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5.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7.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8.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9.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theme/theme11.xml" ContentType="application/vnd.openxmlformats-officedocument.theme+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2.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3.xml" ContentType="application/vnd.openxmlformats-officedocument.theme+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4.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9" r:id="rId4"/>
    <p:sldMasterId id="2147483963" r:id="rId5"/>
    <p:sldMasterId id="2147483986" r:id="rId6"/>
    <p:sldMasterId id="2147484000" r:id="rId7"/>
    <p:sldMasterId id="2147484022" r:id="rId8"/>
    <p:sldMasterId id="2147484048" r:id="rId9"/>
    <p:sldMasterId id="2147484077" r:id="rId10"/>
    <p:sldMasterId id="2147484121" r:id="rId11"/>
    <p:sldMasterId id="2147484146" r:id="rId12"/>
    <p:sldMasterId id="2147484183" r:id="rId13"/>
    <p:sldMasterId id="2147484207" r:id="rId14"/>
    <p:sldMasterId id="2147484238" r:id="rId15"/>
    <p:sldMasterId id="2147484262" r:id="rId16"/>
    <p:sldMasterId id="2147484284" r:id="rId17"/>
    <p:sldMasterId id="2147484302" r:id="rId18"/>
  </p:sldMasterIdLst>
  <p:notesMasterIdLst>
    <p:notesMasterId r:id="rId60"/>
  </p:notesMasterIdLst>
  <p:sldIdLst>
    <p:sldId id="294" r:id="rId19"/>
    <p:sldId id="8423" r:id="rId20"/>
    <p:sldId id="8232" r:id="rId21"/>
    <p:sldId id="8414" r:id="rId22"/>
    <p:sldId id="8231" r:id="rId23"/>
    <p:sldId id="1813" r:id="rId24"/>
    <p:sldId id="8439" r:id="rId25"/>
    <p:sldId id="8424" r:id="rId26"/>
    <p:sldId id="378" r:id="rId27"/>
    <p:sldId id="8227" r:id="rId28"/>
    <p:sldId id="8228" r:id="rId29"/>
    <p:sldId id="8229" r:id="rId30"/>
    <p:sldId id="8425" r:id="rId31"/>
    <p:sldId id="8429" r:id="rId32"/>
    <p:sldId id="261" r:id="rId33"/>
    <p:sldId id="8431" r:id="rId34"/>
    <p:sldId id="8230" r:id="rId35"/>
    <p:sldId id="8426" r:id="rId36"/>
    <p:sldId id="369" r:id="rId37"/>
    <p:sldId id="8435" r:id="rId38"/>
    <p:sldId id="3684" r:id="rId39"/>
    <p:sldId id="569" r:id="rId40"/>
    <p:sldId id="4146" r:id="rId41"/>
    <p:sldId id="8357" r:id="rId42"/>
    <p:sldId id="1922" r:id="rId43"/>
    <p:sldId id="1930" r:id="rId44"/>
    <p:sldId id="8258" r:id="rId45"/>
    <p:sldId id="1867" r:id="rId46"/>
    <p:sldId id="8436" r:id="rId47"/>
    <p:sldId id="8427" r:id="rId48"/>
    <p:sldId id="263" r:id="rId49"/>
    <p:sldId id="4748" r:id="rId50"/>
    <p:sldId id="284" r:id="rId51"/>
    <p:sldId id="1832" r:id="rId52"/>
    <p:sldId id="541" r:id="rId53"/>
    <p:sldId id="1009" r:id="rId54"/>
    <p:sldId id="8437" r:id="rId55"/>
    <p:sldId id="1627" r:id="rId56"/>
    <p:sldId id="1626" r:id="rId57"/>
    <p:sldId id="4405" r:id="rId58"/>
    <p:sldId id="303"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QL Modernisation" id="{1951E0BB-FF22-4E22-8C85-BF63091E5C61}">
          <p14:sldIdLst>
            <p14:sldId id="294"/>
            <p14:sldId id="8423"/>
            <p14:sldId id="8232"/>
            <p14:sldId id="8414"/>
            <p14:sldId id="8231"/>
            <p14:sldId id="1813"/>
            <p14:sldId id="8439"/>
            <p14:sldId id="8424"/>
            <p14:sldId id="378"/>
            <p14:sldId id="8227"/>
            <p14:sldId id="8228"/>
            <p14:sldId id="8229"/>
            <p14:sldId id="8425"/>
            <p14:sldId id="8429"/>
            <p14:sldId id="261"/>
            <p14:sldId id="8431"/>
            <p14:sldId id="8230"/>
            <p14:sldId id="8426"/>
            <p14:sldId id="369"/>
            <p14:sldId id="8435"/>
            <p14:sldId id="3684"/>
            <p14:sldId id="569"/>
            <p14:sldId id="4146"/>
            <p14:sldId id="8357"/>
            <p14:sldId id="1922"/>
            <p14:sldId id="1930"/>
            <p14:sldId id="8258"/>
            <p14:sldId id="1867"/>
            <p14:sldId id="8436"/>
            <p14:sldId id="8427"/>
            <p14:sldId id="263"/>
            <p14:sldId id="4748"/>
            <p14:sldId id="284"/>
            <p14:sldId id="1832"/>
            <p14:sldId id="541"/>
            <p14:sldId id="1009"/>
            <p14:sldId id="8437"/>
            <p14:sldId id="1627"/>
            <p14:sldId id="1626"/>
            <p14:sldId id="4405"/>
            <p14:sldId id="30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Tompkins" initials="SCT" lastIdx="24" clrIdx="0"/>
  <p:cmAuthor id="2" name="Frederico Pravatta Rezende" initials="FPR" lastIdx="58" clrIdx="1"/>
  <p:cmAuthor id="3" name="Prem Prakash" initials="PP" lastIdx="10" clrIdx="2"/>
  <p:cmAuthor id="4" name="Sarah Tompkins" initials="ST" lastIdx="10" clrIdx="3"/>
  <p:cmAuthor id="5" name="Nick Dwyer" initials="ND" lastIdx="26" clrIdx="4"/>
  <p:cmAuthor id="6" name="Thad Allen" initials="TA"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4DB0FF"/>
    <a:srgbClr val="0078D7"/>
    <a:srgbClr val="595959"/>
    <a:srgbClr val="EDF5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6229" autoAdjust="0"/>
  </p:normalViewPr>
  <p:slideViewPr>
    <p:cSldViewPr snapToGrid="0">
      <p:cViewPr>
        <p:scale>
          <a:sx n="100" d="100"/>
          <a:sy n="100" d="100"/>
        </p:scale>
        <p:origin x="966"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slide" Target="slides/slide32.xml"/><Relationship Id="rId55" Type="http://schemas.openxmlformats.org/officeDocument/2006/relationships/slide" Target="slides/slide37.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commentAuthors" Target="commentAuthors.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Jones" userId="1b1653ef-e63c-40cd-b5e2-aa1b8422a564" providerId="ADAL" clId="{E0B9843E-3C75-45F3-A969-F55C14B7311B}"/>
    <pc:docChg chg="modSld">
      <pc:chgData name="Mark Jones" userId="1b1653ef-e63c-40cd-b5e2-aa1b8422a564" providerId="ADAL" clId="{E0B9843E-3C75-45F3-A969-F55C14B7311B}" dt="2019-11-27T13:32:30.463" v="0" actId="6549"/>
      <pc:docMkLst>
        <pc:docMk/>
      </pc:docMkLst>
      <pc:sldChg chg="modSp mod">
        <pc:chgData name="Mark Jones" userId="1b1653ef-e63c-40cd-b5e2-aa1b8422a564" providerId="ADAL" clId="{E0B9843E-3C75-45F3-A969-F55C14B7311B}" dt="2019-11-27T13:32:30.463" v="0" actId="6549"/>
        <pc:sldMkLst>
          <pc:docMk/>
          <pc:sldMk cId="3805533117" sldId="294"/>
        </pc:sldMkLst>
        <pc:spChg chg="mod">
          <ac:chgData name="Mark Jones" userId="1b1653ef-e63c-40cd-b5e2-aa1b8422a564" providerId="ADAL" clId="{E0B9843E-3C75-45F3-A969-F55C14B7311B}" dt="2019-11-27T13:32:30.463" v="0" actId="6549"/>
          <ac:spMkLst>
            <pc:docMk/>
            <pc:sldMk cId="3805533117" sldId="294"/>
            <ac:spMk id="9" creationId="{FA87184D-9D3E-46B5-A5D4-8E1D9812BF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r>
              <a:rPr lang="en-US" sz="1600" b="0">
                <a:latin typeface="Segoe UI Semilight" panose="020B0402040204020203" pitchFamily="34" charset="0"/>
                <a:cs typeface="Segoe UI Semilight" panose="020B0402040204020203" pitchFamily="34" charset="0"/>
              </a:rPr>
              <a:t>IDC Worldwide Database Server Forecast</a:t>
            </a:r>
          </a:p>
        </c:rich>
      </c:tx>
      <c:layout>
        <c:manualLayout>
          <c:xMode val="edge"/>
          <c:yMode val="edge"/>
          <c:x val="0.28432191571794296"/>
          <c:y val="1.007171660887278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endParaRPr lang="en-US"/>
        </a:p>
      </c:txPr>
    </c:title>
    <c:autoTitleDeleted val="0"/>
    <c:plotArea>
      <c:layout>
        <c:manualLayout>
          <c:layoutTarget val="inner"/>
          <c:xMode val="edge"/>
          <c:yMode val="edge"/>
          <c:x val="0.25605089299074502"/>
          <c:y val="0.14780114605351399"/>
          <c:w val="0.47288223836041798"/>
          <c:h val="0.69067319514991898"/>
        </c:manualLayout>
      </c:layout>
      <c:pieChart>
        <c:varyColors val="1"/>
        <c:ser>
          <c:idx val="0"/>
          <c:order val="0"/>
          <c:tx>
            <c:strRef>
              <c:f>Sheet1!$B$1</c:f>
              <c:strCache>
                <c:ptCount val="1"/>
                <c:pt idx="0">
                  <c:v>2017</c:v>
                </c:pt>
              </c:strCache>
            </c:strRef>
          </c:tx>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cat>
            <c:strRef>
              <c:f>Sheet1!$A$2:$A$10</c:f>
              <c:strCache>
                <c:ptCount val="9"/>
                <c:pt idx="0">
                  <c:v>NoSQL</c:v>
                </c:pt>
                <c:pt idx="1">
                  <c:v>MySQL</c:v>
                </c:pt>
                <c:pt idx="2">
                  <c:v>Other</c:v>
                </c:pt>
                <c:pt idx="4">
                  <c:v>NewSQL</c:v>
                </c:pt>
                <c:pt idx="5">
                  <c:v>SAP</c:v>
                </c:pt>
                <c:pt idx="6">
                  <c:v>IBM</c:v>
                </c:pt>
                <c:pt idx="7">
                  <c:v>Oracle</c:v>
                </c:pt>
                <c:pt idx="8">
                  <c:v>Microsoft</c:v>
                </c:pt>
              </c:strCache>
            </c:strRef>
          </c:ca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60CCE-0B03-4288-A013-DAABD3F5982C}" type="doc">
      <dgm:prSet loTypeId="urn:microsoft.com/office/officeart/2005/8/layout/hProcess9" loCatId="process" qsTypeId="urn:microsoft.com/office/officeart/2005/8/quickstyle/simple1" qsCatId="simple" csTypeId="urn:microsoft.com/office/officeart/2005/8/colors/accent1_2" csCatId="accent1" phldr="1"/>
      <dgm:spPr/>
    </dgm:pt>
    <dgm:pt modelId="{67ECFC65-182A-423E-9197-138B23723837}">
      <dgm:prSet phldrT="[Text]" custT="1"/>
      <dgm:spPr>
        <a:xfrm>
          <a:off x="3552"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rehost</a:t>
          </a:r>
        </a:p>
      </dgm:t>
    </dgm:pt>
    <dgm:pt modelId="{393701CD-C59D-44F4-8919-34EE9620F317}" type="parTrans" cxnId="{F34237A3-43AA-48CE-8E99-05191AC153EC}">
      <dgm:prSet/>
      <dgm:spPr/>
      <dgm:t>
        <a:bodyPr/>
        <a:lstStyle/>
        <a:p>
          <a:pPr rtl="0"/>
          <a:endParaRPr lang="ar-SA" sz="1100">
            <a:solidFill>
              <a:schemeClr val="accent3"/>
            </a:solidFill>
            <a:latin typeface="Lato" pitchFamily="34" charset="0"/>
          </a:endParaRPr>
        </a:p>
      </dgm:t>
    </dgm:pt>
    <dgm:pt modelId="{BD1127E8-8A44-43AD-BA1A-087987997087}" type="sibTrans" cxnId="{F34237A3-43AA-48CE-8E99-05191AC153EC}">
      <dgm:prSet/>
      <dgm:spPr/>
      <dgm:t>
        <a:bodyPr/>
        <a:lstStyle/>
        <a:p>
          <a:pPr rtl="0"/>
          <a:endParaRPr lang="ar-SA" sz="1100">
            <a:solidFill>
              <a:schemeClr val="accent3"/>
            </a:solidFill>
            <a:latin typeface="Lato" pitchFamily="34" charset="0"/>
          </a:endParaRPr>
        </a:p>
      </dgm:t>
    </dgm:pt>
    <dgm:pt modelId="{F42DDD85-916C-4F66-8684-EFFD02DD937E}">
      <dgm:prSet phldrT="[Text]" custT="1"/>
      <dgm:spPr>
        <a:xfrm>
          <a:off x="2696701" y="685799"/>
          <a:ext cx="2308412" cy="914400"/>
        </a:xfrm>
        <a:prstGeom prst="roundRect">
          <a:avLst/>
        </a:prstGeom>
        <a:solidFill>
          <a:srgbClr val="4DB0FF"/>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mn-cs"/>
            </a:rPr>
            <a:t>refactor</a:t>
          </a:r>
        </a:p>
      </dgm:t>
    </dgm:pt>
    <dgm:pt modelId="{2AC3552B-83CE-4DB1-A967-DE2B63B832A8}" type="parTrans" cxnId="{F7AFDDC2-000C-4939-B40A-81195C3F86F8}">
      <dgm:prSet/>
      <dgm:spPr/>
      <dgm:t>
        <a:bodyPr/>
        <a:lstStyle/>
        <a:p>
          <a:pPr rtl="0"/>
          <a:endParaRPr lang="ar-SA" sz="1100">
            <a:solidFill>
              <a:schemeClr val="accent3"/>
            </a:solidFill>
            <a:latin typeface="Lato" pitchFamily="34" charset="0"/>
          </a:endParaRPr>
        </a:p>
      </dgm:t>
    </dgm:pt>
    <dgm:pt modelId="{933DBBD2-A153-49DD-94F7-C74DAC9A8B40}" type="sibTrans" cxnId="{F7AFDDC2-000C-4939-B40A-81195C3F86F8}">
      <dgm:prSet/>
      <dgm:spPr/>
      <dgm:t>
        <a:bodyPr/>
        <a:lstStyle/>
        <a:p>
          <a:pPr rtl="0"/>
          <a:endParaRPr lang="ar-SA" sz="1100">
            <a:solidFill>
              <a:schemeClr val="accent3"/>
            </a:solidFill>
            <a:latin typeface="Lato" pitchFamily="34" charset="0"/>
          </a:endParaRPr>
        </a:p>
      </dgm:t>
    </dgm:pt>
    <dgm:pt modelId="{1E67C69F-FEF4-4B5C-9FA0-A8264C8236C5}">
      <dgm:prSet phldrT="[Text]" custT="1"/>
      <dgm:spPr>
        <a:xfrm>
          <a:off x="5389849" y="685799"/>
          <a:ext cx="2308412" cy="914400"/>
        </a:xfrm>
        <a:prstGeom prst="roundRect">
          <a:avLst/>
        </a:prstGeom>
        <a:solidFill>
          <a:schemeClr val="accent1">
            <a:lumMod val="50000"/>
            <a:lumOff val="50000"/>
          </a:schemeClr>
        </a:solidFill>
        <a:ln w="12700" cap="flat" cmpd="sng" algn="ctr">
          <a:noFill/>
          <a:prstDash val="solid"/>
          <a:miter lim="800000"/>
        </a:ln>
        <a:effectLst/>
      </dgm:spPr>
      <dgm:t>
        <a:bodyPr/>
        <a:lstStyle/>
        <a:p>
          <a:pPr rtl="0">
            <a:lnSpc>
              <a:spcPct val="100000"/>
            </a:lnSpc>
            <a:buNone/>
          </a:pPr>
          <a:r>
            <a:rPr lang="en-US" sz="1800" b="1" cap="all" baseline="0">
              <a:solidFill>
                <a:srgbClr val="FFFFFF"/>
              </a:solidFill>
              <a:latin typeface="Segoe UI"/>
              <a:ea typeface="+mn-ea"/>
              <a:cs typeface="Arial" panose="020B0604020202020204" pitchFamily="34" charset="0"/>
            </a:rPr>
            <a:t>rearchitect</a:t>
          </a:r>
          <a:endParaRPr lang="ar-SA" sz="1800" b="1" cap="all" baseline="0">
            <a:solidFill>
              <a:srgbClr val="FFFFFF"/>
            </a:solidFill>
            <a:latin typeface="Segoe UI"/>
            <a:ea typeface="+mn-ea"/>
            <a:cs typeface="Arial" panose="020B0604020202020204" pitchFamily="34" charset="0"/>
          </a:endParaRPr>
        </a:p>
      </dgm:t>
    </dgm:pt>
    <dgm:pt modelId="{AC2B3733-3E84-4E60-90ED-226408463491}" type="parTrans" cxnId="{119882A3-664C-4552-B92B-B6D8CE3DCA96}">
      <dgm:prSet/>
      <dgm:spPr/>
      <dgm:t>
        <a:bodyPr/>
        <a:lstStyle/>
        <a:p>
          <a:pPr rtl="0"/>
          <a:endParaRPr lang="ar-SA" sz="1100">
            <a:latin typeface="Lato" pitchFamily="34" charset="0"/>
          </a:endParaRPr>
        </a:p>
      </dgm:t>
    </dgm:pt>
    <dgm:pt modelId="{434BF7D1-DD8E-4EC9-BCAE-B44306BB1B28}" type="sibTrans" cxnId="{119882A3-664C-4552-B92B-B6D8CE3DCA96}">
      <dgm:prSet/>
      <dgm:spPr/>
      <dgm:t>
        <a:bodyPr/>
        <a:lstStyle/>
        <a:p>
          <a:pPr rtl="0"/>
          <a:endParaRPr lang="ar-SA" sz="1100">
            <a:latin typeface="Lato" pitchFamily="34" charset="0"/>
          </a:endParaRPr>
        </a:p>
      </dgm:t>
    </dgm:pt>
    <dgm:pt modelId="{6DEB8CF0-C677-49FE-9301-0FDB29E29E8A}">
      <dgm:prSet phldrT="[Text]" custT="1"/>
      <dgm:spPr>
        <a:xfrm>
          <a:off x="8082997" y="685799"/>
          <a:ext cx="2308412" cy="914400"/>
        </a:xfrm>
        <a:prstGeom prst="roundRect">
          <a:avLst/>
        </a:prstGeom>
        <a:solidFill>
          <a:srgbClr val="0359A0"/>
        </a:solidFill>
        <a:ln w="12700" cap="flat" cmpd="sng" algn="ctr">
          <a:noFill/>
          <a:prstDash val="solid"/>
          <a:miter lim="800000"/>
        </a:ln>
        <a:effectLst/>
      </dgm:spPr>
      <dgm:t>
        <a:bodyPr/>
        <a:lstStyle/>
        <a:p>
          <a:pPr rtl="0">
            <a:lnSpc>
              <a:spcPct val="100000"/>
            </a:lnSpc>
            <a:buNone/>
          </a:pPr>
          <a:r>
            <a:rPr lang="en-US" sz="1800" b="1" i="0" cap="all" baseline="0">
              <a:solidFill>
                <a:srgbClr val="FFFFFF"/>
              </a:solidFill>
              <a:latin typeface="+mn-lt"/>
              <a:ea typeface="+mn-ea"/>
              <a:cs typeface="Segoe UI Semibold" panose="020B0702040204020203" pitchFamily="34" charset="0"/>
            </a:rPr>
            <a:t>Rebuild/</a:t>
          </a:r>
          <a:br>
            <a:rPr lang="en-US" sz="1800" b="1" i="0" cap="all" baseline="0">
              <a:solidFill>
                <a:srgbClr val="FFFFFF"/>
              </a:solidFill>
              <a:latin typeface="+mn-lt"/>
              <a:ea typeface="+mn-ea"/>
              <a:cs typeface="Segoe UI Semibold" panose="020B0702040204020203" pitchFamily="34" charset="0"/>
            </a:rPr>
          </a:br>
          <a:r>
            <a:rPr lang="en-US" sz="1800" b="1" i="0" cap="all" baseline="0">
              <a:solidFill>
                <a:srgbClr val="FFFFFF"/>
              </a:solidFill>
              <a:latin typeface="+mn-lt"/>
              <a:ea typeface="+mn-ea"/>
              <a:cs typeface="Segoe UI Semibold" panose="020B0702040204020203" pitchFamily="34" charset="0"/>
            </a:rPr>
            <a:t>build new</a:t>
          </a:r>
        </a:p>
      </dgm:t>
    </dgm:pt>
    <dgm:pt modelId="{F84E8045-D89B-4131-A80B-96CC4AE72AA7}" type="sibTrans" cxnId="{A39B6BFF-F788-4C81-B8BC-FC5CB2D30720}">
      <dgm:prSet/>
      <dgm:spPr/>
      <dgm:t>
        <a:bodyPr/>
        <a:lstStyle/>
        <a:p>
          <a:pPr rtl="0"/>
          <a:endParaRPr lang="ar-SA" sz="1100">
            <a:solidFill>
              <a:schemeClr val="accent3"/>
            </a:solidFill>
            <a:latin typeface="Lato" pitchFamily="34" charset="0"/>
          </a:endParaRPr>
        </a:p>
      </dgm:t>
    </dgm:pt>
    <dgm:pt modelId="{BDDD1A23-E4BC-44D0-B6DC-DB4A57638D8D}" type="parTrans" cxnId="{A39B6BFF-F788-4C81-B8BC-FC5CB2D30720}">
      <dgm:prSet/>
      <dgm:spPr/>
      <dgm:t>
        <a:bodyPr/>
        <a:lstStyle/>
        <a:p>
          <a:pPr rtl="0"/>
          <a:endParaRPr lang="ar-SA" sz="1100">
            <a:solidFill>
              <a:schemeClr val="accent3"/>
            </a:solidFill>
            <a:latin typeface="Lato" pitchFamily="34" charset="0"/>
          </a:endParaRPr>
        </a:p>
      </dgm:t>
    </dgm:pt>
    <dgm:pt modelId="{2408681E-B783-4FF3-A564-6D6B4B929FB9}" type="pres">
      <dgm:prSet presAssocID="{A3160CCE-0B03-4288-A013-DAABD3F5982C}" presName="CompostProcess" presStyleCnt="0">
        <dgm:presLayoutVars>
          <dgm:dir/>
          <dgm:resizeHandles val="exact"/>
        </dgm:presLayoutVars>
      </dgm:prSet>
      <dgm:spPr/>
    </dgm:pt>
    <dgm:pt modelId="{51E50623-EC79-434C-B3D5-0727D282F4EE}" type="pres">
      <dgm:prSet presAssocID="{A3160CCE-0B03-4288-A013-DAABD3F5982C}" presName="arrow" presStyleLbl="bgShp" presStyleIdx="0" presStyleCnt="1" custLinFactNeighborY="-6337"/>
      <dgm:spPr>
        <a:xfrm>
          <a:off x="779622" y="0"/>
          <a:ext cx="8835718" cy="2286000"/>
        </a:xfrm>
        <a:prstGeom prst="rightArrow">
          <a:avLst/>
        </a:prstGeom>
        <a:solidFill>
          <a:srgbClr val="DCDCDC"/>
        </a:solidFill>
        <a:ln w="12700">
          <a:noFill/>
        </a:ln>
        <a:effectLst/>
      </dgm:spPr>
    </dgm:pt>
    <dgm:pt modelId="{2C1A825A-41E2-42A4-B752-A878041F25CD}" type="pres">
      <dgm:prSet presAssocID="{A3160CCE-0B03-4288-A013-DAABD3F5982C}" presName="linearProcess" presStyleCnt="0"/>
      <dgm:spPr/>
    </dgm:pt>
    <dgm:pt modelId="{7084A55A-5C9D-4566-A5B7-73BF679F7964}" type="pres">
      <dgm:prSet presAssocID="{67ECFC65-182A-423E-9197-138B23723837}" presName="textNode" presStyleLbl="node1" presStyleIdx="0" presStyleCnt="4">
        <dgm:presLayoutVars>
          <dgm:bulletEnabled val="1"/>
        </dgm:presLayoutVars>
      </dgm:prSet>
      <dgm:spPr/>
    </dgm:pt>
    <dgm:pt modelId="{5879723F-8189-4170-ABAA-E4535FAB41F1}" type="pres">
      <dgm:prSet presAssocID="{BD1127E8-8A44-43AD-BA1A-087987997087}" presName="sibTrans" presStyleCnt="0"/>
      <dgm:spPr/>
    </dgm:pt>
    <dgm:pt modelId="{B88E841F-EC82-47E6-ADD1-0842E2832BB3}" type="pres">
      <dgm:prSet presAssocID="{F42DDD85-916C-4F66-8684-EFFD02DD937E}" presName="textNode" presStyleLbl="node1" presStyleIdx="1" presStyleCnt="4">
        <dgm:presLayoutVars>
          <dgm:bulletEnabled val="1"/>
        </dgm:presLayoutVars>
      </dgm:prSet>
      <dgm:spPr/>
    </dgm:pt>
    <dgm:pt modelId="{D6617A87-C82F-4456-992F-9E74E8499D69}" type="pres">
      <dgm:prSet presAssocID="{933DBBD2-A153-49DD-94F7-C74DAC9A8B40}" presName="sibTrans" presStyleCnt="0"/>
      <dgm:spPr/>
    </dgm:pt>
    <dgm:pt modelId="{A5648989-8A09-479A-B9B9-CDD207E5A022}" type="pres">
      <dgm:prSet presAssocID="{1E67C69F-FEF4-4B5C-9FA0-A8264C8236C5}" presName="textNode" presStyleLbl="node1" presStyleIdx="2" presStyleCnt="4">
        <dgm:presLayoutVars>
          <dgm:bulletEnabled val="1"/>
        </dgm:presLayoutVars>
      </dgm:prSet>
      <dgm:spPr/>
    </dgm:pt>
    <dgm:pt modelId="{DA4896DC-C76A-4EB9-8897-55F2F73CD171}" type="pres">
      <dgm:prSet presAssocID="{434BF7D1-DD8E-4EC9-BCAE-B44306BB1B28}" presName="sibTrans" presStyleCnt="0"/>
      <dgm:spPr/>
    </dgm:pt>
    <dgm:pt modelId="{D5D6290C-3E64-4014-86DE-83191D739228}" type="pres">
      <dgm:prSet presAssocID="{6DEB8CF0-C677-49FE-9301-0FDB29E29E8A}" presName="textNode" presStyleLbl="node1" presStyleIdx="3" presStyleCnt="4">
        <dgm:presLayoutVars>
          <dgm:bulletEnabled val="1"/>
        </dgm:presLayoutVars>
      </dgm:prSet>
      <dgm:spPr/>
    </dgm:pt>
  </dgm:ptLst>
  <dgm:cxnLst>
    <dgm:cxn modelId="{0D86DC11-F791-424E-9BA0-F1CBD130441F}" type="presOf" srcId="{1E67C69F-FEF4-4B5C-9FA0-A8264C8236C5}" destId="{A5648989-8A09-479A-B9B9-CDD207E5A022}" srcOrd="0" destOrd="0" presId="urn:microsoft.com/office/officeart/2005/8/layout/hProcess9"/>
    <dgm:cxn modelId="{A0A86332-FD0B-45D2-A097-7682B225AD4E}" type="presOf" srcId="{6DEB8CF0-C677-49FE-9301-0FDB29E29E8A}" destId="{D5D6290C-3E64-4014-86DE-83191D739228}" srcOrd="0" destOrd="0" presId="urn:microsoft.com/office/officeart/2005/8/layout/hProcess9"/>
    <dgm:cxn modelId="{D2E99D95-F73F-41A1-96CB-87C9EC3E03F7}" type="presOf" srcId="{A3160CCE-0B03-4288-A013-DAABD3F5982C}" destId="{2408681E-B783-4FF3-A564-6D6B4B929FB9}" srcOrd="0" destOrd="0" presId="urn:microsoft.com/office/officeart/2005/8/layout/hProcess9"/>
    <dgm:cxn modelId="{F34237A3-43AA-48CE-8E99-05191AC153EC}" srcId="{A3160CCE-0B03-4288-A013-DAABD3F5982C}" destId="{67ECFC65-182A-423E-9197-138B23723837}" srcOrd="0" destOrd="0" parTransId="{393701CD-C59D-44F4-8919-34EE9620F317}" sibTransId="{BD1127E8-8A44-43AD-BA1A-087987997087}"/>
    <dgm:cxn modelId="{119882A3-664C-4552-B92B-B6D8CE3DCA96}" srcId="{A3160CCE-0B03-4288-A013-DAABD3F5982C}" destId="{1E67C69F-FEF4-4B5C-9FA0-A8264C8236C5}" srcOrd="2" destOrd="0" parTransId="{AC2B3733-3E84-4E60-90ED-226408463491}" sibTransId="{434BF7D1-DD8E-4EC9-BCAE-B44306BB1B28}"/>
    <dgm:cxn modelId="{2FB2BAB8-1736-4E15-9FA7-E20573156636}" type="presOf" srcId="{67ECFC65-182A-423E-9197-138B23723837}" destId="{7084A55A-5C9D-4566-A5B7-73BF679F7964}" srcOrd="0" destOrd="0" presId="urn:microsoft.com/office/officeart/2005/8/layout/hProcess9"/>
    <dgm:cxn modelId="{F7AFDDC2-000C-4939-B40A-81195C3F86F8}" srcId="{A3160CCE-0B03-4288-A013-DAABD3F5982C}" destId="{F42DDD85-916C-4F66-8684-EFFD02DD937E}" srcOrd="1" destOrd="0" parTransId="{2AC3552B-83CE-4DB1-A967-DE2B63B832A8}" sibTransId="{933DBBD2-A153-49DD-94F7-C74DAC9A8B40}"/>
    <dgm:cxn modelId="{88F977E9-2D5D-4F04-A0B4-EB93A5CB6D5B}" type="presOf" srcId="{F42DDD85-916C-4F66-8684-EFFD02DD937E}" destId="{B88E841F-EC82-47E6-ADD1-0842E2832BB3}" srcOrd="0" destOrd="0" presId="urn:microsoft.com/office/officeart/2005/8/layout/hProcess9"/>
    <dgm:cxn modelId="{A39B6BFF-F788-4C81-B8BC-FC5CB2D30720}" srcId="{A3160CCE-0B03-4288-A013-DAABD3F5982C}" destId="{6DEB8CF0-C677-49FE-9301-0FDB29E29E8A}" srcOrd="3" destOrd="0" parTransId="{BDDD1A23-E4BC-44D0-B6DC-DB4A57638D8D}" sibTransId="{F84E8045-D89B-4131-A80B-96CC4AE72AA7}"/>
    <dgm:cxn modelId="{3EB6BA48-8C8E-45FF-93E0-8F8AE505E70B}" type="presParOf" srcId="{2408681E-B783-4FF3-A564-6D6B4B929FB9}" destId="{51E50623-EC79-434C-B3D5-0727D282F4EE}" srcOrd="0" destOrd="0" presId="urn:microsoft.com/office/officeart/2005/8/layout/hProcess9"/>
    <dgm:cxn modelId="{4374F4E5-C2FD-4EA1-8C44-DE37EA61DEF7}" type="presParOf" srcId="{2408681E-B783-4FF3-A564-6D6B4B929FB9}" destId="{2C1A825A-41E2-42A4-B752-A878041F25CD}" srcOrd="1" destOrd="0" presId="urn:microsoft.com/office/officeart/2005/8/layout/hProcess9"/>
    <dgm:cxn modelId="{117EA370-B937-457C-8E5E-546810B3494C}" type="presParOf" srcId="{2C1A825A-41E2-42A4-B752-A878041F25CD}" destId="{7084A55A-5C9D-4566-A5B7-73BF679F7964}" srcOrd="0" destOrd="0" presId="urn:microsoft.com/office/officeart/2005/8/layout/hProcess9"/>
    <dgm:cxn modelId="{824466F9-5D0D-469E-8BB7-FD86B9B0E85A}" type="presParOf" srcId="{2C1A825A-41E2-42A4-B752-A878041F25CD}" destId="{5879723F-8189-4170-ABAA-E4535FAB41F1}" srcOrd="1" destOrd="0" presId="urn:microsoft.com/office/officeart/2005/8/layout/hProcess9"/>
    <dgm:cxn modelId="{E65F3C30-ABF3-4440-9227-7831D7DBF885}" type="presParOf" srcId="{2C1A825A-41E2-42A4-B752-A878041F25CD}" destId="{B88E841F-EC82-47E6-ADD1-0842E2832BB3}" srcOrd="2" destOrd="0" presId="urn:microsoft.com/office/officeart/2005/8/layout/hProcess9"/>
    <dgm:cxn modelId="{1E79A242-0C2A-43FA-BBBF-63F7375283E4}" type="presParOf" srcId="{2C1A825A-41E2-42A4-B752-A878041F25CD}" destId="{D6617A87-C82F-4456-992F-9E74E8499D69}" srcOrd="3" destOrd="0" presId="urn:microsoft.com/office/officeart/2005/8/layout/hProcess9"/>
    <dgm:cxn modelId="{D4D484C6-570C-43EA-BC62-90198AE15022}" type="presParOf" srcId="{2C1A825A-41E2-42A4-B752-A878041F25CD}" destId="{A5648989-8A09-479A-B9B9-CDD207E5A022}" srcOrd="4" destOrd="0" presId="urn:microsoft.com/office/officeart/2005/8/layout/hProcess9"/>
    <dgm:cxn modelId="{76464FA4-03C7-423F-BB7F-10286246FE1F}" type="presParOf" srcId="{2C1A825A-41E2-42A4-B752-A878041F25CD}" destId="{DA4896DC-C76A-4EB9-8897-55F2F73CD171}" srcOrd="5" destOrd="0" presId="urn:microsoft.com/office/officeart/2005/8/layout/hProcess9"/>
    <dgm:cxn modelId="{94F512C2-DC4B-4AE9-9134-2C7DEE785B7C}" type="presParOf" srcId="{2C1A825A-41E2-42A4-B752-A878041F25CD}" destId="{D5D6290C-3E64-4014-86DE-83191D739228}"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50623-EC79-434C-B3D5-0727D282F4EE}">
      <dsp:nvSpPr>
        <dsp:cNvPr id="0" name=""/>
        <dsp:cNvSpPr/>
      </dsp:nvSpPr>
      <dsp:spPr>
        <a:xfrm>
          <a:off x="779511" y="0"/>
          <a:ext cx="8834465" cy="2285675"/>
        </a:xfrm>
        <a:prstGeom prst="rightArrow">
          <a:avLst/>
        </a:prstGeom>
        <a:solidFill>
          <a:srgbClr val="DCDCDC"/>
        </a:solidFill>
        <a:ln w="12700">
          <a:noFill/>
        </a:ln>
        <a:effectLst/>
      </dsp:spPr>
      <dsp:style>
        <a:lnRef idx="0">
          <a:scrgbClr r="0" g="0" b="0"/>
        </a:lnRef>
        <a:fillRef idx="1">
          <a:scrgbClr r="0" g="0" b="0"/>
        </a:fillRef>
        <a:effectRef idx="0">
          <a:scrgbClr r="0" g="0" b="0"/>
        </a:effectRef>
        <a:fontRef idx="minor"/>
      </dsp:style>
    </dsp:sp>
    <dsp:sp modelId="{7084A55A-5C9D-4566-A5B7-73BF679F7964}">
      <dsp:nvSpPr>
        <dsp:cNvPr id="0" name=""/>
        <dsp:cNvSpPr/>
      </dsp:nvSpPr>
      <dsp:spPr>
        <a:xfrm>
          <a:off x="3552" y="685702"/>
          <a:ext cx="2308085" cy="914270"/>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rehost</a:t>
          </a:r>
        </a:p>
      </dsp:txBody>
      <dsp:txXfrm>
        <a:off x="48183" y="730333"/>
        <a:ext cx="2218823" cy="825008"/>
      </dsp:txXfrm>
    </dsp:sp>
    <dsp:sp modelId="{B88E841F-EC82-47E6-ADD1-0842E2832BB3}">
      <dsp:nvSpPr>
        <dsp:cNvPr id="0" name=""/>
        <dsp:cNvSpPr/>
      </dsp:nvSpPr>
      <dsp:spPr>
        <a:xfrm>
          <a:off x="2696318" y="685702"/>
          <a:ext cx="2308085" cy="914270"/>
        </a:xfrm>
        <a:prstGeom prst="roundRect">
          <a:avLst/>
        </a:prstGeom>
        <a:solidFill>
          <a:srgbClr val="4DB0FF"/>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mn-cs"/>
            </a:rPr>
            <a:t>refactor</a:t>
          </a:r>
        </a:p>
      </dsp:txBody>
      <dsp:txXfrm>
        <a:off x="2740949" y="730333"/>
        <a:ext cx="2218823" cy="825008"/>
      </dsp:txXfrm>
    </dsp:sp>
    <dsp:sp modelId="{A5648989-8A09-479A-B9B9-CDD207E5A022}">
      <dsp:nvSpPr>
        <dsp:cNvPr id="0" name=""/>
        <dsp:cNvSpPr/>
      </dsp:nvSpPr>
      <dsp:spPr>
        <a:xfrm>
          <a:off x="5389084" y="685702"/>
          <a:ext cx="2308085" cy="914270"/>
        </a:xfrm>
        <a:prstGeom prst="roundRect">
          <a:avLst/>
        </a:prstGeom>
        <a:solidFill>
          <a:schemeClr val="accent1">
            <a:lumMod val="50000"/>
            <a:lumOff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kern="1200" cap="all" baseline="0">
              <a:solidFill>
                <a:srgbClr val="FFFFFF"/>
              </a:solidFill>
              <a:latin typeface="Segoe UI"/>
              <a:ea typeface="+mn-ea"/>
              <a:cs typeface="Arial" panose="020B0604020202020204" pitchFamily="34" charset="0"/>
            </a:rPr>
            <a:t>rearchitect</a:t>
          </a:r>
          <a:endParaRPr lang="ar-SA" sz="1800" b="1" kern="1200" cap="all" baseline="0">
            <a:solidFill>
              <a:srgbClr val="FFFFFF"/>
            </a:solidFill>
            <a:latin typeface="Segoe UI"/>
            <a:ea typeface="+mn-ea"/>
            <a:cs typeface="Arial" panose="020B0604020202020204" pitchFamily="34" charset="0"/>
          </a:endParaRPr>
        </a:p>
      </dsp:txBody>
      <dsp:txXfrm>
        <a:off x="5433715" y="730333"/>
        <a:ext cx="2218823" cy="825008"/>
      </dsp:txXfrm>
    </dsp:sp>
    <dsp:sp modelId="{D5D6290C-3E64-4014-86DE-83191D739228}">
      <dsp:nvSpPr>
        <dsp:cNvPr id="0" name=""/>
        <dsp:cNvSpPr/>
      </dsp:nvSpPr>
      <dsp:spPr>
        <a:xfrm>
          <a:off x="8081851" y="685702"/>
          <a:ext cx="2308085" cy="914270"/>
        </a:xfrm>
        <a:prstGeom prst="roundRect">
          <a:avLst/>
        </a:prstGeom>
        <a:solidFill>
          <a:srgbClr val="0359A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100000"/>
            </a:lnSpc>
            <a:spcBef>
              <a:spcPct val="0"/>
            </a:spcBef>
            <a:spcAft>
              <a:spcPct val="35000"/>
            </a:spcAft>
            <a:buNone/>
          </a:pPr>
          <a:r>
            <a:rPr lang="en-US" sz="1800" b="1" i="0" kern="1200" cap="all" baseline="0">
              <a:solidFill>
                <a:srgbClr val="FFFFFF"/>
              </a:solidFill>
              <a:latin typeface="+mn-lt"/>
              <a:ea typeface="+mn-ea"/>
              <a:cs typeface="Segoe UI Semibold" panose="020B0702040204020203" pitchFamily="34" charset="0"/>
            </a:rPr>
            <a:t>Rebuild/</a:t>
          </a:r>
          <a:br>
            <a:rPr lang="en-US" sz="1800" b="1" i="0" kern="1200" cap="all" baseline="0">
              <a:solidFill>
                <a:srgbClr val="FFFFFF"/>
              </a:solidFill>
              <a:latin typeface="+mn-lt"/>
              <a:ea typeface="+mn-ea"/>
              <a:cs typeface="Segoe UI Semibold" panose="020B0702040204020203" pitchFamily="34" charset="0"/>
            </a:rPr>
          </a:br>
          <a:r>
            <a:rPr lang="en-US" sz="1800" b="1" i="0" kern="1200" cap="all" baseline="0">
              <a:solidFill>
                <a:srgbClr val="FFFFFF"/>
              </a:solidFill>
              <a:latin typeface="+mn-lt"/>
              <a:ea typeface="+mn-ea"/>
              <a:cs typeface="Segoe UI Semibold" panose="020B0702040204020203" pitchFamily="34" charset="0"/>
            </a:rPr>
            <a:t>build new</a:t>
          </a:r>
        </a:p>
      </dsp:txBody>
      <dsp:txXfrm>
        <a:off x="8126482" y="730333"/>
        <a:ext cx="2218823" cy="825008"/>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F745BE-5D51-4F11-B35C-6841C669EDC9}" type="datetimeFigureOut">
              <a:rPr lang="en-US" smtClean="0"/>
              <a:t>11/27/2019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253F96-0C86-40D3-B239-C179B145FA4E}" type="slidenum">
              <a:rPr lang="en-US" smtClean="0"/>
              <a:t>‹#›</a:t>
            </a:fld>
            <a:endParaRPr lang="en-US"/>
          </a:p>
        </p:txBody>
      </p:sp>
    </p:spTree>
    <p:extLst>
      <p:ext uri="{BB962C8B-B14F-4D97-AF65-F5344CB8AC3E}">
        <p14:creationId xmlns:p14="http://schemas.microsoft.com/office/powerpoint/2010/main" val="225540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Our key finding was that its critical to build feedback loops that unlock insights and innovations and actions, and the data is at the heart of this innovation.</a:t>
            </a:r>
          </a:p>
          <a:p>
            <a:endParaRPr lang="en-US"/>
          </a:p>
          <a:p>
            <a:r>
              <a:rPr lang="en-US"/>
              <a:t>(Pick your own industry specific example as required)</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As an example Tesla captures driving telemetry from its cars and uses it to drive continuous, data-driven product innovation (Self parking, Auto Pilot, Smart Air Suspension) and uses the digital feedback loop to provide insights through telemetry, social media and customer adoption. This has Driven Tesla to a 20+ point mind share and in N America, outselling same in class BMW and Mercedes brands.</a:t>
            </a:r>
          </a:p>
          <a:p>
            <a:endParaRPr lang="en-US"/>
          </a:p>
          <a:p>
            <a:r>
              <a:rPr lang="en-US"/>
              <a:t>At the hear of this is data, which requires a Modern data estate to unlock </a:t>
            </a:r>
            <a:r>
              <a:rPr lang="en-US" b="1"/>
              <a:t>your</a:t>
            </a:r>
            <a:r>
              <a:rPr lang="en-US"/>
              <a:t> digital transformation priorities, lets have a closer look at those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2380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a:t>Summarize the impact</a:t>
            </a:r>
          </a:p>
          <a:p>
            <a:endParaRPr lang="en-US"/>
          </a:p>
          <a:p>
            <a:r>
              <a:rPr lang="en-US"/>
              <a:t>Now you can modernize your on-premise workloads to Azure, at scale,  to meet your transformation priorities - across all workloads.</a:t>
            </a:r>
          </a:p>
        </p:txBody>
      </p:sp>
      <p:sp>
        <p:nvSpPr>
          <p:cNvPr id="4" name="Slide Number Placeholder 3"/>
          <p:cNvSpPr>
            <a:spLocks noGrp="1"/>
          </p:cNvSpPr>
          <p:nvPr>
            <p:ph type="sldNum" sz="quarter" idx="10"/>
          </p:nvPr>
        </p:nvSpPr>
        <p:spPr/>
        <p:txBody>
          <a:bodyPr/>
          <a:lstStyle/>
          <a:p>
            <a:fld id="{EDA69098-AF98-44ED-B19A-289934A1943E}" type="slidenum">
              <a:rPr lang="en-US" smtClean="0"/>
              <a:t>11</a:t>
            </a:fld>
            <a:endParaRPr lang="en-US"/>
          </a:p>
        </p:txBody>
      </p:sp>
    </p:spTree>
    <p:extLst>
      <p:ext uri="{BB962C8B-B14F-4D97-AF65-F5344CB8AC3E}">
        <p14:creationId xmlns:p14="http://schemas.microsoft.com/office/powerpoint/2010/main" val="909962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a:t>Summarize the impact</a:t>
            </a:r>
          </a:p>
          <a:p>
            <a:endParaRPr lang="en-US"/>
          </a:p>
          <a:p>
            <a:r>
              <a:rPr lang="en-US"/>
              <a:t>Now you can modernize your on-premise workloads to Azure, at scale,  to meet your transformation priorities - across all workloads.</a:t>
            </a:r>
          </a:p>
        </p:txBody>
      </p:sp>
      <p:sp>
        <p:nvSpPr>
          <p:cNvPr id="4" name="Slide Number Placeholder 3"/>
          <p:cNvSpPr>
            <a:spLocks noGrp="1"/>
          </p:cNvSpPr>
          <p:nvPr>
            <p:ph type="sldNum" sz="quarter" idx="10"/>
          </p:nvPr>
        </p:nvSpPr>
        <p:spPr/>
        <p:txBody>
          <a:bodyPr/>
          <a:lstStyle/>
          <a:p>
            <a:fld id="{EDA69098-AF98-44ED-B19A-289934A1943E}" type="slidenum">
              <a:rPr lang="en-US" smtClean="0"/>
              <a:t>12</a:t>
            </a:fld>
            <a:endParaRPr lang="en-US"/>
          </a:p>
        </p:txBody>
      </p:sp>
    </p:spTree>
    <p:extLst>
      <p:ext uri="{BB962C8B-B14F-4D97-AF65-F5344CB8AC3E}">
        <p14:creationId xmlns:p14="http://schemas.microsoft.com/office/powerpoint/2010/main" val="2534737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76478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200"/>
              <a:t>The </a:t>
            </a:r>
            <a:r>
              <a:rPr lang="en-US" sz="1200" b="1"/>
              <a:t>Azure Hybrid Benefit </a:t>
            </a:r>
            <a:r>
              <a:rPr lang="en-US" sz="1200"/>
              <a:t>helps maximize your existing investments in on-premises licenses with discounted rates on SQL Database. </a:t>
            </a:r>
            <a:br>
              <a:rPr lang="en-US" sz="1200"/>
            </a:br>
            <a:r>
              <a:rPr lang="en-US" sz="1200"/>
              <a:t> </a:t>
            </a:r>
            <a:endParaRPr lang="en-US"/>
          </a:p>
          <a:p>
            <a:r>
              <a:rPr lang="en-US"/>
              <a:t>*Note that the Azure Hybrid Benefit for SQL is an Azure benefit for customers with active Software Assurance (including subscription licensing) on their SQL cores.</a:t>
            </a:r>
          </a:p>
          <a:p>
            <a:r>
              <a:rPr lang="en-US"/>
              <a:t>Customers can use their licenses on premises, or as </a:t>
            </a:r>
            <a:r>
              <a:rPr lang="en-US" err="1"/>
              <a:t>vCores</a:t>
            </a:r>
            <a:r>
              <a:rPr lang="en-US"/>
              <a:t> towards eligible Azure data services. </a:t>
            </a:r>
          </a:p>
          <a:p>
            <a:r>
              <a:rPr lang="en-US"/>
              <a:t>By using this benefit, the customer is charged the ‘base rate’ in Azure, which excludes the charges. </a:t>
            </a:r>
            <a:r>
              <a:rPr kumimoji="0" lang="en-US" sz="1200" b="0" i="0" u="none" strike="noStrike" kern="1200" cap="none" spc="0" normalizeH="0" baseline="0" noProof="0">
                <a:ln>
                  <a:noFill/>
                </a:ln>
                <a:solidFill>
                  <a:srgbClr val="000000"/>
                </a:solidFill>
                <a:effectLst/>
                <a:uLnTx/>
                <a:uFillTx/>
                <a:latin typeface="Segoe UI"/>
                <a:ea typeface="+mn-ea"/>
                <a:cs typeface="+mn-cs"/>
              </a:rPr>
              <a:t>The ‘base rate’ is the cost of compute, storage, backup, and any I/O charges that may apply. SQL license costs are waived.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300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rPr>
              <a:t>Calculations based on scenarios running 744 hours/month for 12 months at 3-year Reserved Capacity. Prices as of 10/24/2018, subject to change. SQL Server calculations based on 8 </a:t>
            </a:r>
            <a:r>
              <a:rPr lang="en-US" sz="1200" b="0" i="0" u="none" strike="noStrike" kern="1200" err="1">
                <a:solidFill>
                  <a:schemeClr val="tx1"/>
                </a:solidFill>
                <a:effectLst/>
                <a:latin typeface="+mn-lt"/>
                <a:ea typeface="+mn-ea"/>
                <a:cs typeface="+mn-cs"/>
              </a:rPr>
              <a:t>vCore</a:t>
            </a:r>
            <a:r>
              <a:rPr lang="en-US" sz="1200" b="0" i="0" u="none" strike="noStrike" kern="1200">
                <a:solidFill>
                  <a:schemeClr val="tx1"/>
                </a:solidFill>
                <a:effectLst/>
                <a:latin typeface="+mn-lt"/>
                <a:ea typeface="+mn-ea"/>
                <a:cs typeface="+mn-cs"/>
              </a:rPr>
              <a:t> Azure SQL Database Managed Instance Business Critical in US West 2 running at Azure Hybrid Benefit rate. AWS calculations based on RDS for SQL EE for db.r4.2xlarge on US West (Oregon) in a multi AZ deployment for Reserved Instances under Standard 3-year term, all upfront payment. Extended security updates cost used for AWS is based on Windows Server Standard open NL ERP pricing in USD. Actual savings may vary based on region, instance size, and performance tier. Savings exclude Software Assurance costs, which may vary based on Volume Licensing agreement. Contact your sales representative for details.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49475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SQL Server Enterprise Edition customers can use an unlimited virtualization benefit for their on-premises workloads.  However, moving to the cloud to take advantage of its management, flexibility and cost benefits can be cost prohibitive for some heavily virtualized customers.  The Azure Hybrid Benefit for SQL Server provides SQL Enterprise Edition customers with Software Assurance the ability to get </a:t>
            </a:r>
            <a:r>
              <a:rPr lang="en-US" sz="1200" b="1" kern="1200">
                <a:solidFill>
                  <a:schemeClr val="tx1"/>
                </a:solidFill>
                <a:effectLst/>
                <a:latin typeface="+mn-lt"/>
                <a:ea typeface="+mn-ea"/>
                <a:cs typeface="+mn-cs"/>
              </a:rPr>
              <a:t>4 cores in the cloud for every 1 core they own on-premises </a:t>
            </a:r>
            <a:r>
              <a:rPr lang="en-US" sz="1200" kern="1200">
                <a:solidFill>
                  <a:schemeClr val="tx1"/>
                </a:solidFill>
                <a:effectLst/>
                <a:latin typeface="+mn-lt"/>
                <a:ea typeface="+mn-ea"/>
                <a:cs typeface="+mn-cs"/>
              </a:rPr>
              <a:t>for workloads moving to the General Purpose SKU – the SKU that best meets the requirements for highly virtualized workloads. This makes moving virtualized applications to SQL Database highly cost effective as customers will not have to purchase incremental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11/27/2019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Reservations help you manage costs across predictable and variable workloads and improve budgeting and forecasting with a single upfront payment, making it easy to calculate investments.  While reserved capacity requires making upfront commitments on capacity, it also provides flexibility should your business needs change. You can easily exchange or cancel reserved capacity at any time.</a:t>
            </a:r>
            <a:r>
              <a:rPr lang="en-US" sz="1200" b="0" i="0" kern="1200">
                <a:solidFill>
                  <a:schemeClr val="tx1"/>
                </a:solidFill>
                <a:effectLst/>
                <a:latin typeface="+mn-lt"/>
                <a:ea typeface="+mn-ea"/>
                <a:cs typeface="+mn-cs"/>
              </a:rPr>
              <a:t>​</a:t>
            </a:r>
          </a:p>
          <a:p>
            <a:pPr rtl="0" fontAlgn="base"/>
            <a:r>
              <a:rPr lang="en-US" sz="1200" b="0" i="0" kern="1200">
                <a:solidFill>
                  <a:schemeClr val="tx1"/>
                </a:solidFill>
                <a:effectLst/>
                <a:latin typeface="+mn-lt"/>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Manage costs across predictable and variable workloads.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Improve budgeting and forecasting with a single upfront payment, and calculate investments easily.</a:t>
            </a:r>
            <a:endParaRPr lang="en-US" sz="1200" b="0" i="0" u="none" strike="noStrike"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Maintain flexibility should your business needs change – you can easily exchange or cancel reserved capacity at any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a:solidFill>
                  <a:schemeClr val="tx1"/>
                </a:solidFill>
                <a:effectLst/>
                <a:latin typeface="+mn-lt"/>
                <a:ea typeface="+mn-ea"/>
                <a:cs typeface="+mn-cs"/>
              </a:rPr>
              <a:t>Assign at the enrollment or subscription level, and manage your reserved usage at an organizational or individual department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For lowest TCO, combine reservation pricing (either 1- or 3-years) with the Azure Hybrid Benefit, </a:t>
            </a:r>
            <a:r>
              <a:rPr lang="en-US" sz="1200" b="0" kern="1200">
                <a:solidFill>
                  <a:schemeClr val="tx1"/>
                </a:solidFill>
                <a:effectLst/>
                <a:latin typeface="+mn-lt"/>
                <a:ea typeface="+mn-ea"/>
                <a:cs typeface="+mn-cs"/>
              </a:rPr>
              <a:t>or</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license-included prices.  </a:t>
            </a:r>
            <a:endParaRPr lang="en-US" sz="1200" b="0" i="0" u="none" strike="noStrike" kern="1200">
              <a:solidFill>
                <a:schemeClr val="tx1"/>
              </a:solidFill>
              <a:effectLst/>
              <a:latin typeface="+mn-lt"/>
              <a:ea typeface="+mn-ea"/>
              <a:cs typeface="+mn-cs"/>
            </a:endParaRPr>
          </a:p>
          <a:p>
            <a:pPr mar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420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You can achieve up to 212% ROI or more with SQL Database Managed Instance versus on-premises and hosted alternatives</a:t>
            </a:r>
            <a:r>
              <a:rPr lang="en-US" sz="1200" b="0" kern="1200">
                <a:solidFill>
                  <a:schemeClr val="tx1"/>
                </a:solidFill>
                <a:effectLst/>
                <a:latin typeface="+mn-lt"/>
                <a:ea typeface="+mn-ea"/>
                <a:cs typeface="+mn-cs"/>
              </a:rPr>
              <a:t>, according to recent Total Economic Impact report by Forrester.</a:t>
            </a:r>
            <a:r>
              <a:rPr lang="en-US" sz="1200" kern="1200" baseline="30000">
                <a:solidFill>
                  <a:schemeClr val="tx1"/>
                </a:solidFill>
                <a:effectLst/>
                <a:latin typeface="+mn-lt"/>
                <a:ea typeface="+mn-ea"/>
                <a:cs typeface="+mn-cs"/>
              </a:rPr>
              <a:t> 1</a:t>
            </a: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Organizations can experience this cumulative net benefit of nearly $2.2M over a 3-year period, 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Lowering operational costs and redirecting resources to more value-add projects.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Relying on this fully-managed solution that requires near-zero administration for patching or upgrading.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Minimizing IT administrative costs, and reducing capital and operational costs associated with maintaining on-premises or hosted databases.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Shrinking costs associated with rearchitecting apps for the cloud.</a:t>
            </a:r>
          </a:p>
          <a:p>
            <a:endParaRPr lang="en-US" sz="1200" b="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a:solidFill>
                  <a:schemeClr val="tx1"/>
                </a:solidFill>
                <a:effectLst/>
                <a:latin typeface="+mn-lt"/>
                <a:ea typeface="+mn-ea"/>
                <a:cs typeface="+mn-cs"/>
              </a:rPr>
              <a:t>Sources</a:t>
            </a:r>
          </a:p>
          <a:p>
            <a:pPr lvl="0" defTabSz="931774">
              <a:defRPr/>
            </a:pP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a:t>
            </a:r>
            <a:r>
              <a:rPr lang="en-US" sz="1200" i="1" kern="0">
                <a:solidFill>
                  <a:schemeClr val="tx1">
                    <a:lumMod val="75000"/>
                  </a:schemeClr>
                </a:solidFill>
                <a:latin typeface="Segoe UI" panose="020B0502040204020203" pitchFamily="34" charset="0"/>
                <a:cs typeface="Segoe UI" panose="020B0502040204020203" pitchFamily="34" charset="0"/>
                <a:hlinkClick r:id="rId3"/>
              </a:rPr>
              <a:t>The Total Economic </a:t>
            </a:r>
            <a:r>
              <a:rPr lang="en-US" sz="1200" i="1" kern="0" err="1">
                <a:solidFill>
                  <a:schemeClr val="tx1">
                    <a:lumMod val="75000"/>
                  </a:schemeClr>
                </a:solidFill>
                <a:latin typeface="Segoe UI" panose="020B0502040204020203" pitchFamily="34" charset="0"/>
                <a:cs typeface="Segoe UI" panose="020B0502040204020203" pitchFamily="34" charset="0"/>
                <a:hlinkClick r:id="rId3"/>
              </a:rPr>
              <a:t>Impact</a:t>
            </a:r>
            <a:r>
              <a:rPr lang="en-US" sz="1200" i="1" kern="0" baseline="30000" err="1">
                <a:solidFill>
                  <a:schemeClr val="tx1">
                    <a:lumMod val="75000"/>
                  </a:schemeClr>
                </a:solidFill>
                <a:latin typeface="Segoe UI" panose="020B0502040204020203" pitchFamily="34" charset="0"/>
                <a:cs typeface="Segoe UI" panose="020B0502040204020203" pitchFamily="34" charset="0"/>
                <a:hlinkClick r:id="rId3"/>
              </a:rPr>
              <a:t>TM</a:t>
            </a:r>
            <a:r>
              <a:rPr lang="en-US" sz="1200" i="1" kern="0">
                <a:solidFill>
                  <a:schemeClr val="tx1">
                    <a:lumMod val="75000"/>
                  </a:schemeClr>
                </a:solidFill>
                <a:latin typeface="Segoe UI" panose="020B0502040204020203" pitchFamily="34" charset="0"/>
                <a:cs typeface="Segoe UI" panose="020B0502040204020203" pitchFamily="34" charset="0"/>
                <a:hlinkClick r:id="rId3"/>
              </a:rPr>
              <a:t> of Microsoft Azure SQL Database Managed Instance</a:t>
            </a:r>
            <a:r>
              <a:rPr lang="en-US" sz="1200" i="1" kern="0">
                <a:solidFill>
                  <a:schemeClr val="tx1">
                    <a:lumMod val="75000"/>
                  </a:schemeClr>
                </a:solidFill>
                <a:latin typeface="Segoe UI" panose="020B0502040204020203" pitchFamily="34" charset="0"/>
                <a:cs typeface="Segoe UI" panose="020B0502040204020203" pitchFamily="34" charset="0"/>
              </a:rPr>
              <a:t>, Forrester Consulting, September 2018</a:t>
            </a:r>
          </a:p>
          <a:p>
            <a:endParaRPr lang="en-US" b="0" baseline="3000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468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028184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b="1"/>
              <a:t>SQL Database Managed Instance  </a:t>
            </a:r>
            <a:r>
              <a:rPr lang="en-US"/>
              <a:t>- recently generally available, Managed Instance is the best cloud destination for SQL Server workloads, combining the best of SQL Server with the benefits of a fully-managed, intelligent database services.  Migrating to Managed Instance means virtually no code changes and no worries about end of support events.</a:t>
            </a:r>
          </a:p>
          <a:p>
            <a:pPr defTabSz="931774">
              <a:defRPr/>
            </a:pPr>
            <a:endParaRPr lang="en-US"/>
          </a:p>
          <a:p>
            <a:r>
              <a:rPr lang="en-US" b="0">
                <a:solidFill>
                  <a:srgbClr val="FF0000"/>
                </a:solidFill>
              </a:rPr>
              <a:t>SQL Database Managed Instance offers:</a:t>
            </a:r>
            <a:endParaRPr lang="en-US" b="1">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Simplified </a:t>
            </a:r>
            <a:r>
              <a:rPr lang="en-US" sz="1200" b="1" kern="1200">
                <a:solidFill>
                  <a:schemeClr val="tx1"/>
                </a:solidFill>
                <a:effectLst/>
                <a:latin typeface="+mn-lt"/>
                <a:ea typeface="+mn-ea"/>
                <a:cs typeface="+mn-cs"/>
              </a:rPr>
              <a:t>instance-scoped programming model</a:t>
            </a:r>
            <a:r>
              <a:rPr lang="en-US" sz="1200" kern="1200">
                <a:solidFill>
                  <a:schemeClr val="tx1"/>
                </a:solidFill>
                <a:effectLst/>
                <a:latin typeface="+mn-lt"/>
                <a:ea typeface="+mn-ea"/>
                <a:cs typeface="+mn-cs"/>
              </a:rPr>
              <a:t> that is like an on-premises SQL Server instance.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Managed Instance databases share allocated resources, with Managed Instance also representing the management grouping for these databases.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High compatibility, with the programming model of an on-premises SQL Server and out-of-box support for a large majority of SQL Server features and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An expansion of the existing SQL Database service, it’s designed to enable database migration to a fully-managed database service, without re-designing the application.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Experience the best of SQL Server combined with the operational and financial benefits of a fully managed and intelligent, cloud relational database service.  </a:t>
            </a:r>
            <a:endParaRPr lang="en-US" b="1">
              <a:solidFill>
                <a:srgbClr val="FF0000"/>
              </a:solidFill>
            </a:endParaRPr>
          </a:p>
          <a:p>
            <a:pPr defTabSz="931774">
              <a:defRPr/>
            </a:pPr>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14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Modernisation is :</a:t>
            </a:r>
          </a:p>
          <a:p>
            <a:endParaRPr lang="en-US" dirty="0"/>
          </a:p>
          <a:p>
            <a:pPr marL="228600" indent="-228600">
              <a:buAutoNum type="arabicPeriod"/>
            </a:pPr>
            <a:r>
              <a:rPr lang="en-US" dirty="0"/>
              <a:t>An Upgrade of SQL Server</a:t>
            </a:r>
          </a:p>
          <a:p>
            <a:pPr marL="228600" indent="-228600">
              <a:buAutoNum type="arabicPeriod"/>
            </a:pPr>
            <a:r>
              <a:rPr lang="en-US" dirty="0"/>
              <a:t>Potentially an opportunity to Do things better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34410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52570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11/27/2019 9:42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7365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a:solidFill>
                  <a:schemeClr val="tx1"/>
                </a:solidFill>
                <a:effectLst/>
                <a:latin typeface="+mn-lt"/>
                <a:ea typeface="+mn-ea"/>
                <a:cs typeface="+mn-cs"/>
              </a:rPr>
              <a:t>There are three hosting options available in Azure SQL Database:</a:t>
            </a:r>
          </a:p>
          <a:p>
            <a:pPr marL="228600" indent="-228600">
              <a:buFont typeface="+mj-lt"/>
              <a:buAutoNum type="arabicPeriod"/>
            </a:pPr>
            <a:r>
              <a:rPr lang="en-US" sz="1200" i="1" kern="1200">
                <a:solidFill>
                  <a:schemeClr val="tx1"/>
                </a:solidFill>
                <a:effectLst/>
                <a:latin typeface="+mn-lt"/>
                <a:ea typeface="+mn-ea"/>
                <a:cs typeface="+mn-cs"/>
              </a:rPr>
              <a:t>Single database, </a:t>
            </a:r>
            <a:r>
              <a:rPr lang="en-US" sz="1200" kern="1200">
                <a:solidFill>
                  <a:schemeClr val="tx1"/>
                </a:solidFill>
                <a:effectLst/>
                <a:latin typeface="+mn-lt"/>
                <a:ea typeface="+mn-ea"/>
                <a:cs typeface="+mn-cs"/>
              </a:rPr>
              <a:t>assigning a certain amount of resources via performance tiers and focusing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and applications with a predictable pattern and relatively stable workload. </a:t>
            </a:r>
          </a:p>
          <a:p>
            <a:pPr marL="228600" indent="-228600">
              <a:buFont typeface="+mj-lt"/>
              <a:buAutoNum type="arabicPeriod"/>
            </a:pPr>
            <a:r>
              <a:rPr lang="en-US" sz="1200" i="1" kern="1200">
                <a:solidFill>
                  <a:schemeClr val="tx1"/>
                </a:solidFill>
                <a:effectLst/>
                <a:latin typeface="+mn-lt"/>
                <a:ea typeface="+mn-ea"/>
                <a:cs typeface="+mn-cs"/>
              </a:rPr>
              <a:t>Elastic database pool</a:t>
            </a:r>
            <a:r>
              <a:rPr lang="en-US" sz="1200" kern="1200">
                <a:solidFill>
                  <a:schemeClr val="tx1"/>
                </a:solidFill>
                <a:effectLst/>
                <a:latin typeface="+mn-lt"/>
                <a:ea typeface="+mn-ea"/>
                <a:cs typeface="+mn-cs"/>
              </a:rPr>
              <a:t> is a shared resource model that enables higher resource utilization efficiency, with all databases within an elastic pool sharing predefined resources. This option focuses on a simplified </a:t>
            </a:r>
            <a:r>
              <a:rPr lang="en-US" sz="1200" b="1" kern="1200">
                <a:solidFill>
                  <a:schemeClr val="tx1"/>
                </a:solidFill>
                <a:effectLst/>
                <a:latin typeface="+mn-lt"/>
                <a:ea typeface="+mn-ea"/>
                <a:cs typeface="+mn-cs"/>
              </a:rPr>
              <a:t>database-scoped programming model</a:t>
            </a:r>
            <a:r>
              <a:rPr lang="en-US" sz="1200" kern="120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a:p>
            <a:pPr marL="228600" indent="-228600">
              <a:buFont typeface="+mj-lt"/>
              <a:buAutoNum type="arabicPeriod"/>
            </a:pPr>
            <a:r>
              <a:rPr lang="en-US" sz="1200" kern="1200">
                <a:solidFill>
                  <a:schemeClr val="tx1"/>
                </a:solidFill>
                <a:effectLst/>
                <a:latin typeface="+mn-lt"/>
                <a:ea typeface="+mn-ea"/>
                <a:cs typeface="+mn-cs"/>
              </a:rPr>
              <a:t>Managed Instance [click to next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293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3253F96-0C86-40D3-B239-C179B145FA4E}" type="slidenum">
              <a:rPr lang="en-US" smtClean="0"/>
              <a:t>23</a:t>
            </a:fld>
            <a:endParaRPr lang="en-US"/>
          </a:p>
        </p:txBody>
      </p:sp>
    </p:spTree>
    <p:extLst>
      <p:ext uri="{BB962C8B-B14F-4D97-AF65-F5344CB8AC3E}">
        <p14:creationId xmlns:p14="http://schemas.microsoft.com/office/powerpoint/2010/main" val="860694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Starting with SQL Server 2016, the SQL Server team has stopped deprecating compatibility levels purposefully. The Database Engine is also literally the same </a:t>
            </a:r>
            <a:r>
              <a:rPr lang="en-US" sz="882" b="0" i="0" u="none" strike="noStrike" kern="1200" dirty="0" err="1">
                <a:solidFill>
                  <a:schemeClr val="tx1"/>
                </a:solidFill>
                <a:effectLst/>
                <a:latin typeface="Segoe UI Light" pitchFamily="34" charset="0"/>
                <a:ea typeface="+mn-ea"/>
                <a:cs typeface="+mn-cs"/>
              </a:rPr>
              <a:t>accoss</a:t>
            </a:r>
            <a:r>
              <a:rPr lang="en-US" sz="882" b="0" i="0" u="none" strike="noStrike" kern="1200" dirty="0">
                <a:solidFill>
                  <a:schemeClr val="tx1"/>
                </a:solidFill>
                <a:effectLst/>
                <a:latin typeface="Segoe UI Light" pitchFamily="34" charset="0"/>
                <a:ea typeface="+mn-ea"/>
                <a:cs typeface="+mn-cs"/>
              </a:rPr>
              <a:t> SQL Server and Azure SQL (including Managed Instance), so a database can be moved seamlessly and the same database code (T-SQL) works the same and undergoes the same optimization processes.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Therefore, an application that was certified for compatibility 100 (SQL 2008) can work with the same behavior that was set for that version, even when moved to Azure SQL or a modern version of SQL Server.</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•No more need to specifically certify for Azure or on-premises separately. Applications tested and certified on a given SQL Server version are also implicitly tested and certified on that SQL Server version native database compatibility level.</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•Reduced upgrade risks because during platform modernization, application and platform layer upgrade cycles can be separated for less disruption, and improved change management</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•Upgrading to a new version of SQL Server or Azure SQL can be done with no code changes by keeping the same compatibility level as the source</a:t>
            </a:r>
            <a:r>
              <a:rPr lang="en-US" sz="882" b="0" i="0"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New Databases are set to compatibility level mapping to the version of the Database Engine. When a database is upgraded from any earlier version of SQL Server, the database </a:t>
            </a:r>
            <a:r>
              <a:rPr lang="en-US" sz="882" b="1" i="0" u="none" strike="noStrike" kern="1200" dirty="0">
                <a:solidFill>
                  <a:schemeClr val="tx1"/>
                </a:solidFill>
                <a:effectLst/>
                <a:latin typeface="Segoe UI Light" pitchFamily="34" charset="0"/>
                <a:ea typeface="+mn-ea"/>
                <a:cs typeface="+mn-cs"/>
              </a:rPr>
              <a:t>retains its existing compatibility level </a:t>
            </a:r>
            <a:r>
              <a:rPr lang="en-US" sz="882" b="0" i="0" u="none" strike="noStrike" kern="1200" dirty="0">
                <a:solidFill>
                  <a:schemeClr val="tx1"/>
                </a:solidFill>
                <a:effectLst/>
                <a:latin typeface="Segoe UI Light" pitchFamily="34" charset="0"/>
                <a:ea typeface="+mn-ea"/>
                <a:cs typeface="+mn-cs"/>
              </a:rPr>
              <a:t>if it is at least minimum allowed for that instance of SQL Server or Azure SQL. Upgrading a database with a compatibility level lower than the allowed level (for example from SQL 2005), sets the database to the lowest compatibility level allowed.</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11/27/2019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909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Now </a:t>
            </a:r>
            <a:r>
              <a:rPr lang="en-US" sz="900"/>
              <a:t>SQL virtual machines has their own “Manage” experience on Azure Portal exposing License type, edition and version.</a:t>
            </a:r>
            <a:endParaRPr lang="en-US" sz="900"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11/27/2019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518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two levels of isolation are provided:</a:t>
            </a:r>
          </a:p>
          <a:p>
            <a:pPr lvl="0"/>
            <a:r>
              <a:rPr lang="en-US" sz="1200" kern="1200" dirty="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worth re-emphasizing that we’re committed to customer choice and as such, the DTU-based model and </a:t>
            </a:r>
            <a:r>
              <a:rPr lang="en-US" err="1"/>
              <a:t>vCore</a:t>
            </a:r>
            <a:r>
              <a:rPr lang="en-US"/>
              <a:t>-based models will both be available to SQL databases and elastic pools, offering simplicity and flexibility when it comes to resource management and pricing.</a:t>
            </a:r>
          </a:p>
          <a:p>
            <a:endParaRPr lang="en-US"/>
          </a:p>
          <a:p>
            <a:r>
              <a:rPr lang="en-US"/>
              <a:t>As with Managed Instance, the </a:t>
            </a:r>
            <a:r>
              <a:rPr lang="en-US" err="1"/>
              <a:t>vCore</a:t>
            </a:r>
            <a:r>
              <a:rPr lang="en-US"/>
              <a:t>-based model includes two </a:t>
            </a:r>
            <a:r>
              <a:rPr lang="en-US" sz="1200" kern="1200">
                <a:solidFill>
                  <a:schemeClr val="tx1"/>
                </a:solidFill>
                <a:effectLst/>
                <a:latin typeface="+mn-lt"/>
                <a:ea typeface="+mn-ea"/>
                <a:cs typeface="+mn-cs"/>
              </a:rPr>
              <a:t>options, differentiated by the level of HA and storage performance required by the your workload.  These two options are General Purpose and Business Critical.</a:t>
            </a:r>
          </a:p>
          <a:p>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General Purpose is great for m</a:t>
            </a:r>
            <a:r>
              <a:rPr lang="en-US" sz="1200" kern="1200">
                <a:solidFill>
                  <a:schemeClr val="tx1"/>
                </a:solidFill>
                <a:latin typeface="Segoe UI Semilight" charset="0"/>
                <a:ea typeface="+mn-ea"/>
                <a:cs typeface="Segoe UI Semilight" charset="0"/>
              </a:rPr>
              <a:t>ost business workloads. It offers budget-oriented, balanced and scalable compute and storage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Business Critical is great for b</a:t>
            </a:r>
            <a:r>
              <a:rPr lang="en-US" sz="1200" kern="1200">
                <a:solidFill>
                  <a:schemeClr val="tx1"/>
                </a:solidFill>
                <a:latin typeface="Segoe UI Semilight" charset="0"/>
                <a:ea typeface="+mn-ea"/>
                <a:cs typeface="Segoe UI Semilight" charset="0"/>
              </a:rPr>
              <a:t>usiness applications that have high IO requirements. It offers the highest resilience to failures using 3 isolated </a:t>
            </a:r>
            <a:r>
              <a:rPr lang="en-US" sz="1200" kern="1200" err="1">
                <a:solidFill>
                  <a:schemeClr val="tx1"/>
                </a:solidFill>
                <a:latin typeface="Segoe UI Semilight" charset="0"/>
                <a:ea typeface="+mn-ea"/>
                <a:cs typeface="Segoe UI Semilight" charset="0"/>
              </a:rPr>
              <a:t>AlwaysON</a:t>
            </a:r>
            <a:r>
              <a:rPr lang="en-US" sz="1200" kern="1200">
                <a:solidFill>
                  <a:schemeClr val="tx1"/>
                </a:solidFill>
                <a:latin typeface="Segoe UI Semilight" charset="0"/>
                <a:ea typeface="+mn-ea"/>
                <a:cs typeface="Segoe UI Semilight" charset="0"/>
              </a:rPr>
              <a:t> replicas with one read-scale.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Within these options, pricing will be based upon the number of </a:t>
            </a:r>
            <a:r>
              <a:rPr lang="en-US" sz="1200" kern="1200" err="1">
                <a:solidFill>
                  <a:schemeClr val="tx1"/>
                </a:solidFill>
                <a:effectLst/>
                <a:latin typeface="+mn-lt"/>
                <a:ea typeface="+mn-ea"/>
                <a:cs typeface="+mn-cs"/>
              </a:rPr>
              <a:t>vCores</a:t>
            </a:r>
            <a:r>
              <a:rPr lang="en-US" sz="1200" kern="1200">
                <a:solidFill>
                  <a:schemeClr val="tx1"/>
                </a:solidFill>
                <a:effectLst/>
                <a:latin typeface="+mn-lt"/>
                <a:ea typeface="+mn-ea"/>
                <a:cs typeface="+mn-cs"/>
              </a:rPr>
              <a:t> and storage and whether the license is included or if you’re using the Azure Hybrid Benefit for SQL Server to maximize your on-premises license investment. </a:t>
            </a:r>
          </a:p>
          <a:p>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The License Included option is available to all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a:gradFill>
                  <a:gsLst>
                    <a:gs pos="1250">
                      <a:schemeClr val="tx1"/>
                    </a:gs>
                    <a:gs pos="99000">
                      <a:schemeClr val="tx1"/>
                    </a:gs>
                  </a:gsLst>
                  <a:lin ang="5400000" scaled="0"/>
                </a:gradFill>
              </a:rPr>
              <a:t>The Azure Hybrid Benefit option is only available for SQL Server EE and SE customers with SA</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47386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8344107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150000"/>
              </a:lnSpc>
              <a:spcBef>
                <a:spcPts val="0"/>
              </a:spcBef>
              <a:buFont typeface="+mj-lt"/>
              <a:buAutoNum type="arabicPeriod"/>
            </a:pPr>
            <a:r>
              <a:rPr lang="en-US" sz="1200" b="1" dirty="0">
                <a:solidFill>
                  <a:schemeClr val="tx1"/>
                </a:solidFill>
              </a:rPr>
              <a:t>Gain Insight on current Architecture</a:t>
            </a:r>
          </a:p>
          <a:p>
            <a:pPr marL="342900" indent="-342900">
              <a:lnSpc>
                <a:spcPct val="150000"/>
              </a:lnSpc>
              <a:spcBef>
                <a:spcPts val="0"/>
              </a:spcBef>
              <a:buFont typeface="+mj-lt"/>
              <a:buAutoNum type="arabicPeriod"/>
            </a:pPr>
            <a:r>
              <a:rPr lang="en-US" sz="1200" b="1" dirty="0">
                <a:solidFill>
                  <a:schemeClr val="tx1"/>
                </a:solidFill>
              </a:rPr>
              <a:t>Build Business Case</a:t>
            </a:r>
          </a:p>
          <a:p>
            <a:pPr marL="342900" indent="-342900">
              <a:lnSpc>
                <a:spcPct val="150000"/>
              </a:lnSpc>
              <a:spcBef>
                <a:spcPts val="0"/>
              </a:spcBef>
              <a:buFont typeface="+mj-lt"/>
              <a:buAutoNum type="arabicPeriod"/>
            </a:pPr>
            <a:r>
              <a:rPr lang="en-US" sz="1200" b="1" dirty="0">
                <a:solidFill>
                  <a:schemeClr val="tx1"/>
                </a:solidFill>
              </a:rPr>
              <a:t> Plan and Pilot</a:t>
            </a:r>
          </a:p>
          <a:p>
            <a:pPr marL="171450" indent="-171450">
              <a:buFont typeface="Arial" panose="020B0604020202020204" pitchFamily="34" charset="0"/>
              <a:buChar char="•"/>
            </a:pPr>
            <a:endParaRPr lang="en-US" dirty="0"/>
          </a:p>
          <a:p>
            <a:pPr marL="342900" indent="-342900">
              <a:lnSpc>
                <a:spcPct val="150000"/>
              </a:lnSpc>
              <a:spcBef>
                <a:spcPts val="0"/>
              </a:spcBef>
              <a:buFont typeface="+mj-lt"/>
              <a:buAutoNum type="arabicPeriod"/>
            </a:pPr>
            <a:r>
              <a:rPr lang="en-US" sz="1200" b="1" dirty="0">
                <a:solidFill>
                  <a:schemeClr val="tx1"/>
                </a:solidFill>
              </a:rPr>
              <a:t>Migrate Applications </a:t>
            </a:r>
          </a:p>
          <a:p>
            <a:pPr marL="342900" indent="-342900">
              <a:lnSpc>
                <a:spcPct val="150000"/>
              </a:lnSpc>
              <a:spcBef>
                <a:spcPts val="0"/>
              </a:spcBef>
              <a:buFont typeface="+mj-lt"/>
              <a:buAutoNum type="arabicPeriod"/>
            </a:pPr>
            <a:r>
              <a:rPr lang="en-US" sz="1200" b="1" dirty="0">
                <a:solidFill>
                  <a:schemeClr val="tx1"/>
                </a:solidFill>
              </a:rPr>
              <a:t>Migrate Data / Schema</a:t>
            </a:r>
          </a:p>
          <a:p>
            <a:pPr marL="342900" indent="-342900">
              <a:lnSpc>
                <a:spcPct val="150000"/>
              </a:lnSpc>
              <a:spcBef>
                <a:spcPts val="0"/>
              </a:spcBef>
              <a:buFont typeface="+mj-lt"/>
              <a:buAutoNum type="arabicPeriod"/>
            </a:pPr>
            <a:r>
              <a:rPr lang="en-US" sz="1200" b="1" dirty="0">
                <a:solidFill>
                  <a:schemeClr val="tx1"/>
                </a:solidFill>
              </a:rPr>
              <a:t>Migrate Components</a:t>
            </a:r>
          </a:p>
          <a:p>
            <a:pPr marL="171450" indent="-171450">
              <a:buFont typeface="Arial" panose="020B0604020202020204" pitchFamily="34" charset="0"/>
              <a:buChar char="•"/>
            </a:pPr>
            <a:endParaRPr lang="en-US" dirty="0"/>
          </a:p>
          <a:p>
            <a:pPr marL="342900" indent="-342900">
              <a:lnSpc>
                <a:spcPct val="150000"/>
              </a:lnSpc>
              <a:spcBef>
                <a:spcPts val="0"/>
              </a:spcBef>
              <a:buFont typeface="+mj-lt"/>
              <a:buAutoNum type="arabicPeriod"/>
            </a:pPr>
            <a:r>
              <a:rPr lang="en-US" sz="1200" b="1" dirty="0">
                <a:solidFill>
                  <a:schemeClr val="tx1"/>
                </a:solidFill>
              </a:rPr>
              <a:t>Test</a:t>
            </a:r>
          </a:p>
          <a:p>
            <a:pPr marL="342900" indent="-342900">
              <a:lnSpc>
                <a:spcPct val="150000"/>
              </a:lnSpc>
              <a:spcBef>
                <a:spcPts val="0"/>
              </a:spcBef>
              <a:buFont typeface="+mj-lt"/>
              <a:buAutoNum type="arabicPeriod"/>
            </a:pPr>
            <a:r>
              <a:rPr lang="en-US" sz="1200" b="1" dirty="0">
                <a:solidFill>
                  <a:schemeClr val="tx1"/>
                </a:solidFill>
              </a:rPr>
              <a:t>Remediate &amp; Fix</a:t>
            </a:r>
          </a:p>
          <a:p>
            <a:pPr marL="342900" indent="-342900">
              <a:lnSpc>
                <a:spcPct val="150000"/>
              </a:lnSpc>
              <a:spcBef>
                <a:spcPts val="0"/>
              </a:spcBef>
              <a:buFont typeface="+mj-lt"/>
              <a:buAutoNum type="arabicPeriod"/>
            </a:pPr>
            <a:r>
              <a:rPr lang="en-US" sz="1200" b="1" dirty="0">
                <a:solidFill>
                  <a:schemeClr val="tx1"/>
                </a:solidFill>
              </a:rPr>
              <a:t>Performance tweaks</a:t>
            </a:r>
          </a:p>
          <a:p>
            <a:pPr marL="342900" indent="-342900">
              <a:lnSpc>
                <a:spcPct val="150000"/>
              </a:lnSpc>
              <a:spcBef>
                <a:spcPts val="0"/>
              </a:spcBef>
              <a:buFont typeface="+mj-lt"/>
              <a:buAutoNum type="arabicPeriod"/>
            </a:pPr>
            <a:endParaRPr lang="en-US" sz="1200" b="1" dirty="0">
              <a:solidFill>
                <a:schemeClr val="tx1"/>
              </a:solidFill>
            </a:endParaRPr>
          </a:p>
          <a:p>
            <a:pPr marL="342900" indent="-342900">
              <a:lnSpc>
                <a:spcPct val="150000"/>
              </a:lnSpc>
              <a:spcBef>
                <a:spcPts val="0"/>
              </a:spcBef>
              <a:buFont typeface="+mj-lt"/>
              <a:buAutoNum type="arabicPeriod"/>
            </a:pPr>
            <a:r>
              <a:rPr lang="en-US" sz="1200" b="1" dirty="0">
                <a:solidFill>
                  <a:schemeClr val="tx1"/>
                </a:solidFill>
              </a:rPr>
              <a:t>Backups</a:t>
            </a:r>
          </a:p>
          <a:p>
            <a:pPr marL="342900" indent="-342900">
              <a:lnSpc>
                <a:spcPct val="150000"/>
              </a:lnSpc>
              <a:spcBef>
                <a:spcPts val="0"/>
              </a:spcBef>
              <a:buFont typeface="+mj-lt"/>
              <a:buAutoNum type="arabicPeriod"/>
            </a:pPr>
            <a:r>
              <a:rPr lang="en-US" sz="1200" b="1" dirty="0">
                <a:solidFill>
                  <a:schemeClr val="tx1"/>
                </a:solidFill>
              </a:rPr>
              <a:t>Monitoring</a:t>
            </a:r>
          </a:p>
          <a:p>
            <a:pPr marL="342900" indent="-342900">
              <a:lnSpc>
                <a:spcPct val="150000"/>
              </a:lnSpc>
              <a:spcBef>
                <a:spcPts val="0"/>
              </a:spcBef>
              <a:buFont typeface="+mj-lt"/>
              <a:buAutoNum type="arabicPeriod"/>
            </a:pPr>
            <a:r>
              <a:rPr lang="en-US" sz="1200" b="1" dirty="0">
                <a:solidFill>
                  <a:schemeClr val="tx1"/>
                </a:solidFill>
              </a:rPr>
              <a:t>Security / Audit</a:t>
            </a:r>
          </a:p>
          <a:p>
            <a:pPr marL="342900" indent="-342900">
              <a:lnSpc>
                <a:spcPct val="150000"/>
              </a:lnSpc>
              <a:spcBef>
                <a:spcPts val="0"/>
              </a:spcBef>
              <a:buFont typeface="+mj-lt"/>
              <a:buAutoNum type="arabicPeriod"/>
            </a:pPr>
            <a:endParaRPr lang="en-US" sz="1200" b="1" dirty="0">
              <a:solidFill>
                <a:schemeClr val="tx1"/>
              </a:solidFill>
            </a:endParaRP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311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Modernisation drivers from technical perspective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099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a:t>Gartner:</a:t>
            </a:r>
            <a:r>
              <a:rPr lang="en-US"/>
              <a:t> Developing a Public Cloud IaaS Adoption and Migration Framework, published March 2017.</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3313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SQL data platform consists of three options:</a:t>
            </a:r>
          </a:p>
          <a:p>
            <a:pPr marL="171450" indent="-171450">
              <a:buFont typeface="Arial" panose="020B0604020202020204" pitchFamily="34" charset="0"/>
              <a:buChar char="•"/>
            </a:pPr>
            <a:r>
              <a:rPr lang="en-US"/>
              <a:t>SQL Server on an Azure VM</a:t>
            </a:r>
          </a:p>
          <a:p>
            <a:pPr marL="171450" indent="-171450">
              <a:buFont typeface="Arial" panose="020B0604020202020204" pitchFamily="34" charset="0"/>
              <a:buChar char="•"/>
            </a:pPr>
            <a:r>
              <a:rPr lang="en-US"/>
              <a:t>Azure SQL Database Managed Instance</a:t>
            </a:r>
          </a:p>
          <a:p>
            <a:pPr marL="171450" indent="-171450">
              <a:buFont typeface="Arial" panose="020B0604020202020204" pitchFamily="34" charset="0"/>
              <a:buChar char="•"/>
            </a:pPr>
            <a:r>
              <a:rPr lang="en-US"/>
              <a:t>Azure SQL Database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11/27/2019 9:42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39591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5694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5072C1-B6DF-4141-9168-FAAF687637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118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Here are other migration options in addition to Data-In replication for MySQL as we just talked about.</a:t>
            </a:r>
          </a:p>
          <a:p>
            <a:endParaRPr lang="en-US" sz="900" dirty="0"/>
          </a:p>
          <a:p>
            <a:r>
              <a:rPr lang="en-US" sz="900" dirty="0"/>
              <a:t>Of course customers can use the familiar tools that exist today for dumping your database and importing into Azure, but of course this implies downtime for your application as once your dump your database, changes cannot be made to the original server until you import your data into the new server in Azure.  This isn’t acceptable for most workloads – but is an option.</a:t>
            </a:r>
          </a:p>
          <a:p>
            <a:endParaRPr lang="en-US" sz="900" dirty="0"/>
          </a:p>
          <a:p>
            <a:r>
              <a:rPr lang="en-US" sz="900" dirty="0" err="1"/>
              <a:t>Attunity</a:t>
            </a:r>
            <a:r>
              <a:rPr lang="en-US" sz="900" dirty="0"/>
              <a:t> Replicate for Microsoft Migrations is a free-offering from Microsoft and </a:t>
            </a:r>
            <a:r>
              <a:rPr lang="en-US" sz="900" dirty="0" err="1"/>
              <a:t>Attunity</a:t>
            </a:r>
            <a:r>
              <a:rPr lang="en-US" sz="900" dirty="0"/>
              <a:t> that helps orchestrate the migration of data only from sources outside of Azure into Azure Database Services.  This is similar to Data-In replication for MySQL, but provides a simple interface to set-up that is literally a “click and drag” migration operation.  Additionally, this is extremely useful for PostgreSQL customers as there is currently not a Data-In migration solution for them today.  However there are a few limitations, primarily that sources from other public clouds such as AWS or GCP are not supported.</a:t>
            </a:r>
          </a:p>
          <a:p>
            <a:endParaRPr lang="en-US" sz="900" dirty="0"/>
          </a:p>
          <a:p>
            <a:r>
              <a:rPr lang="en-US" sz="900" dirty="0"/>
              <a:t>Later this year, before the 2</a:t>
            </a:r>
            <a:r>
              <a:rPr lang="en-US" sz="900" baseline="30000" dirty="0"/>
              <a:t>nd</a:t>
            </a:r>
            <a:r>
              <a:rPr lang="en-US" sz="900" dirty="0"/>
              <a:t> have specifically, we’re excited to bring forth the Public Preview of the Azure Database Migration service for MySQL and PostgreSQL.  Unlike the </a:t>
            </a:r>
            <a:r>
              <a:rPr lang="en-US" sz="900" dirty="0" err="1"/>
              <a:t>Attunity</a:t>
            </a:r>
            <a:r>
              <a:rPr lang="en-US" sz="900" dirty="0"/>
              <a:t> solution above, DMS will provide additional source options such as AWS RDS.</a:t>
            </a:r>
          </a:p>
          <a:p>
            <a:pPr fontAlgn="base"/>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664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87691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Segoe UI" panose="020B0502040204020203" pitchFamily="34" charset="0"/>
                <a:cs typeface="Segoe UI" panose="020B0502040204020203" pitchFamily="34" charset="0"/>
              </a:rPr>
              <a:t>Objective: </a:t>
            </a:r>
            <a:r>
              <a:rPr lang="en-US" sz="1200" b="0">
                <a:effectLst/>
                <a:latin typeface="Segoe UI" panose="020B0502040204020203" pitchFamily="34" charset="0"/>
                <a:cs typeface="Segoe UI" panose="020B0502040204020203" pitchFamily="34" charset="0"/>
              </a:rPr>
              <a:t>The Migration Cookbook</a:t>
            </a:r>
            <a:r>
              <a:rPr lang="en-US" sz="1200" b="1" baseline="0">
                <a:effectLst/>
                <a:latin typeface="Segoe UI" panose="020B0502040204020203" pitchFamily="34" charset="0"/>
                <a:cs typeface="Segoe UI" panose="020B0502040204020203" pitchFamily="34" charset="0"/>
              </a:rPr>
              <a:t> </a:t>
            </a:r>
            <a:r>
              <a:rPr lang="en-US" sz="1200" b="0" kern="1200" baseline="0">
                <a:solidFill>
                  <a:schemeClr val="tx1"/>
                </a:solidFill>
                <a:effectLst/>
                <a:latin typeface="Segoe UI" panose="020B0502040204020203" pitchFamily="34" charset="0"/>
                <a:cs typeface="Segoe UI" panose="020B0502040204020203" pitchFamily="34" charset="0"/>
              </a:rPr>
              <a:t>p</a:t>
            </a:r>
            <a:r>
              <a:rPr lang="en-US" sz="1200" kern="1200">
                <a:solidFill>
                  <a:schemeClr val="tx1"/>
                </a:solidFill>
                <a:effectLst/>
                <a:latin typeface="Segoe UI" panose="020B0502040204020203" pitchFamily="34" charset="0"/>
                <a:cs typeface="Segoe UI" panose="020B0502040204020203" pitchFamily="34" charset="0"/>
              </a:rPr>
              <a:t>rovides step-by-step recipes for migrating SQL Server databases to Microsoft Azure SQL Database using the preview of the latest SQL Database Update V12</a:t>
            </a:r>
            <a:endParaRPr lang="en-US" sz="1200" b="1">
              <a:effectLst/>
              <a:latin typeface="Segoe UI" panose="020B0502040204020203" pitchFamily="34" charset="0"/>
              <a:cs typeface="Segoe UI" panose="020B0502040204020203" pitchFamily="34" charset="0"/>
            </a:endParaRPr>
          </a:p>
          <a:p>
            <a:endParaRPr lang="en-US" sz="1200">
              <a:effectLst/>
              <a:latin typeface="Segoe UI" panose="020B0502040204020203" pitchFamily="34" charset="0"/>
              <a:cs typeface="Segoe UI" panose="020B0502040204020203" pitchFamily="34" charset="0"/>
            </a:endParaRPr>
          </a:p>
          <a:p>
            <a:r>
              <a:rPr lang="en-US" sz="1200" b="1">
                <a:effectLst/>
                <a:latin typeface="Segoe UI" panose="020B0502040204020203" pitchFamily="34" charset="0"/>
                <a:cs typeface="Segoe UI" panose="020B0502040204020203" pitchFamily="34" charset="0"/>
              </a:rPr>
              <a:t>Talking Points:</a:t>
            </a:r>
            <a:endParaRPr lang="en-US" sz="12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kern="1200">
                <a:solidFill>
                  <a:schemeClr val="tx1"/>
                </a:solidFill>
                <a:effectLst/>
                <a:latin typeface="Segoe UI" panose="020B0502040204020203" pitchFamily="34" charset="0"/>
                <a:cs typeface="Segoe UI" panose="020B0502040204020203" pitchFamily="34" charset="0"/>
              </a:rPr>
              <a:t>This cookbook focuses on the mechanical task of migrating a SQL Server database to the latest Azure SQL Database Update V12. If migration requires changes to the schema then the possible impact of each change on applications that use the database must be considered carefully. This cookbook assumes the reader is familiar with the schema of the database being migrated and the applications that use it and thus is able to assess the impact on the applications of any schema changes that might be required to allow the database to be migrated successfully. </a:t>
            </a:r>
          </a:p>
          <a:p>
            <a:pPr marL="171450" indent="-171450">
              <a:buFont typeface="Arial" panose="020B0604020202020204" pitchFamily="34" charset="0"/>
              <a:buChar char="•"/>
            </a:pPr>
            <a:r>
              <a:rPr lang="en-US" sz="1200" kern="1200">
                <a:solidFill>
                  <a:schemeClr val="tx1"/>
                </a:solidFill>
                <a:effectLst/>
                <a:latin typeface="Segoe UI" panose="020B0502040204020203" pitchFamily="34" charset="0"/>
                <a:cs typeface="Segoe UI" panose="020B0502040204020203" pitchFamily="34" charset="0"/>
              </a:rPr>
              <a:t>Different approaches or ‘recipes’ for migrating a SQL Server database to Azure are described, each using one or more tools. Some recipes are quick and easy, while others take longer to prepare and ‘cook’. Migrating a large complex database may take many hours in a slow oven!  </a:t>
            </a:r>
          </a:p>
          <a:p>
            <a:pPr marL="171450" indent="-171450">
              <a:buFont typeface="Arial" panose="020B0604020202020204" pitchFamily="34" charset="0"/>
              <a:buChar char="•"/>
            </a:pPr>
            <a:r>
              <a:rPr lang="en-US" sz="1200" kern="1200">
                <a:solidFill>
                  <a:schemeClr val="tx1"/>
                </a:solidFill>
                <a:effectLst/>
                <a:latin typeface="Segoe UI" panose="020B0502040204020203" pitchFamily="34" charset="0"/>
                <a:cs typeface="Segoe UI" panose="020B0502040204020203" pitchFamily="34" charset="0"/>
              </a:rPr>
              <a:t>Azure SQL Database V12, the Azure management portal and the Visual Studio tools described here are all in preview and subject to change, so make sure you have latest versions of the cookbook and tools before you start. </a:t>
            </a:r>
          </a:p>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1819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272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54931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3253F96-0C86-40D3-B239-C179B145FA4E}" type="slidenum">
              <a:rPr lang="en-US" smtClean="0"/>
              <a:t>41</a:t>
            </a:fld>
            <a:endParaRPr lang="en-US"/>
          </a:p>
        </p:txBody>
      </p:sp>
    </p:spTree>
    <p:extLst>
      <p:ext uri="{BB962C8B-B14F-4D97-AF65-F5344CB8AC3E}">
        <p14:creationId xmlns:p14="http://schemas.microsoft.com/office/powerpoint/2010/main" val="3951120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Modernisation has an impact on Business and these ultimately fund move from old to new SQL server. But what is the Value? Can this be identified and measured? Who responsibility is it?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282358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a:t>To stay competitive in today’s marketplace, IT organizations must </a:t>
            </a:r>
            <a:r>
              <a:rPr lang="en-US" b="1"/>
              <a:t>continuously optimize how they maintain and use the data </a:t>
            </a:r>
            <a:r>
              <a:rPr lang="en-US"/>
              <a:t>that fuels their operations.  </a:t>
            </a:r>
            <a:br>
              <a:rPr lang="en-US"/>
            </a:br>
            <a:r>
              <a:rPr lang="en-US"/>
              <a:t>Modernizing to the cloud as part of a digital transformation can deliver:</a:t>
            </a:r>
          </a:p>
          <a:p>
            <a:pPr marL="171450" lvl="0" indent="-171450" defTabSz="931774">
              <a:buFont typeface="Arial" panose="020B0604020202020204" pitchFamily="34" charset="0"/>
              <a:buChar char="•"/>
            </a:pPr>
            <a:r>
              <a:rPr lang="en-US" b="1"/>
              <a:t>Operational efficiencies</a:t>
            </a:r>
          </a:p>
          <a:p>
            <a:pPr marL="171450" lvl="0" indent="-171450" defTabSz="931774">
              <a:buFont typeface="Arial" panose="020B0604020202020204" pitchFamily="34" charset="0"/>
              <a:buChar char="•"/>
            </a:pPr>
            <a:r>
              <a:rPr lang="en-US" b="1"/>
              <a:t>Business enablement to drive continued growth</a:t>
            </a:r>
            <a:r>
              <a:rPr lang="en-US"/>
              <a:t>  </a:t>
            </a:r>
          </a:p>
          <a:p>
            <a:pPr defTabSz="931774"/>
            <a:endParaRPr lang="en-US"/>
          </a:p>
          <a:p>
            <a:pPr defTabSz="931774"/>
            <a:r>
              <a:rPr lang="en-US"/>
              <a:t>IT optimization introduces some </a:t>
            </a:r>
            <a:r>
              <a:rPr lang="en-US" b="1"/>
              <a:t>new priorities to consider</a:t>
            </a:r>
            <a:r>
              <a:rPr lang="en-US"/>
              <a:t>:</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Eliminating time spent managing “long tail” of applications</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Freeing up limited IT resources </a:t>
            </a:r>
          </a:p>
          <a:p>
            <a:pPr marL="285750" indent="-285750" algn="l">
              <a:lnSpc>
                <a:spcPct val="90000"/>
              </a:lnSpc>
              <a:spcBef>
                <a:spcPts val="600"/>
              </a:spcBef>
              <a:spcAft>
                <a:spcPts val="1200"/>
              </a:spcAft>
              <a:buFont typeface="Arial" panose="020B0604020202020204" pitchFamily="34" charset="0"/>
              <a:buChar char="•"/>
            </a:pPr>
            <a:r>
              <a:rPr lang="en-US" sz="1200">
                <a:solidFill>
                  <a:srgbClr val="0078D7"/>
                </a:solidFill>
                <a:latin typeface="Segoe UI Semilight" panose="020B0402040204020203" pitchFamily="34" charset="0"/>
                <a:cs typeface="Segoe UI Semilight" panose="020B0402040204020203" pitchFamily="34" charset="0"/>
              </a:rPr>
              <a:t>Migrating business critical apps to the cloud</a:t>
            </a:r>
          </a:p>
          <a:p>
            <a:pPr marL="285750" indent="-285750" algn="l">
              <a:lnSpc>
                <a:spcPct val="90000"/>
              </a:lnSpc>
              <a:spcBef>
                <a:spcPts val="600"/>
              </a:spcBef>
              <a:spcAft>
                <a:spcPts val="1200"/>
              </a:spcAft>
              <a:buFont typeface="Arial" panose="020B0604020202020204" pitchFamily="34" charset="0"/>
              <a:buChar char="•"/>
            </a:pPr>
            <a:endParaRPr lang="en-US" sz="1200" kern="120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Join the transformation wave: </a:t>
            </a:r>
            <a:r>
              <a:rPr lang="en-US"/>
              <a:t>A December 2016 IDC study estimated </a:t>
            </a:r>
            <a:r>
              <a:rPr lang="en-US" b="1"/>
              <a:t>37% of the global database installed base runs on Microsoft SQL Server</a:t>
            </a:r>
            <a:r>
              <a:rPr lang="en-US"/>
              <a:t>, with over 50% </a:t>
            </a:r>
            <a:r>
              <a:rPr lang="en-US" b="1"/>
              <a:t>running on 2008/R2 or older</a:t>
            </a:r>
            <a:r>
              <a:rPr lang="en-US"/>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rtl="0" fontAlgn="base"/>
            <a:r>
              <a:rPr lang="en-US" sz="1200" b="0" i="0" kern="1200">
                <a:solidFill>
                  <a:schemeClr val="tx1"/>
                </a:solidFill>
                <a:effectLst/>
                <a:latin typeface="+mn-lt"/>
                <a:ea typeface="+mn-ea"/>
                <a:cs typeface="+mn-cs"/>
              </a:rPr>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endParaRPr lang="en-US"/>
          </a:p>
          <a:p>
            <a:pPr marL="0" indent="0" defTabSz="931774">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603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affects SQL as well. As feeds and speeds increase, the OLTP and Reporting platforms also need to be available, scalable to deliver insights to </a:t>
            </a:r>
            <a:r>
              <a:rPr lang="en-US" dirty="0" err="1"/>
              <a:t>Organisations</a:t>
            </a:r>
            <a:r>
              <a:rPr lang="en-US" dirty="0"/>
              <a:t>?</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11/27/2019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612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To stay competitive in today’s marketplace, IT organizations must </a:t>
            </a:r>
            <a:r>
              <a:rPr lang="en-US" b="1" dirty="0"/>
              <a:t>continuously optimize how they maintain and use the data </a:t>
            </a:r>
            <a:r>
              <a:rPr lang="en-US" dirty="0"/>
              <a:t>that fuels their operations.  </a:t>
            </a:r>
            <a:br>
              <a:rPr lang="en-US" dirty="0"/>
            </a:br>
            <a:r>
              <a:rPr lang="en-US" dirty="0"/>
              <a:t>Modernizing to the cloud as part of a digital transformation can deliver:</a:t>
            </a:r>
          </a:p>
          <a:p>
            <a:pPr marL="171450" lvl="0" indent="-171450" defTabSz="931774">
              <a:buFont typeface="Arial" panose="020B0604020202020204" pitchFamily="34" charset="0"/>
              <a:buChar char="•"/>
            </a:pPr>
            <a:r>
              <a:rPr lang="en-US" b="1" dirty="0"/>
              <a:t>Operational efficiencies</a:t>
            </a:r>
          </a:p>
          <a:p>
            <a:pPr marL="171450" lvl="0" indent="-171450" defTabSz="931774">
              <a:buFont typeface="Arial" panose="020B0604020202020204" pitchFamily="34" charset="0"/>
              <a:buChar char="•"/>
            </a:pPr>
            <a:r>
              <a:rPr lang="en-US" b="1" dirty="0"/>
              <a:t>Business enablement to drive continued growth</a:t>
            </a:r>
            <a:r>
              <a:rPr lang="en-US" dirty="0"/>
              <a:t>  </a:t>
            </a:r>
          </a:p>
          <a:p>
            <a:pPr defTabSz="931774"/>
            <a:endParaRPr lang="en-US" dirty="0"/>
          </a:p>
          <a:p>
            <a:pPr defTabSz="931774"/>
            <a:r>
              <a:rPr lang="en-US" dirty="0"/>
              <a:t>IT optimization introduces some </a:t>
            </a:r>
            <a:r>
              <a:rPr lang="en-US" b="1" dirty="0"/>
              <a:t>new priorities to consider</a:t>
            </a:r>
            <a:r>
              <a:rPr lang="en-US" dirty="0"/>
              <a:t>:</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Eliminating time spent managing “long tail” of applications</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Freeing up limited IT resources </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Migrating business critical apps to the cloud</a:t>
            </a:r>
          </a:p>
          <a:p>
            <a:pPr marL="285750" indent="-285750" algn="l">
              <a:lnSpc>
                <a:spcPct val="90000"/>
              </a:lnSpc>
              <a:spcBef>
                <a:spcPts val="600"/>
              </a:spcBef>
              <a:spcAft>
                <a:spcPts val="1200"/>
              </a:spcAft>
              <a:buFont typeface="Arial" panose="020B0604020202020204" pitchFamily="34" charset="0"/>
              <a:buChar char="•"/>
            </a:pPr>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Join the transformation wave: </a:t>
            </a:r>
            <a:r>
              <a:rPr lang="en-US" dirty="0"/>
              <a:t>A December 2016 IDC study estimated </a:t>
            </a:r>
            <a:r>
              <a:rPr lang="en-US" b="1" dirty="0"/>
              <a:t>37% of the global database installed base runs on Microsoft SQL Server</a:t>
            </a:r>
            <a:r>
              <a:rPr lang="en-US" dirty="0"/>
              <a:t>, with over 50% </a:t>
            </a:r>
            <a:r>
              <a:rPr lang="en-US" b="1" dirty="0"/>
              <a:t>running on 2008/R2 or older</a:t>
            </a:r>
            <a:r>
              <a:rPr lang="en-US" dirty="0"/>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rtl="0" fontAlgn="base"/>
            <a:r>
              <a:rPr lang="en-US" sz="1200" b="0" i="0" kern="1200" dirty="0">
                <a:solidFill>
                  <a:schemeClr val="tx1"/>
                </a:solidFill>
                <a:effectLst/>
                <a:latin typeface="+mn-lt"/>
                <a:ea typeface="+mn-ea"/>
                <a:cs typeface="+mn-cs"/>
              </a:rPr>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endParaRPr lang="en-US" dirty="0"/>
          </a:p>
          <a:p>
            <a:pPr marL="0" indent="0" defTabSz="9317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213B023-EBA1-4257-9081-2BE094506D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353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589334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want to modernize our data estate?</a:t>
            </a:r>
          </a:p>
          <a:p>
            <a:endParaRPr lang="en-US"/>
          </a:p>
          <a:p>
            <a:r>
              <a:rPr lang="en-US"/>
              <a:t>In the modern climate of rapid change and innovation,, it is important to stay ahead of the curve.</a:t>
            </a:r>
          </a:p>
          <a:p>
            <a:endParaRPr lang="en-US"/>
          </a:p>
          <a:p>
            <a:r>
              <a:rPr lang="en-US"/>
              <a:t>As we have grown through our own digital Modernisation of our enterprise here at Microsoft, we </a:t>
            </a:r>
            <a:r>
              <a:rPr lang="en-US" err="1"/>
              <a:t>realised</a:t>
            </a:r>
            <a:r>
              <a:rPr lang="en-US"/>
              <a:t> that it is about 4 key pillars. </a:t>
            </a:r>
          </a:p>
          <a:p>
            <a:endParaRPr lang="en-US"/>
          </a:p>
          <a:p>
            <a:pPr marL="171450" indent="-171450">
              <a:buFont typeface="Arial" panose="020B0604020202020204" pitchFamily="34" charset="0"/>
              <a:buChar char="•"/>
            </a:pPr>
            <a:r>
              <a:rPr lang="en-US"/>
              <a:t>Its about empowering your employees with state-of-the-art tools. They (and you), need the best tools to be the best at their jobs</a:t>
            </a:r>
          </a:p>
          <a:p>
            <a:pPr marL="171450" indent="-171450">
              <a:buFont typeface="Arial" panose="020B0604020202020204" pitchFamily="34" charset="0"/>
              <a:buChar char="•"/>
            </a:pPr>
            <a:r>
              <a:rPr lang="en-US"/>
              <a:t>Deeply engaging with Customers in new and meaningful ways</a:t>
            </a:r>
          </a:p>
          <a:p>
            <a:pPr marL="171450" indent="-171450">
              <a:buFont typeface="Arial" panose="020B0604020202020204" pitchFamily="34" charset="0"/>
              <a:buChar char="•"/>
            </a:pPr>
            <a:r>
              <a:rPr lang="en-US"/>
              <a:t>Developing new and better products and services to better fit customer need</a:t>
            </a:r>
          </a:p>
          <a:p>
            <a:pPr marL="171450" indent="-171450">
              <a:buFont typeface="Arial" panose="020B0604020202020204" pitchFamily="34" charset="0"/>
              <a:buChar char="•"/>
            </a:pPr>
            <a:r>
              <a:rPr lang="en-US"/>
              <a:t>Finally, increasing operations agility while reducing costs.</a:t>
            </a:r>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2460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tif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emf"/><Relationship Id="rId1" Type="http://schemas.openxmlformats.org/officeDocument/2006/relationships/slideMaster" Target="../slideMasters/slideMaster11.xml"/><Relationship Id="rId4" Type="http://schemas.openxmlformats.org/officeDocument/2006/relationships/image" Target="../media/image35.pn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37.pn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79560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9436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55201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803916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7507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44569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59961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9377431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0479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408681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8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04788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137119"/>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3319307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95758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361404791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215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7590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13030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11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6101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495890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855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Click to edit Master text styles</a:t>
            </a:r>
          </a:p>
        </p:txBody>
      </p:sp>
    </p:spTree>
    <p:extLst>
      <p:ext uri="{BB962C8B-B14F-4D97-AF65-F5344CB8AC3E}">
        <p14:creationId xmlns:p14="http://schemas.microsoft.com/office/powerpoint/2010/main" val="18803092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8085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6637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hasCustomPrompt="1"/>
          </p:nvPr>
        </p:nvSpPr>
        <p:spPr>
          <a:xfrm>
            <a:off x="588263" y="457200"/>
            <a:ext cx="11018520" cy="430887"/>
          </a:xfrm>
        </p:spPr>
        <p:txBody>
          <a:bodyPr/>
          <a:lstStyle>
            <a:lvl1pPr algn="ctr">
              <a:defRPr lang="en-US" sz="2800" b="0" kern="1200" cap="none" spc="-100" baseline="0">
                <a:ln w="3175">
                  <a:noFill/>
                </a:ln>
                <a:solidFill>
                  <a:srgbClr val="0078D7"/>
                </a:solidFill>
                <a:effectLst/>
                <a:latin typeface="Segoe UI Semilight" panose="020B0402040204020203" pitchFamily="34" charset="0"/>
                <a:ea typeface="+mn-ea"/>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35961943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9311358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5392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2941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09442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6190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886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41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Click to edit Master text styles</a:t>
            </a:r>
          </a:p>
        </p:txBody>
      </p:sp>
    </p:spTree>
    <p:extLst>
      <p:ext uri="{BB962C8B-B14F-4D97-AF65-F5344CB8AC3E}">
        <p14:creationId xmlns:p14="http://schemas.microsoft.com/office/powerpoint/2010/main" val="313117323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0641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21706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005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242273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41792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65540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6736074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54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67118778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462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284827560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11863882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1652959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586937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11999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lvl="0" algn="ctr" defTabSz="913576"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657457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661101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511964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4447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796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65405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198102995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58556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946944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38415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451638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204286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688366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527967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132749753"/>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48279964"/>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045622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0795446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5964083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27991878"/>
      </p:ext>
    </p:extLst>
  </p:cSld>
  <p:clrMapOvr>
    <a:masterClrMapping/>
  </p:clrMapOvr>
  <p:transition>
    <p:fade/>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8063550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8577112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99647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0154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088110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3507696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031243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89600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960129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6682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AA512-CC0D-46DD-888B-2028CC7382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8C44BE-5DA1-46F0-BF0B-A7B64D9E836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A80F88-A670-46FC-9DDB-8423E5F939CC}"/>
              </a:ext>
            </a:extLst>
          </p:cNvPr>
          <p:cNvSpPr>
            <a:spLocks noGrp="1"/>
          </p:cNvSpPr>
          <p:nvPr>
            <p:ph type="dt" sz="half" idx="10"/>
          </p:nvPr>
        </p:nvSpPr>
        <p:spPr/>
        <p:txBody>
          <a:bodyPr/>
          <a:lstStyle/>
          <a:p>
            <a:fld id="{9C1ADB0A-731F-4CCD-A03C-3F7BE99405DC}" type="datetimeFigureOut">
              <a:rPr lang="en-US" smtClean="0"/>
              <a:t>11/27/2019</a:t>
            </a:fld>
            <a:endParaRPr lang="en-US"/>
          </a:p>
        </p:txBody>
      </p:sp>
      <p:sp>
        <p:nvSpPr>
          <p:cNvPr id="5" name="Footer Placeholder 4">
            <a:extLst>
              <a:ext uri="{FF2B5EF4-FFF2-40B4-BE49-F238E27FC236}">
                <a16:creationId xmlns:a16="http://schemas.microsoft.com/office/drawing/2014/main" id="{767A0BEF-BB19-46E9-B426-6C2668DE1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23AA-8AB5-40E8-A131-16AB966B3A5C}"/>
              </a:ext>
            </a:extLst>
          </p:cNvPr>
          <p:cNvSpPr>
            <a:spLocks noGrp="1"/>
          </p:cNvSpPr>
          <p:nvPr>
            <p:ph type="sldNum" sz="quarter" idx="12"/>
          </p:nvPr>
        </p:nvSpPr>
        <p:spPr/>
        <p:txBody>
          <a:bodyPr/>
          <a:lstStyle/>
          <a:p>
            <a:fld id="{54F8A982-A3AD-4AC4-BA48-B0DE958DBBD1}" type="slidenum">
              <a:rPr lang="en-US" smtClean="0"/>
              <a:t>‹#›</a:t>
            </a:fld>
            <a:endParaRPr lang="en-US"/>
          </a:p>
        </p:txBody>
      </p:sp>
    </p:spTree>
    <p:extLst>
      <p:ext uri="{BB962C8B-B14F-4D97-AF65-F5344CB8AC3E}">
        <p14:creationId xmlns:p14="http://schemas.microsoft.com/office/powerpoint/2010/main" val="2131340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60778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80823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9843505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437876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2586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47297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1434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3554087027"/>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4243689650"/>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2631906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368843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952319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527295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249790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5717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240458585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045394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355179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45985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042337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3755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526187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75874"/>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32942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355413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1504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74109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7017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9657302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20431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80774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37831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70821434"/>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2015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221873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287137646"/>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978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87298294"/>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 External Only">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a:p>
            <a:pPr lvl="0"/>
            <a:r>
              <a:rPr lang="en-US"/>
              <a:t>Real Estate &amp; Facilities</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3988365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9988" y="365780"/>
            <a:ext cx="1340170" cy="1344828"/>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1017104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 External &amp; Internal">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6" name="TextBox 5"/>
          <p:cNvSpPr txBox="1"/>
          <p:nvPr userDrawn="1"/>
        </p:nvSpPr>
        <p:spPr>
          <a:xfrm>
            <a:off x="269303" y="291068"/>
            <a:ext cx="6275219" cy="534132"/>
          </a:xfrm>
          <a:prstGeom prst="rect">
            <a:avLst/>
          </a:prstGeom>
          <a:noFill/>
        </p:spPr>
        <p:txBody>
          <a:bodyPr wrap="square" lIns="179285" tIns="143428" rIns="179285" bIns="143428" rtlCol="0">
            <a:spAutoFit/>
          </a:bodyPr>
          <a:lstStyle/>
          <a:p>
            <a:pPr>
              <a:lnSpc>
                <a:spcPct val="90000"/>
              </a:lnSpc>
              <a:spcAft>
                <a:spcPts val="588"/>
              </a:spcAft>
            </a:pPr>
            <a:r>
              <a:rPr lang="en-US" sz="1765">
                <a:gradFill>
                  <a:gsLst>
                    <a:gs pos="2917">
                      <a:schemeClr val="tx1"/>
                    </a:gs>
                    <a:gs pos="30000">
                      <a:schemeClr val="tx1"/>
                    </a:gs>
                  </a:gsLst>
                  <a:lin ang="5400000" scaled="0"/>
                </a:gradFill>
              </a:rPr>
              <a:t>Real</a:t>
            </a:r>
            <a:r>
              <a:rPr lang="en-US" sz="1765" baseline="0">
                <a:gradFill>
                  <a:gsLst>
                    <a:gs pos="2917">
                      <a:schemeClr val="tx1"/>
                    </a:gs>
                    <a:gs pos="30000">
                      <a:schemeClr val="tx1"/>
                    </a:gs>
                  </a:gsLst>
                  <a:lin ang="5400000" scaled="0"/>
                </a:gradFill>
              </a:rPr>
              <a:t> Estate &amp; Facilities</a:t>
            </a:r>
            <a:endParaRPr lang="en-US" sz="1765">
              <a:gradFill>
                <a:gsLst>
                  <a:gs pos="2917">
                    <a:schemeClr val="tx1"/>
                  </a:gs>
                  <a:gs pos="30000">
                    <a:schemeClr val="tx1"/>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275"/>
            <a:ext cx="1231945" cy="263937"/>
          </a:xfrm>
          <a:prstGeom prst="rect">
            <a:avLst/>
          </a:prstGeom>
        </p:spPr>
      </p:pic>
    </p:spTree>
    <p:extLst>
      <p:ext uri="{BB962C8B-B14F-4D97-AF65-F5344CB8AC3E}">
        <p14:creationId xmlns:p14="http://schemas.microsoft.com/office/powerpoint/2010/main" val="2396778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 Internal">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475407"/>
            <a:ext cx="1231945" cy="263937"/>
          </a:xfrm>
          <a:prstGeom prst="rect">
            <a:avLst/>
          </a:prstGeom>
        </p:spPr>
      </p:pic>
      <p:sp>
        <p:nvSpPr>
          <p:cNvPr id="6" name="Rectangle 5"/>
          <p:cNvSpPr>
            <a:spLocks noChangeAspect="1"/>
          </p:cNvSpPr>
          <p:nvPr userDrawn="1"/>
        </p:nvSpPr>
        <p:spPr bwMode="auto">
          <a:xfrm>
            <a:off x="10858197" y="470067"/>
            <a:ext cx="896425" cy="896552"/>
          </a:xfrm>
          <a:prstGeom prst="rect">
            <a:avLst/>
          </a:prstGeom>
          <a:solidFill>
            <a:srgbClr val="FF8C00"/>
          </a:solidFill>
        </p:spPr>
        <p:txBody>
          <a:bodyPr vert="horz" wrap="square" lIns="89642" tIns="62750" rIns="89642" bIns="89642" rtlCol="0">
            <a:noAutofit/>
          </a:bodyPr>
          <a:lstStyle/>
          <a:p>
            <a:pPr marR="0" lvl="0" indent="0" fontAlgn="auto">
              <a:lnSpc>
                <a:spcPct val="90000"/>
              </a:lnSpc>
              <a:spcBef>
                <a:spcPts val="0"/>
              </a:spcBef>
              <a:spcAft>
                <a:spcPts val="0"/>
              </a:spcAft>
              <a:buClrTx/>
              <a:buSzPct val="90000"/>
              <a:buFont typeface="Arial" pitchFamily="34" charset="0"/>
              <a:buNone/>
              <a:tabLst/>
            </a:pPr>
            <a:r>
              <a:rPr lang="en-US" sz="1765" spc="0" baseline="0">
                <a:gradFill>
                  <a:gsLst>
                    <a:gs pos="18687">
                      <a:srgbClr val="FFFFFF"/>
                    </a:gs>
                    <a:gs pos="37000">
                      <a:srgbClr val="FFFFFF"/>
                    </a:gs>
                  </a:gsLst>
                  <a:lin ang="5400000" scaled="0"/>
                </a:gradFill>
              </a:rPr>
              <a:t>RE&amp;F</a:t>
            </a:r>
          </a:p>
        </p:txBody>
      </p:sp>
    </p:spTree>
    <p:extLst>
      <p:ext uri="{BB962C8B-B14F-4D97-AF65-F5344CB8AC3E}">
        <p14:creationId xmlns:p14="http://schemas.microsoft.com/office/powerpoint/2010/main" val="89054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 Internal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6123996"/>
            <a:ext cx="1231945" cy="263937"/>
          </a:xfrm>
          <a:prstGeom prst="rect">
            <a:avLst/>
          </a:prstGeom>
        </p:spPr>
      </p:pic>
      <p:sp>
        <p:nvSpPr>
          <p:cNvPr id="6" name="Rectangle 5"/>
          <p:cNvSpPr>
            <a:spLocks noChangeAspect="1"/>
          </p:cNvSpPr>
          <p:nvPr userDrawn="1"/>
        </p:nvSpPr>
        <p:spPr bwMode="auto">
          <a:xfrm>
            <a:off x="10858197" y="470067"/>
            <a:ext cx="896425" cy="896552"/>
          </a:xfrm>
          <a:prstGeom prst="rect">
            <a:avLst/>
          </a:prstGeom>
          <a:solidFill>
            <a:srgbClr val="FF8C00"/>
          </a:solidFill>
        </p:spPr>
        <p:txBody>
          <a:bodyPr vert="horz" wrap="square" lIns="89642" tIns="62750" rIns="89642" bIns="89642" rtlCol="0">
            <a:noAutofit/>
          </a:bodyPr>
          <a:lstStyle/>
          <a:p>
            <a:pPr marR="0" lvl="0" indent="0" fontAlgn="auto">
              <a:lnSpc>
                <a:spcPct val="90000"/>
              </a:lnSpc>
              <a:spcBef>
                <a:spcPts val="0"/>
              </a:spcBef>
              <a:spcAft>
                <a:spcPts val="0"/>
              </a:spcAft>
              <a:buClrTx/>
              <a:buSzPct val="90000"/>
              <a:buFont typeface="Arial" pitchFamily="34" charset="0"/>
              <a:buNone/>
              <a:tabLst/>
            </a:pPr>
            <a:r>
              <a:rPr lang="en-US" sz="1765" spc="0" baseline="0">
                <a:gradFill>
                  <a:gsLst>
                    <a:gs pos="18687">
                      <a:srgbClr val="FFFFFF"/>
                    </a:gs>
                    <a:gs pos="37000">
                      <a:srgbClr val="FFFFFF"/>
                    </a:gs>
                  </a:gsLst>
                  <a:lin ang="5400000" scaled="0"/>
                </a:gradFill>
              </a:rPr>
              <a:t>RE&amp;F</a:t>
            </a:r>
          </a:p>
        </p:txBody>
      </p:sp>
    </p:spTree>
    <p:extLst>
      <p:ext uri="{BB962C8B-B14F-4D97-AF65-F5344CB8AC3E}">
        <p14:creationId xmlns:p14="http://schemas.microsoft.com/office/powerpoint/2010/main" val="18501074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8951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 Internal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212" y="475407"/>
            <a:ext cx="1231945" cy="263937"/>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47363" y="5491381"/>
            <a:ext cx="896425" cy="896552"/>
          </a:xfrm>
          <a:prstGeom prst="rect">
            <a:avLst/>
          </a:prstGeom>
        </p:spPr>
      </p:pic>
    </p:spTree>
    <p:extLst>
      <p:ext uri="{BB962C8B-B14F-4D97-AF65-F5344CB8AC3E}">
        <p14:creationId xmlns:p14="http://schemas.microsoft.com/office/powerpoint/2010/main" val="4107499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796363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0875908"/>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Bullet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11226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563223"/>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823211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064540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0280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05556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18863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Click to 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5072020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07089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Demo slid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33317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_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578143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23332284"/>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0976517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890148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695600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257225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072328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12" cy="1792326"/>
          </a:xfr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768936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2549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Section Title 3">
    <p:spTree>
      <p:nvGrpSpPr>
        <p:cNvPr id="1" name=""/>
        <p:cNvGrpSpPr/>
        <p:nvPr/>
      </p:nvGrpSpPr>
      <p:grpSpPr>
        <a:xfrm>
          <a:off x="0" y="0"/>
          <a:ext cx="0" cy="0"/>
          <a:chOff x="0" y="0"/>
          <a:chExt cx="0" cy="0"/>
        </a:xfrm>
      </p:grpSpPr>
      <p:sp>
        <p:nvSpPr>
          <p:cNvPr id="4" name="Rectangle 3"/>
          <p:cNvSpPr/>
          <p:nvPr userDrawn="1"/>
        </p:nvSpPr>
        <p:spPr bwMode="auto">
          <a:xfrm>
            <a:off x="267683" y="2084172"/>
            <a:ext cx="6276530" cy="358620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6274911" cy="1793090"/>
          </a:xfrm>
          <a:solidFill>
            <a:schemeClr val="accent3"/>
          </a:solid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12" cy="1792326"/>
          </a:xfrm>
          <a:solidFill>
            <a:schemeClr val="accent3"/>
          </a:solid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1087042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0775091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481611"/>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134968"/>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604942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4842526"/>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3991615"/>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04182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detailed information</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mj-lt"/>
                <a:cs typeface="Consolas" panose="020B0609020204030204" pitchFamily="49" charset="0"/>
              </a:defRPr>
            </a:lvl1pPr>
            <a:lvl2pPr marL="339726" indent="0">
              <a:buNone/>
              <a:defRPr>
                <a:gradFill>
                  <a:gsLst>
                    <a:gs pos="1250">
                      <a:srgbClr val="000000"/>
                    </a:gs>
                    <a:gs pos="100000">
                      <a:srgbClr val="000000"/>
                    </a:gs>
                  </a:gsLst>
                  <a:lin ang="5400000" scaled="0"/>
                </a:gradFill>
                <a:latin typeface="+mn-lt"/>
                <a:cs typeface="Consolas" panose="020B0609020204030204" pitchFamily="49" charset="0"/>
              </a:defRPr>
            </a:lvl2pPr>
            <a:lvl3pPr marL="573090" indent="0">
              <a:buNone/>
              <a:defRPr>
                <a:gradFill>
                  <a:gsLst>
                    <a:gs pos="1250">
                      <a:srgbClr val="000000"/>
                    </a:gs>
                    <a:gs pos="100000">
                      <a:srgbClr val="000000"/>
                    </a:gs>
                  </a:gsLst>
                  <a:lin ang="5400000" scaled="0"/>
                </a:gradFill>
                <a:latin typeface="+mn-lt"/>
                <a:cs typeface="Consolas" panose="020B0609020204030204" pitchFamily="49" charset="0"/>
              </a:defRPr>
            </a:lvl3pPr>
            <a:lvl4pPr marL="798516" indent="0">
              <a:buNone/>
              <a:defRPr>
                <a:gradFill>
                  <a:gsLst>
                    <a:gs pos="1250">
                      <a:srgbClr val="000000"/>
                    </a:gs>
                    <a:gs pos="100000">
                      <a:srgbClr val="000000"/>
                    </a:gs>
                  </a:gsLst>
                  <a:lin ang="5400000" scaled="0"/>
                </a:gradFill>
                <a:latin typeface="+mn-lt"/>
                <a:cs typeface="Consolas" panose="020B0609020204030204" pitchFamily="49" charset="0"/>
              </a:defRPr>
            </a:lvl4pPr>
            <a:lvl5pPr marL="1030292" indent="0">
              <a:buNone/>
              <a:defRPr>
                <a:gradFill>
                  <a:gsLst>
                    <a:gs pos="1250">
                      <a:srgbClr val="000000"/>
                    </a:gs>
                    <a:gs pos="100000">
                      <a:srgbClr val="000000"/>
                    </a:gs>
                  </a:gsLst>
                  <a:lin ang="5400000" scaled="0"/>
                </a:gradFill>
                <a:latin typeface="+mn-lt"/>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70506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21862879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57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1881946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745201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567267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29525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239202868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402530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03967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13716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798249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62521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487303"/>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046021"/>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2753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3692086"/>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38456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59923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93905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053305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566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906520"/>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65902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3634250806"/>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425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55327320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52182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866466106"/>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87126490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667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185934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1017121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06289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97172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19884162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21376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1301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09104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284050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906624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541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247134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455906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1419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362289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5100785"/>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08954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7820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31943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1606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27165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36819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5085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8152884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8179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0769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55682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573022"/>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0613131"/>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58161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4030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1768662" y="6400800"/>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0035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51955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7988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1200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5265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54784670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99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5798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40037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dirty="0"/>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561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500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07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32616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62126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4551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274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0294432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7909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7228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37880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4036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8195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9224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92470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5789516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24003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934400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1846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0" t="13426" b="1076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6000"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1199870889"/>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5400"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400" y="5150459"/>
            <a:ext cx="1889809" cy="434734"/>
          </a:xfrm>
          <a:prstGeom prst="rect">
            <a:avLst/>
          </a:prstGeom>
        </p:spPr>
      </p:pic>
    </p:spTree>
    <p:extLst>
      <p:ext uri="{BB962C8B-B14F-4D97-AF65-F5344CB8AC3E}">
        <p14:creationId xmlns:p14="http://schemas.microsoft.com/office/powerpoint/2010/main" val="36661102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1B9A484-DE9F-4F9F-B98D-08471FED56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70" t="13426" b="10762"/>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Subtitle 2">
            <a:extLst>
              <a:ext uri="{FF2B5EF4-FFF2-40B4-BE49-F238E27FC236}">
                <a16:creationId xmlns:a16="http://schemas.microsoft.com/office/drawing/2014/main" id="{3359BD36-8039-42C7-B4E8-6CCE25909084}"/>
              </a:ext>
            </a:extLst>
          </p:cNvPr>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6000" cap="none" spc="0" baseline="0">
                <a:solidFill>
                  <a:schemeClr val="bg1"/>
                </a:solidFill>
                <a:latin typeface="+mj-lt"/>
              </a:defRPr>
            </a:lvl1pPr>
          </a:lstStyle>
          <a:p>
            <a:r>
              <a:rPr lang="en-US"/>
              <a:t>Click to edit TITLE</a:t>
            </a:r>
          </a:p>
        </p:txBody>
      </p:sp>
    </p:spTree>
    <p:extLst>
      <p:ext uri="{BB962C8B-B14F-4D97-AF65-F5344CB8AC3E}">
        <p14:creationId xmlns:p14="http://schemas.microsoft.com/office/powerpoint/2010/main" val="1142905254"/>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6858000"/>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2" y="2782669"/>
            <a:ext cx="5130074" cy="1292662"/>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159222736"/>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Learning objectives">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69241" y="289512"/>
            <a:ext cx="5826760" cy="764225"/>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2" y="1727554"/>
            <a:ext cx="7440637" cy="23414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2900" marR="0" lvl="0" indent="-342900" algn="l" defTabSz="932742" rtl="0" eaLnBrk="1" fontAlgn="auto" latinLnBrk="0" hangingPunct="1">
              <a:lnSpc>
                <a:spcPct val="100000"/>
              </a:lnSpc>
              <a:spcBef>
                <a:spcPts val="980"/>
              </a:spcBef>
              <a:spcAft>
                <a:spcPts val="0"/>
              </a:spcAft>
              <a:buClrTx/>
              <a:buSzPct val="90000"/>
              <a:buFont typeface="Arial" panose="020B0604020202020204" pitchFamily="34" charset="0"/>
              <a:buChar char="•"/>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433458" y="0"/>
            <a:ext cx="5758542" cy="6858000"/>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69241" y="1811337"/>
            <a:ext cx="5826760" cy="4567692"/>
          </a:xfrm>
        </p:spPr>
        <p:txBody>
          <a:bodyPr/>
          <a:lstStyle>
            <a:lvl1pPr marL="0" indent="0">
              <a:spcBef>
                <a:spcPts val="800"/>
              </a:spcBef>
              <a:spcAft>
                <a:spcPts val="600"/>
              </a:spcAft>
              <a:buNone/>
              <a:defRPr sz="2400"/>
            </a:lvl1pPr>
            <a:lvl2pPr marL="336145" indent="0">
              <a:spcBef>
                <a:spcPts val="400"/>
              </a:spcBef>
              <a:spcAft>
                <a:spcPts val="200"/>
              </a:spcAft>
              <a:buNone/>
              <a:defRPr sz="1600">
                <a:latin typeface="Segoe UI Semilight" panose="020B0402040204020203" pitchFamily="34" charset="0"/>
                <a:cs typeface="Segoe UI Semilight" panose="020B0402040204020203" pitchFamily="34" charset="0"/>
              </a:defRPr>
            </a:lvl2pPr>
            <a:lvl3pPr marL="560241" indent="0">
              <a:buNone/>
              <a:defRPr sz="1200"/>
            </a:lvl3pPr>
            <a:lvl4pPr marL="784338" indent="0">
              <a:buNone/>
              <a:defRPr sz="1100"/>
            </a:lvl4pPr>
            <a:lvl5pPr marL="10084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0753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881424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566294" cy="1169551"/>
          </a:xfrm>
        </p:spPr>
        <p:txBody>
          <a:bodyPr vert="horz" wrap="square" lIns="146304" tIns="91440" rIns="146304" bIns="91440" rtlCol="0" anchor="t">
            <a:noAutofit/>
          </a:bodyPr>
          <a:lstStyle>
            <a:lvl1pPr>
              <a:spcAft>
                <a:spcPts val="1000"/>
              </a:spcAft>
              <a:defRPr lang="en-US" sz="32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139115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127963" y="0"/>
            <a:ext cx="6095999" cy="6858000"/>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9229189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371938990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4142371002"/>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spcBef>
                <a:spcPts val="1200"/>
              </a:spcBef>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585461274"/>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52543893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748138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951771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Section title blo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048F43-534D-40FB-8E2F-5982EBC0E83E}"/>
              </a:ext>
            </a:extLst>
          </p:cNvPr>
          <p:cNvSpPr/>
          <p:nvPr userDrawn="1"/>
        </p:nvSpPr>
        <p:spPr bwMode="auto">
          <a:xfrm>
            <a:off x="269239" y="291069"/>
            <a:ext cx="5378549" cy="53793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6" name="Picture 5">
            <a:extLst>
              <a:ext uri="{FF2B5EF4-FFF2-40B4-BE49-F238E27FC236}">
                <a16:creationId xmlns:a16="http://schemas.microsoft.com/office/drawing/2014/main" id="{C0A01BC5-8E02-44DC-8765-546DF80960FB}"/>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
        <p:nvSpPr>
          <p:cNvPr id="2" name="Title 1">
            <a:extLst>
              <a:ext uri="{FF2B5EF4-FFF2-40B4-BE49-F238E27FC236}">
                <a16:creationId xmlns:a16="http://schemas.microsoft.com/office/drawing/2014/main" id="{2CB1B959-B0D9-48EB-8CA4-E9FC56F96851}"/>
              </a:ext>
            </a:extLst>
          </p:cNvPr>
          <p:cNvSpPr>
            <a:spLocks noGrp="1"/>
          </p:cNvSpPr>
          <p:nvPr>
            <p:ph type="title" hasCustomPrompt="1"/>
          </p:nvPr>
        </p:nvSpPr>
        <p:spPr>
          <a:xfrm>
            <a:off x="269240" y="2100815"/>
            <a:ext cx="5199207" cy="764225"/>
          </a:xfrm>
        </p:spPr>
        <p:txBody>
          <a:bodyPr/>
          <a:lstStyle>
            <a:lvl1pPr>
              <a:defRPr sz="5400" cap="none" spc="0" baseline="0">
                <a:solidFill>
                  <a:schemeClr val="bg1"/>
                </a:solidFill>
                <a:latin typeface="+mj-lt"/>
              </a:defRPr>
            </a:lvl1pPr>
          </a:lstStyle>
          <a:p>
            <a:r>
              <a:rPr lang="en-US"/>
              <a:t>Click to edit TITLE</a:t>
            </a:r>
          </a:p>
        </p:txBody>
      </p:sp>
      <p:pic>
        <p:nvPicPr>
          <p:cNvPr id="7" name="Picture 6">
            <a:extLst>
              <a:ext uri="{FF2B5EF4-FFF2-40B4-BE49-F238E27FC236}">
                <a16:creationId xmlns:a16="http://schemas.microsoft.com/office/drawing/2014/main" id="{4EF6815D-B5D9-4790-894B-A4ECBAA1B31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7400" y="5150459"/>
            <a:ext cx="1889809" cy="434734"/>
          </a:xfrm>
          <a:prstGeom prst="rect">
            <a:avLst/>
          </a:prstGeom>
        </p:spPr>
      </p:pic>
    </p:spTree>
    <p:extLst>
      <p:ext uri="{BB962C8B-B14F-4D97-AF65-F5344CB8AC3E}">
        <p14:creationId xmlns:p14="http://schemas.microsoft.com/office/powerpoint/2010/main" val="3675765299"/>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283103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993461"/>
            <a:ext cx="11653523" cy="849463"/>
          </a:xfrm>
          <a:noFill/>
        </p:spPr>
        <p:txBody>
          <a:bodyPr tIns="91440" bIns="91440" anchor="t" anchorCtr="0">
            <a:spAutoFit/>
          </a:bodyPr>
          <a:lstStyle>
            <a:lvl1pPr algn="ctr">
              <a:defRPr sz="4800" cap="none" spc="300"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3618331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6254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648732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5223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7510334"/>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0A7A874C-211A-4BAD-8DC1-1BF5FADB51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3" y="3083654"/>
            <a:ext cx="4858398" cy="690150"/>
          </a:xfrm>
          <a:prstGeom prst="rect">
            <a:avLst/>
          </a:prstGeom>
        </p:spPr>
      </p:pic>
    </p:spTree>
    <p:extLst>
      <p:ext uri="{BB962C8B-B14F-4D97-AF65-F5344CB8AC3E}">
        <p14:creationId xmlns:p14="http://schemas.microsoft.com/office/powerpoint/2010/main" val="1130225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323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Only_blu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07571" y="80690"/>
            <a:ext cx="1317744" cy="12372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algn="r"/>
            <a:endParaRPr lang="en-US" sz="1176"/>
          </a:p>
        </p:txBody>
      </p:sp>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5">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2145400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586374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6858000"/>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2" y="2782669"/>
            <a:ext cx="5130074" cy="1292662"/>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123831273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userDrawn="1"/>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09528647"/>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231" y="3145041"/>
            <a:ext cx="3288506" cy="704445"/>
          </a:xfrm>
          <a:prstGeom prst="rect">
            <a:avLst/>
          </a:prstGeom>
        </p:spPr>
      </p:pic>
      <p:sp>
        <p:nvSpPr>
          <p:cNvPr id="4" name="TextBox 3"/>
          <p:cNvSpPr txBox="1">
            <a:spLocks noChangeArrowheads="1"/>
          </p:cNvSpPr>
          <p:nvPr userDrawn="1"/>
        </p:nvSpPr>
        <p:spPr bwMode="auto">
          <a:xfrm>
            <a:off x="266127" y="5819468"/>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59" tIns="143409" rIns="179259"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5"/>
              </a:lnSpc>
              <a:spcBef>
                <a:spcPct val="0"/>
              </a:spcBef>
              <a:spcAft>
                <a:spcPct val="0"/>
              </a:spcAft>
            </a:pPr>
            <a:r>
              <a:rPr lang="en-US" sz="980">
                <a:solidFill>
                  <a:srgbClr val="FFFFFF"/>
                </a:solidFill>
              </a:rPr>
              <a:t>© 2018 Microsoft Corporation. All rights reserved. Microsoft, Windows, and other product names are or may be registered trademarks and/or trademarks in the U.S. and/or other countries.</a:t>
            </a:r>
          </a:p>
          <a:p>
            <a:pPr defTabSz="913330" fontAlgn="base">
              <a:lnSpc>
                <a:spcPts val="1175"/>
              </a:lnSpc>
              <a:spcBef>
                <a:spcPct val="0"/>
              </a:spcBef>
              <a:spcAft>
                <a:spcPct val="0"/>
              </a:spcAft>
            </a:pPr>
            <a:r>
              <a:rPr lang="en-US" sz="980">
                <a:solidFill>
                  <a:srgbClr val="FFFFFF"/>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5"/>
              </a:lnSpc>
              <a:spcBef>
                <a:spcPct val="0"/>
              </a:spcBef>
              <a:spcAft>
                <a:spcPct val="0"/>
              </a:spcAft>
            </a:pPr>
            <a:r>
              <a:rPr lang="en-US" sz="980">
                <a:solidFill>
                  <a:srgbClr val="FFFFFF"/>
                </a:solidFill>
              </a:rPr>
              <a:t>conditions, it should not be interpreted to be a commitment on the part of Microsoft, and Microsoft cannot guarantee the accuracy of any information provided after the date of this presentation.</a:t>
            </a:r>
          </a:p>
          <a:p>
            <a:pPr defTabSz="913330" fontAlgn="base">
              <a:lnSpc>
                <a:spcPts val="1175"/>
              </a:lnSpc>
              <a:spcBef>
                <a:spcPct val="0"/>
              </a:spcBef>
              <a:spcAft>
                <a:spcPct val="0"/>
              </a:spcAft>
            </a:pPr>
            <a:r>
              <a:rPr lang="en-US" sz="98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641222501"/>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1464425233"/>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43214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8996998"/>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black">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41940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89178"/>
            <a:ext cx="11922123" cy="1039002"/>
          </a:xfrm>
        </p:spPr>
        <p:txBody>
          <a:bodyPr/>
          <a:lstStyle>
            <a:lvl1pPr>
              <a:defRPr>
                <a:solidFill>
                  <a:schemeClr val="bg1"/>
                </a:solidFill>
              </a:defRPr>
            </a:lvl1pPr>
            <a:lvl2pPr>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241"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206899"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144557"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9082216" y="4842511"/>
            <a:ext cx="2868929" cy="1552733"/>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83104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B8707A-FE38-4F53-9F99-D18ECCBF0EDF}"/>
              </a:ext>
            </a:extLst>
          </p:cNvPr>
          <p:cNvSpPr/>
          <p:nvPr userDrawn="1"/>
        </p:nvSpPr>
        <p:spPr bwMode="auto">
          <a:xfrm>
            <a:off x="-20173" y="-1"/>
            <a:ext cx="12212173" cy="23756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defRPr>
                <a:solidFill>
                  <a:schemeClr val="bg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117461"/>
            <a:ext cx="11922123" cy="987963"/>
          </a:xfrm>
        </p:spPr>
        <p:txBody>
          <a:bodyPr/>
          <a:lstStyle>
            <a:lvl1pPr marL="0" indent="0">
              <a:spcBef>
                <a:spcPts val="0"/>
              </a:spcBef>
              <a:spcAft>
                <a:spcPts val="600"/>
              </a:spcAft>
              <a:buNone/>
              <a:defRPr sz="2800">
                <a:solidFill>
                  <a:schemeClr val="bg1"/>
                </a:solidFill>
              </a:defRPr>
            </a:lvl1pPr>
            <a:lvl2pPr marL="224053" indent="0">
              <a:buNone/>
              <a:defRPr sz="2000">
                <a:solidFill>
                  <a:schemeClr val="bg1"/>
                </a:solidFill>
              </a:defRPr>
            </a:lvl2pPr>
            <a:lvl3pPr>
              <a:defRPr sz="2000">
                <a:solidFill>
                  <a:schemeClr val="tx1"/>
                </a:solidFill>
              </a:defRPr>
            </a:lvl3pPr>
            <a:lvl4pPr>
              <a:defRPr sz="1600">
                <a:solidFill>
                  <a:schemeClr val="tx1"/>
                </a:solidFill>
              </a:defRPr>
            </a:lvl4pPr>
            <a:lvl5pPr>
              <a:defRPr sz="1600">
                <a:solidFill>
                  <a:schemeClr val="tx1"/>
                </a:solidFill>
              </a:defRPr>
            </a:lvl5pPr>
          </a:lstStyle>
          <a:p>
            <a:pPr lvl="0"/>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1497406"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435064"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7372722" y="4842511"/>
            <a:ext cx="2868929" cy="1548452"/>
          </a:xfrm>
        </p:spPr>
        <p:txBody>
          <a:bodyPr anchor="t"/>
          <a:lstStyle>
            <a:lvl1pPr>
              <a:spcBef>
                <a:spcPts val="0"/>
              </a:spcBef>
              <a:spcAft>
                <a:spcPts val="300"/>
              </a:spcAft>
              <a:defRPr sz="2000" b="0">
                <a:solidFill>
                  <a:schemeClr val="tx2"/>
                </a:solidFill>
                <a:latin typeface="+mn-lt"/>
              </a:defRPr>
            </a:lvl1pPr>
            <a:lvl2pPr>
              <a:spcBef>
                <a:spcPts val="0"/>
              </a:spcBef>
              <a:defRPr sz="1600"/>
            </a:lvl2pPr>
            <a:lvl3pPr>
              <a:spcBef>
                <a:spcPts val="0"/>
              </a:spcBef>
              <a:defRPr sz="1600"/>
            </a:lvl3pPr>
            <a:lvl4pPr>
              <a:spcBef>
                <a:spcPts val="0"/>
              </a:spcBef>
              <a:defRPr sz="1200"/>
            </a:lvl4pPr>
            <a:lvl5pPr>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960056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6229365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028056"/>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78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earning objectiv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C32E3F-5124-491D-BAA1-AC7A9B470A08}"/>
              </a:ext>
            </a:extLst>
          </p:cNvPr>
          <p:cNvSpPr>
            <a:spLocks noGrp="1"/>
          </p:cNvSpPr>
          <p:nvPr>
            <p:ph type="title"/>
          </p:nvPr>
        </p:nvSpPr>
        <p:spPr>
          <a:xfrm>
            <a:off x="269241" y="289512"/>
            <a:ext cx="5826760" cy="764225"/>
          </a:xfrm>
        </p:spPr>
        <p:txBody>
          <a:bodyPr/>
          <a:lstStyle>
            <a:lvl1pPr>
              <a:defRPr>
                <a:solidFill>
                  <a:schemeClr val="tx1"/>
                </a:solidFill>
              </a:defRPr>
            </a:lvl1pPr>
          </a:lstStyle>
          <a:p>
            <a:r>
              <a:rPr lang="en-US"/>
              <a:t>Click to edit Master title style</a:t>
            </a:r>
          </a:p>
        </p:txBody>
      </p:sp>
      <p:sp>
        <p:nvSpPr>
          <p:cNvPr id="4" name="Text Placeholder 2">
            <a:extLst>
              <a:ext uri="{FF2B5EF4-FFF2-40B4-BE49-F238E27FC236}">
                <a16:creationId xmlns:a16="http://schemas.microsoft.com/office/drawing/2014/main" id="{016CF6E4-9FAE-4025-8123-F65F2C8EDD92}"/>
              </a:ext>
            </a:extLst>
          </p:cNvPr>
          <p:cNvSpPr txBox="1">
            <a:spLocks/>
          </p:cNvSpPr>
          <p:nvPr userDrawn="1"/>
        </p:nvSpPr>
        <p:spPr>
          <a:xfrm>
            <a:off x="2" y="1727554"/>
            <a:ext cx="7440637" cy="2341498"/>
          </a:xfrm>
          <a:prstGeom prst="rect">
            <a:avLst/>
          </a:prstGeom>
        </p:spPr>
        <p:txBody>
          <a:bodyPr vert="horz" wrap="square" lIns="448212"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342900" marR="0" lvl="0" indent="-342900" algn="l" defTabSz="932742" rtl="0" eaLnBrk="1" fontAlgn="auto" latinLnBrk="0" hangingPunct="1">
              <a:lnSpc>
                <a:spcPct val="100000"/>
              </a:lnSpc>
              <a:spcBef>
                <a:spcPts val="980"/>
              </a:spcBef>
              <a:spcAft>
                <a:spcPts val="0"/>
              </a:spcAft>
              <a:buClrTx/>
              <a:buSzPct val="90000"/>
              <a:buFont typeface="Arial" panose="020B0604020202020204" pitchFamily="34" charset="0"/>
              <a:buChar char="•"/>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000" b="0" i="0" u="none" strike="noStrike" kern="0" cap="none" spc="0" normalizeH="0" baseline="0" noProof="0">
              <a:ln>
                <a:solidFill>
                  <a:srgbClr val="FFFFFF">
                    <a:alpha val="0"/>
                  </a:srgbClr>
                </a:solid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980"/>
              </a:spcBef>
              <a:spcAft>
                <a:spcPts val="0"/>
              </a:spcAft>
              <a:buClrTx/>
              <a:buSzPct val="90000"/>
              <a:buFont typeface="Arial" pitchFamily="34" charset="0"/>
              <a:buNone/>
              <a:tabLst/>
              <a:defRPr/>
            </a:pPr>
            <a:endParaRPr kumimoji="0" lang="en-US" sz="2353"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Picture Placeholder 8">
            <a:extLst>
              <a:ext uri="{FF2B5EF4-FFF2-40B4-BE49-F238E27FC236}">
                <a16:creationId xmlns:a16="http://schemas.microsoft.com/office/drawing/2014/main" id="{D2B3C331-8EDD-44AA-8FFC-AEED939BDDB2}"/>
              </a:ext>
            </a:extLst>
          </p:cNvPr>
          <p:cNvSpPr>
            <a:spLocks noGrp="1"/>
          </p:cNvSpPr>
          <p:nvPr>
            <p:ph type="pic" sz="quarter" idx="10"/>
          </p:nvPr>
        </p:nvSpPr>
        <p:spPr>
          <a:xfrm>
            <a:off x="6433458" y="0"/>
            <a:ext cx="5758542" cy="6858000"/>
          </a:xfrm>
        </p:spPr>
        <p:txBody>
          <a:bodyPr/>
          <a:lstStyle>
            <a:lvl1pPr marL="0" indent="0">
              <a:buNone/>
              <a:defRPr/>
            </a:lvl1pPr>
          </a:lstStyle>
          <a:p>
            <a:endParaRPr lang="en-US"/>
          </a:p>
        </p:txBody>
      </p:sp>
      <p:sp>
        <p:nvSpPr>
          <p:cNvPr id="11" name="Text Placeholder 10">
            <a:extLst>
              <a:ext uri="{FF2B5EF4-FFF2-40B4-BE49-F238E27FC236}">
                <a16:creationId xmlns:a16="http://schemas.microsoft.com/office/drawing/2014/main" id="{2D6E2573-D677-40AA-BF3F-2E7EB042653E}"/>
              </a:ext>
            </a:extLst>
          </p:cNvPr>
          <p:cNvSpPr>
            <a:spLocks noGrp="1"/>
          </p:cNvSpPr>
          <p:nvPr>
            <p:ph type="body" sz="quarter" idx="11"/>
          </p:nvPr>
        </p:nvSpPr>
        <p:spPr>
          <a:xfrm>
            <a:off x="269241" y="1811337"/>
            <a:ext cx="5826760" cy="4567692"/>
          </a:xfrm>
        </p:spPr>
        <p:txBody>
          <a:bodyPr/>
          <a:lstStyle>
            <a:lvl1pPr marL="0" indent="0">
              <a:spcBef>
                <a:spcPts val="800"/>
              </a:spcBef>
              <a:spcAft>
                <a:spcPts val="600"/>
              </a:spcAft>
              <a:buNone/>
              <a:defRPr sz="2400"/>
            </a:lvl1pPr>
            <a:lvl2pPr marL="336145" indent="0">
              <a:spcBef>
                <a:spcPts val="400"/>
              </a:spcBef>
              <a:spcAft>
                <a:spcPts val="200"/>
              </a:spcAft>
              <a:buNone/>
              <a:defRPr sz="1600">
                <a:latin typeface="Segoe UI Semilight" panose="020B0402040204020203" pitchFamily="34" charset="0"/>
                <a:cs typeface="Segoe UI Semilight" panose="020B0402040204020203" pitchFamily="34" charset="0"/>
              </a:defRPr>
            </a:lvl2pPr>
            <a:lvl3pPr marL="560241" indent="0">
              <a:buNone/>
              <a:defRPr sz="1200"/>
            </a:lvl3pPr>
            <a:lvl4pPr marL="784338" indent="0">
              <a:buNone/>
              <a:defRPr sz="1100"/>
            </a:lvl4pPr>
            <a:lvl5pPr marL="1008434"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877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cSld name="Title | Sub ">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p>
            <a:r>
              <a:rPr lang="en-US"/>
              <a:t>Click to edit Master title style</a:t>
            </a:r>
          </a:p>
        </p:txBody>
      </p:sp>
      <p:sp>
        <p:nvSpPr>
          <p:cNvPr id="6" name="Text Placeholder 5"/>
          <p:cNvSpPr>
            <a:spLocks noGrp="1"/>
          </p:cNvSpPr>
          <p:nvPr>
            <p:ph type="body" sz="quarter" idx="11"/>
          </p:nvPr>
        </p:nvSpPr>
        <p:spPr>
          <a:xfrm>
            <a:off x="267684" y="963482"/>
            <a:ext cx="11655078" cy="561290"/>
          </a:xfrm>
        </p:spPr>
        <p:txBody>
          <a:bodyPr/>
          <a:lstStyle>
            <a:lvl1pPr marL="0" indent="0">
              <a:buFont typeface="Arial" panose="020B0604020202020204" pitchFamily="34" charset="0"/>
              <a:buNone/>
              <a:defRPr sz="2745">
                <a:solidFill>
                  <a:schemeClr val="tx2"/>
                </a:solidFill>
              </a:defRPr>
            </a:lvl1pPr>
            <a:lvl2pPr marL="336145" indent="0">
              <a:buNone/>
              <a:defRPr/>
            </a:lvl2pPr>
            <a:lvl3pPr marL="560241" indent="0">
              <a:buNone/>
              <a:defRPr/>
            </a:lvl3pPr>
            <a:lvl4pPr marL="784338" indent="0">
              <a:buNone/>
              <a:defRPr/>
            </a:lvl4pPr>
            <a:lvl5pPr marL="1008435" indent="0">
              <a:buNone/>
              <a:defRPr/>
            </a:lvl5pPr>
          </a:lstStyle>
          <a:p>
            <a:pPr lvl="0"/>
            <a:r>
              <a:rPr lang="en-US"/>
              <a:t>Edit Master text styles</a:t>
            </a:r>
          </a:p>
        </p:txBody>
      </p:sp>
    </p:spTree>
    <p:extLst>
      <p:ext uri="{BB962C8B-B14F-4D97-AF65-F5344CB8AC3E}">
        <p14:creationId xmlns:p14="http://schemas.microsoft.com/office/powerpoint/2010/main" val="2763928192"/>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3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1" y="289513"/>
            <a:ext cx="11662784" cy="899665"/>
          </a:xfrm>
        </p:spPr>
        <p:txBody>
          <a:bodyPr/>
          <a:lstStyle>
            <a:lvl1pPr algn="l" defTabSz="914016"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AA9E0EA0-8D6E-4590-9148-D98C2F038D4C}"/>
              </a:ext>
            </a:extLst>
          </p:cNvPr>
          <p:cNvSpPr>
            <a:spLocks noGrp="1"/>
          </p:cNvSpPr>
          <p:nvPr>
            <p:ph type="body" sz="quarter" idx="10"/>
          </p:nvPr>
        </p:nvSpPr>
        <p:spPr>
          <a:xfrm>
            <a:off x="269876" y="1587683"/>
            <a:ext cx="11922123" cy="889411"/>
          </a:xfrm>
        </p:spPr>
        <p:txBody>
          <a:bodyPr/>
          <a:lstStyle>
            <a:lvl1pPr>
              <a:defRPr>
                <a:solidFill>
                  <a:schemeClr val="bg1"/>
                </a:solidFill>
              </a:defRPr>
            </a:lvl1pPr>
            <a:lvl2pPr>
              <a:defRPr lang="en-US" sz="2000" kern="1200" spc="20" dirty="0">
                <a:gradFill>
                  <a:gsLst>
                    <a:gs pos="18000">
                      <a:schemeClr val="bg1"/>
                    </a:gs>
                    <a:gs pos="37000">
                      <a:schemeClr val="bg1"/>
                    </a:gs>
                  </a:gsLst>
                  <a:lin ang="5400000" scaled="1"/>
                </a:gradFill>
                <a:latin typeface="+mn-lt"/>
                <a:ea typeface="+mn-ea"/>
                <a:cs typeface="Segoe UI Semilight" panose="020B0402040204020203" pitchFamily="34" charset="0"/>
              </a:defRPr>
            </a:lvl2pPr>
            <a:lvl3pPr>
              <a:defRPr sz="2000">
                <a:solidFill>
                  <a:schemeClr val="tx1"/>
                </a:solidFill>
              </a:defRPr>
            </a:lvl3pPr>
            <a:lvl4pPr>
              <a:defRPr sz="1600">
                <a:solidFill>
                  <a:schemeClr val="tx1"/>
                </a:solidFill>
              </a:defRPr>
            </a:lvl4pPr>
            <a:lvl5pPr>
              <a:defRPr sz="1600">
                <a:solidFill>
                  <a:schemeClr val="tx1"/>
                </a:solidFill>
              </a:defRPr>
            </a:lvl5pPr>
          </a:lstStyle>
          <a:p>
            <a:pPr marL="0" lvl="1" algn="l" defTabSz="914016" rtl="0" eaLnBrk="1" latinLnBrk="0" hangingPunct="1">
              <a:lnSpc>
                <a:spcPct val="90000"/>
              </a:lnSpc>
              <a:spcBef>
                <a:spcPts val="200"/>
              </a:spcBef>
              <a:spcAft>
                <a:spcPts val="600"/>
              </a:spcAft>
              <a:buSzPct val="90000"/>
            </a:pPr>
            <a:r>
              <a:rPr lang="en-US"/>
              <a:t>Edit Master text styles</a:t>
            </a:r>
          </a:p>
          <a:p>
            <a:pPr lvl="1"/>
            <a:r>
              <a:rPr lang="en-US"/>
              <a:t>Second level</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269876"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3334298"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6398720"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1802087"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4866509"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0" name="Text Placeholder 4">
            <a:extLst>
              <a:ext uri="{FF2B5EF4-FFF2-40B4-BE49-F238E27FC236}">
                <a16:creationId xmlns:a16="http://schemas.microsoft.com/office/drawing/2014/main" id="{970E1AE7-E3CB-40C8-9FFC-3A5FC42AEA48}"/>
              </a:ext>
            </a:extLst>
          </p:cNvPr>
          <p:cNvSpPr>
            <a:spLocks noGrp="1"/>
          </p:cNvSpPr>
          <p:nvPr>
            <p:ph type="body" sz="quarter" idx="17"/>
          </p:nvPr>
        </p:nvSpPr>
        <p:spPr>
          <a:xfrm>
            <a:off x="9463144" y="3443778"/>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
        <p:nvSpPr>
          <p:cNvPr id="21" name="Text Placeholder 4">
            <a:extLst>
              <a:ext uri="{FF2B5EF4-FFF2-40B4-BE49-F238E27FC236}">
                <a16:creationId xmlns:a16="http://schemas.microsoft.com/office/drawing/2014/main" id="{C2E1C2A1-040C-4353-865A-DA61E8B97F76}"/>
              </a:ext>
            </a:extLst>
          </p:cNvPr>
          <p:cNvSpPr>
            <a:spLocks noGrp="1"/>
          </p:cNvSpPr>
          <p:nvPr>
            <p:ph type="body" sz="quarter" idx="18"/>
          </p:nvPr>
        </p:nvSpPr>
        <p:spPr>
          <a:xfrm>
            <a:off x="7930931" y="5030771"/>
            <a:ext cx="2468880" cy="911217"/>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851388791"/>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94C635-3D51-4C02-B0EC-26CCDE060FEB}" type="datetimeFigureOut">
              <a:rPr lang="en-US" smtClean="0"/>
              <a:t>11/27/2019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E613E92-7F84-45A2-94B2-74E63017310D}" type="slidenum">
              <a:rPr lang="en-US" smtClean="0"/>
              <a:t>‹#›</a:t>
            </a:fld>
            <a:endParaRPr lang="en-US" dirty="0"/>
          </a:p>
        </p:txBody>
      </p:sp>
    </p:spTree>
    <p:extLst>
      <p:ext uri="{BB962C8B-B14F-4D97-AF65-F5344CB8AC3E}">
        <p14:creationId xmlns:p14="http://schemas.microsoft.com/office/powerpoint/2010/main" val="233399939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32331600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2809417292"/>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0" name="Picture 9" descr="backgrounds-0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1" y="0"/>
            <a:ext cx="12202803" cy="6864866"/>
          </a:xfrm>
          <a:prstGeom prst="rect">
            <a:avLst/>
          </a:prstGeom>
        </p:spPr>
      </p:pic>
      <p:sp>
        <p:nvSpPr>
          <p:cNvPr id="2" name="Title 1">
            <a:extLst>
              <a:ext uri="{FF2B5EF4-FFF2-40B4-BE49-F238E27FC236}">
                <a16:creationId xmlns:a16="http://schemas.microsoft.com/office/drawing/2014/main" id="{FD71920E-96AC-4E44-B117-81A4B257C8FE}"/>
              </a:ext>
            </a:extLst>
          </p:cNvPr>
          <p:cNvSpPr>
            <a:spLocks noGrp="1"/>
          </p:cNvSpPr>
          <p:nvPr>
            <p:ph type="ctrTitle" hasCustomPrompt="1"/>
          </p:nvPr>
        </p:nvSpPr>
        <p:spPr>
          <a:xfrm>
            <a:off x="685806" y="1367504"/>
            <a:ext cx="9221372" cy="1752600"/>
          </a:xfrm>
          <a:prstGeom prst="rect">
            <a:avLst/>
          </a:prstGeom>
        </p:spPr>
        <p:txBody>
          <a:bodyPr anchor="b"/>
          <a:lstStyle>
            <a:lvl1pPr algn="l">
              <a:defRPr sz="3597" b="1">
                <a:solidFill>
                  <a:schemeClr val="bg1"/>
                </a:solidFill>
              </a:defRPr>
            </a:lvl1pPr>
          </a:lstStyle>
          <a:p>
            <a:r>
              <a:rPr lang="en-US" dirty="0"/>
              <a:t>Presentation title</a:t>
            </a:r>
          </a:p>
        </p:txBody>
      </p:sp>
      <p:sp>
        <p:nvSpPr>
          <p:cNvPr id="3" name="Subtitle 2">
            <a:extLst>
              <a:ext uri="{FF2B5EF4-FFF2-40B4-BE49-F238E27FC236}">
                <a16:creationId xmlns:a16="http://schemas.microsoft.com/office/drawing/2014/main" id="{F247C830-E307-433E-821F-0BFDAF80D5DF}"/>
              </a:ext>
            </a:extLst>
          </p:cNvPr>
          <p:cNvSpPr>
            <a:spLocks noGrp="1"/>
          </p:cNvSpPr>
          <p:nvPr>
            <p:ph type="subTitle" idx="1" hasCustomPrompt="1"/>
          </p:nvPr>
        </p:nvSpPr>
        <p:spPr>
          <a:xfrm>
            <a:off x="685806" y="3348702"/>
            <a:ext cx="9221372" cy="1033272"/>
          </a:xfrm>
          <a:prstGeom prst="rect">
            <a:avLst/>
          </a:prstGeom>
        </p:spPr>
        <p:txBody>
          <a:bodyPr/>
          <a:lstStyle>
            <a:lvl1pPr marL="0" indent="0" algn="l">
              <a:buNone/>
              <a:defRPr sz="1732" b="1" i="0">
                <a:solidFill>
                  <a:srgbClr val="28A5FF"/>
                </a:solidFill>
                <a:latin typeface="Arial"/>
                <a:cs typeface="Arial"/>
              </a:defRPr>
            </a:lvl1pPr>
            <a:lvl2pPr marL="408005" indent="0" algn="ctr">
              <a:buNone/>
              <a:defRPr sz="1732"/>
            </a:lvl2pPr>
            <a:lvl3pPr marL="816011" indent="0" algn="ctr">
              <a:buNone/>
              <a:defRPr sz="1732"/>
            </a:lvl3pPr>
            <a:lvl4pPr marL="1224017" indent="0" algn="ctr">
              <a:buNone/>
              <a:defRPr sz="1465"/>
            </a:lvl4pPr>
            <a:lvl5pPr marL="1632024" indent="0" algn="ctr">
              <a:buNone/>
              <a:defRPr sz="1465"/>
            </a:lvl5pPr>
            <a:lvl6pPr marL="2040029" indent="0" algn="ctr">
              <a:buNone/>
              <a:defRPr sz="1465"/>
            </a:lvl6pPr>
            <a:lvl7pPr marL="2448035" indent="0" algn="ctr">
              <a:buNone/>
              <a:defRPr sz="1465"/>
            </a:lvl7pPr>
            <a:lvl8pPr marL="2856041" indent="0" algn="ctr">
              <a:buNone/>
              <a:defRPr sz="1465"/>
            </a:lvl8pPr>
            <a:lvl9pPr marL="3264047" indent="0" algn="ctr">
              <a:buNone/>
              <a:defRPr sz="1465"/>
            </a:lvl9pPr>
          </a:lstStyle>
          <a:p>
            <a:r>
              <a:rPr lang="en-US" dirty="0"/>
              <a:t>Subtitle placeholder</a:t>
            </a:r>
          </a:p>
        </p:txBody>
      </p:sp>
      <p:sp>
        <p:nvSpPr>
          <p:cNvPr id="11" name="Date Placeholder 23">
            <a:extLst>
              <a:ext uri="{FF2B5EF4-FFF2-40B4-BE49-F238E27FC236}">
                <a16:creationId xmlns:a16="http://schemas.microsoft.com/office/drawing/2014/main" id="{E7BF31C3-15D6-457B-B294-31959C773201}"/>
              </a:ext>
            </a:extLst>
          </p:cNvPr>
          <p:cNvSpPr>
            <a:spLocks noGrp="1"/>
          </p:cNvSpPr>
          <p:nvPr>
            <p:ph type="dt" sz="half" idx="2"/>
          </p:nvPr>
        </p:nvSpPr>
        <p:spPr>
          <a:xfrm>
            <a:off x="687443" y="4453630"/>
            <a:ext cx="2580168" cy="471234"/>
          </a:xfrm>
          <a:prstGeom prst="rect">
            <a:avLst/>
          </a:prstGeom>
        </p:spPr>
        <p:txBody>
          <a:bodyPr vert="horz" lIns="0" tIns="0" rIns="0" bIns="0" rtlCol="0" anchor="ctr"/>
          <a:lstStyle>
            <a:lvl1pPr algn="l">
              <a:defRPr sz="1199" b="0">
                <a:solidFill>
                  <a:srgbClr val="FFFFFF"/>
                </a:solidFill>
              </a:defRPr>
            </a:lvl1pPr>
          </a:lstStyle>
          <a:p>
            <a:fld id="{E67C779A-BC66-AB4C-918D-4B6D7B70BAB7}" type="datetime4">
              <a:rPr lang="en-US" smtClean="0"/>
              <a:pPr/>
              <a:t>November 27, 2019</a:t>
            </a:fld>
            <a:endParaRPr lang="en-US" dirty="0"/>
          </a:p>
        </p:txBody>
      </p:sp>
    </p:spTree>
    <p:extLst>
      <p:ext uri="{BB962C8B-B14F-4D97-AF65-F5344CB8AC3E}">
        <p14:creationId xmlns:p14="http://schemas.microsoft.com/office/powerpoint/2010/main" val="1799093123"/>
      </p:ext>
    </p:extLst>
  </p:cSld>
  <p:clrMapOvr>
    <a:masterClrMapping/>
  </p:clrMapOvr>
  <p:hf sldNum="0" hdr="0" ftr="0"/>
  <p:extLst>
    <p:ext uri="{DCECCB84-F9BA-43D5-87BE-67443E8EF086}">
      <p15:sldGuideLst xmlns:p15="http://schemas.microsoft.com/office/powerpoint/2012/main">
        <p15:guide id="1" orient="horz" pos="2016">
          <p15:clr>
            <a:srgbClr val="FBAE40"/>
          </p15:clr>
        </p15:guide>
        <p15:guide id="2" pos="432">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4" name="Picture 3" descr="backgrounds-0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1" y="0"/>
            <a:ext cx="12202803" cy="6864866"/>
          </a:xfrm>
          <a:prstGeom prst="rect">
            <a:avLst/>
          </a:prstGeom>
        </p:spPr>
      </p:pic>
      <p:sp>
        <p:nvSpPr>
          <p:cNvPr id="8" name="Title 1">
            <a:extLst>
              <a:ext uri="{FF2B5EF4-FFF2-40B4-BE49-F238E27FC236}">
                <a16:creationId xmlns:a16="http://schemas.microsoft.com/office/drawing/2014/main" id="{FD71920E-96AC-4E44-B117-81A4B257C8FE}"/>
              </a:ext>
            </a:extLst>
          </p:cNvPr>
          <p:cNvSpPr>
            <a:spLocks noGrp="1"/>
          </p:cNvSpPr>
          <p:nvPr>
            <p:ph type="ctrTitle" hasCustomPrompt="1"/>
          </p:nvPr>
        </p:nvSpPr>
        <p:spPr>
          <a:xfrm>
            <a:off x="685806" y="1367504"/>
            <a:ext cx="9221372" cy="1752600"/>
          </a:xfrm>
          <a:prstGeom prst="rect">
            <a:avLst/>
          </a:prstGeom>
        </p:spPr>
        <p:txBody>
          <a:bodyPr anchor="b"/>
          <a:lstStyle>
            <a:lvl1pPr algn="l">
              <a:defRPr sz="3597" b="1" baseline="0">
                <a:solidFill>
                  <a:schemeClr val="bg1"/>
                </a:solidFill>
              </a:defRPr>
            </a:lvl1pPr>
          </a:lstStyle>
          <a:p>
            <a:r>
              <a:rPr lang="en-US" dirty="0"/>
              <a:t>Presentation title</a:t>
            </a:r>
          </a:p>
        </p:txBody>
      </p:sp>
      <p:sp>
        <p:nvSpPr>
          <p:cNvPr id="10" name="Subtitle 2">
            <a:extLst>
              <a:ext uri="{FF2B5EF4-FFF2-40B4-BE49-F238E27FC236}">
                <a16:creationId xmlns:a16="http://schemas.microsoft.com/office/drawing/2014/main" id="{F247C830-E307-433E-821F-0BFDAF80D5DF}"/>
              </a:ext>
            </a:extLst>
          </p:cNvPr>
          <p:cNvSpPr>
            <a:spLocks noGrp="1"/>
          </p:cNvSpPr>
          <p:nvPr>
            <p:ph type="subTitle" idx="1" hasCustomPrompt="1"/>
          </p:nvPr>
        </p:nvSpPr>
        <p:spPr>
          <a:xfrm>
            <a:off x="685806" y="3348702"/>
            <a:ext cx="9221372" cy="1033272"/>
          </a:xfrm>
          <a:prstGeom prst="rect">
            <a:avLst/>
          </a:prstGeom>
        </p:spPr>
        <p:txBody>
          <a:bodyPr/>
          <a:lstStyle>
            <a:lvl1pPr marL="0" indent="0" algn="l">
              <a:buNone/>
              <a:defRPr sz="1732" b="1" i="0">
                <a:solidFill>
                  <a:srgbClr val="28A5FF"/>
                </a:solidFill>
                <a:latin typeface="Arial"/>
                <a:cs typeface="Arial"/>
              </a:defRPr>
            </a:lvl1pPr>
            <a:lvl2pPr marL="408005" indent="0" algn="ctr">
              <a:buNone/>
              <a:defRPr sz="1732"/>
            </a:lvl2pPr>
            <a:lvl3pPr marL="816011" indent="0" algn="ctr">
              <a:buNone/>
              <a:defRPr sz="1732"/>
            </a:lvl3pPr>
            <a:lvl4pPr marL="1224017" indent="0" algn="ctr">
              <a:buNone/>
              <a:defRPr sz="1465"/>
            </a:lvl4pPr>
            <a:lvl5pPr marL="1632024" indent="0" algn="ctr">
              <a:buNone/>
              <a:defRPr sz="1465"/>
            </a:lvl5pPr>
            <a:lvl6pPr marL="2040029" indent="0" algn="ctr">
              <a:buNone/>
              <a:defRPr sz="1465"/>
            </a:lvl6pPr>
            <a:lvl7pPr marL="2448035" indent="0" algn="ctr">
              <a:buNone/>
              <a:defRPr sz="1465"/>
            </a:lvl7pPr>
            <a:lvl8pPr marL="2856041" indent="0" algn="ctr">
              <a:buNone/>
              <a:defRPr sz="1465"/>
            </a:lvl8pPr>
            <a:lvl9pPr marL="3264047" indent="0" algn="ctr">
              <a:buNone/>
              <a:defRPr sz="1465"/>
            </a:lvl9pPr>
          </a:lstStyle>
          <a:p>
            <a:r>
              <a:rPr lang="en-US" dirty="0"/>
              <a:t>Subtitle placeholder</a:t>
            </a:r>
          </a:p>
        </p:txBody>
      </p:sp>
      <p:sp>
        <p:nvSpPr>
          <p:cNvPr id="12" name="Date Placeholder 23">
            <a:extLst>
              <a:ext uri="{FF2B5EF4-FFF2-40B4-BE49-F238E27FC236}">
                <a16:creationId xmlns:a16="http://schemas.microsoft.com/office/drawing/2014/main" id="{E7BF31C3-15D6-457B-B294-31959C773201}"/>
              </a:ext>
            </a:extLst>
          </p:cNvPr>
          <p:cNvSpPr>
            <a:spLocks noGrp="1"/>
          </p:cNvSpPr>
          <p:nvPr>
            <p:ph type="dt" sz="half" idx="2"/>
          </p:nvPr>
        </p:nvSpPr>
        <p:spPr>
          <a:xfrm>
            <a:off x="687443" y="4453630"/>
            <a:ext cx="2580168" cy="471234"/>
          </a:xfrm>
          <a:prstGeom prst="rect">
            <a:avLst/>
          </a:prstGeom>
        </p:spPr>
        <p:txBody>
          <a:bodyPr vert="horz" lIns="0" tIns="0" rIns="0" bIns="0" rtlCol="0" anchor="ctr"/>
          <a:lstStyle>
            <a:lvl1pPr algn="l">
              <a:defRPr sz="1199" b="0">
                <a:solidFill>
                  <a:srgbClr val="FFFFFF"/>
                </a:solidFill>
              </a:defRPr>
            </a:lvl1pPr>
          </a:lstStyle>
          <a:p>
            <a:fld id="{E67C779A-BC66-AB4C-918D-4B6D7B70BAB7}" type="datetime4">
              <a:rPr lang="en-US" smtClean="0"/>
              <a:pPr/>
              <a:t>November 27, 2019</a:t>
            </a:fld>
            <a:endParaRPr lang="en-US" dirty="0"/>
          </a:p>
        </p:txBody>
      </p:sp>
    </p:spTree>
    <p:extLst>
      <p:ext uri="{BB962C8B-B14F-4D97-AF65-F5344CB8AC3E}">
        <p14:creationId xmlns:p14="http://schemas.microsoft.com/office/powerpoint/2010/main" val="3911826474"/>
      </p:ext>
    </p:extLst>
  </p:cSld>
  <p:clrMapOvr>
    <a:masterClrMapping/>
  </p:clrMapOvr>
  <p:hf sldNum="0" hdr="0" ftr="0"/>
  <p:extLst>
    <p:ext uri="{DCECCB84-F9BA-43D5-87BE-67443E8EF086}">
      <p15:sldGuideLst xmlns:p15="http://schemas.microsoft.com/office/powerpoint/2012/main">
        <p15:guide id="1" orient="horz" pos="2016">
          <p15:clr>
            <a:srgbClr val="FBAE40"/>
          </p15:clr>
        </p15:guide>
        <p15:guide id="2" pos="432">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hasCustomPrompt="1"/>
          </p:nvPr>
        </p:nvSpPr>
        <p:spPr>
          <a:xfrm>
            <a:off x="687792" y="1136647"/>
            <a:ext cx="10477901" cy="1981200"/>
          </a:xfrm>
          <a:prstGeom prst="rect">
            <a:avLst/>
          </a:prstGeom>
        </p:spPr>
        <p:txBody>
          <a:bodyPr anchor="b"/>
          <a:lstStyle>
            <a:lvl1pPr algn="r">
              <a:defRPr sz="3597" b="1" i="0" baseline="0">
                <a:solidFill>
                  <a:srgbClr val="FFFFFF"/>
                </a:solidFill>
                <a:latin typeface="Arial"/>
                <a:cs typeface="Arial"/>
              </a:defRPr>
            </a:lvl1pPr>
          </a:lstStyle>
          <a:p>
            <a:r>
              <a:rPr lang="en-US" dirty="0"/>
              <a:t>Click to edit divider style</a:t>
            </a:r>
          </a:p>
        </p:txBody>
      </p:sp>
      <p:sp>
        <p:nvSpPr>
          <p:cNvPr id="19" name="TextBox 18">
            <a:extLst>
              <a:ext uri="{FF2B5EF4-FFF2-40B4-BE49-F238E27FC236}">
                <a16:creationId xmlns:a16="http://schemas.microsoft.com/office/drawing/2014/main" id="{A7E3EAA3-AD3C-4B2E-A429-551DAF139EAB}"/>
              </a:ext>
            </a:extLst>
          </p:cNvPr>
          <p:cNvSpPr txBox="1"/>
          <p:nvPr/>
        </p:nvSpPr>
        <p:spPr>
          <a:xfrm>
            <a:off x="461913" y="6338432"/>
            <a:ext cx="304860" cy="363224"/>
          </a:xfrm>
          <a:prstGeom prst="rect">
            <a:avLst/>
          </a:prstGeom>
          <a:noFill/>
        </p:spPr>
        <p:txBody>
          <a:bodyPr wrap="none" lIns="0" tIns="0" rIns="0" bIns="0" rtlCol="0" anchor="ctr">
            <a:noAutofit/>
          </a:bodyPr>
          <a:lstStyle/>
          <a:p>
            <a:fld id="{FF979371-987E-4B41-9BCC-DAEA37827DDC}" type="slidenum">
              <a:rPr lang="en-US" sz="1066" smtClean="0">
                <a:solidFill>
                  <a:srgbClr val="FFFFFF"/>
                </a:solidFill>
              </a:rPr>
              <a:t>‹#›</a:t>
            </a:fld>
            <a:endParaRPr lang="en-US" sz="1066" dirty="0">
              <a:solidFill>
                <a:srgbClr val="FFFFFF"/>
              </a:solidFill>
            </a:endParaRPr>
          </a:p>
        </p:txBody>
      </p:sp>
      <p:sp>
        <p:nvSpPr>
          <p:cNvPr id="20" name="TextBox 19">
            <a:extLst>
              <a:ext uri="{FF2B5EF4-FFF2-40B4-BE49-F238E27FC236}">
                <a16:creationId xmlns:a16="http://schemas.microsoft.com/office/drawing/2014/main" id="{D6B7196B-15E9-4549-9FCF-F26021B0E7D6}"/>
              </a:ext>
            </a:extLst>
          </p:cNvPr>
          <p:cNvSpPr txBox="1"/>
          <p:nvPr/>
        </p:nvSpPr>
        <p:spPr>
          <a:xfrm>
            <a:off x="987552" y="6338432"/>
            <a:ext cx="3821171" cy="363224"/>
          </a:xfrm>
          <a:prstGeom prst="rect">
            <a:avLst/>
          </a:prstGeom>
          <a:noFill/>
        </p:spPr>
        <p:txBody>
          <a:bodyPr wrap="none" lIns="0" tIns="0" rIns="0" bIns="0" rtlCol="0" anchor="ctr">
            <a:noAutofit/>
          </a:bodyPr>
          <a:lstStyle/>
          <a:p>
            <a:pPr marL="0" marR="0" lvl="0" indent="0" algn="l" defTabSz="1087870" rtl="0" eaLnBrk="1" fontAlgn="auto" latinLnBrk="0" hangingPunct="1">
              <a:lnSpc>
                <a:spcPct val="100000"/>
              </a:lnSpc>
              <a:spcBef>
                <a:spcPts val="0"/>
              </a:spcBef>
              <a:spcAft>
                <a:spcPts val="0"/>
              </a:spcAft>
              <a:buClrTx/>
              <a:buSzTx/>
              <a:buFontTx/>
              <a:buNone/>
              <a:tabLst/>
              <a:defRPr/>
            </a:pPr>
            <a:r>
              <a:rPr lang="en-US" sz="1066" b="0" spc="60" dirty="0">
                <a:solidFill>
                  <a:srgbClr val="FFFFFF"/>
                </a:solidFill>
                <a:latin typeface="Arial" charset="0"/>
                <a:ea typeface="Arial" charset="0"/>
                <a:cs typeface="Arial" charset="0"/>
              </a:rPr>
              <a:t>|        Charter:</a:t>
            </a:r>
            <a:r>
              <a:rPr lang="en-US" sz="1066" b="0" spc="60" baseline="0" dirty="0">
                <a:solidFill>
                  <a:srgbClr val="FFFFFF"/>
                </a:solidFill>
                <a:latin typeface="Arial" charset="0"/>
                <a:ea typeface="Arial" charset="0"/>
                <a:cs typeface="Arial" charset="0"/>
              </a:rPr>
              <a:t> </a:t>
            </a:r>
            <a:r>
              <a:rPr lang="en-US" sz="1066" b="0" spc="60" dirty="0">
                <a:solidFill>
                  <a:srgbClr val="FFFFFF"/>
                </a:solidFill>
                <a:latin typeface="Arial" charset="0"/>
                <a:ea typeface="Arial" charset="0"/>
                <a:cs typeface="Arial" charset="0"/>
              </a:rPr>
              <a:t>Confidential</a:t>
            </a:r>
          </a:p>
        </p:txBody>
      </p:sp>
      <p:sp>
        <p:nvSpPr>
          <p:cNvPr id="14" name="Subtitle 2">
            <a:extLst>
              <a:ext uri="{FF2B5EF4-FFF2-40B4-BE49-F238E27FC236}">
                <a16:creationId xmlns:a16="http://schemas.microsoft.com/office/drawing/2014/main" id="{F247C830-E307-433E-821F-0BFDAF80D5DF}"/>
              </a:ext>
            </a:extLst>
          </p:cNvPr>
          <p:cNvSpPr>
            <a:spLocks noGrp="1"/>
          </p:cNvSpPr>
          <p:nvPr>
            <p:ph type="subTitle" idx="10" hasCustomPrompt="1"/>
          </p:nvPr>
        </p:nvSpPr>
        <p:spPr>
          <a:xfrm>
            <a:off x="685806" y="3348702"/>
            <a:ext cx="10493260" cy="2282236"/>
          </a:xfrm>
          <a:prstGeom prst="rect">
            <a:avLst/>
          </a:prstGeom>
        </p:spPr>
        <p:txBody>
          <a:bodyPr/>
          <a:lstStyle>
            <a:lvl1pPr marL="0" indent="0" algn="r">
              <a:buNone/>
              <a:defRPr sz="1732" b="0" i="0">
                <a:solidFill>
                  <a:srgbClr val="28A5FF"/>
                </a:solidFill>
                <a:latin typeface="Arial"/>
                <a:cs typeface="Arial"/>
              </a:defRPr>
            </a:lvl1pPr>
            <a:lvl2pPr marL="408005" indent="0" algn="ctr">
              <a:buNone/>
              <a:defRPr sz="1732"/>
            </a:lvl2pPr>
            <a:lvl3pPr marL="816011" indent="0" algn="ctr">
              <a:buNone/>
              <a:defRPr sz="1732"/>
            </a:lvl3pPr>
            <a:lvl4pPr marL="1224017" indent="0" algn="ctr">
              <a:buNone/>
              <a:defRPr sz="1465"/>
            </a:lvl4pPr>
            <a:lvl5pPr marL="1632024" indent="0" algn="ctr">
              <a:buNone/>
              <a:defRPr sz="1465"/>
            </a:lvl5pPr>
            <a:lvl6pPr marL="2040029" indent="0" algn="ctr">
              <a:buNone/>
              <a:defRPr sz="1465"/>
            </a:lvl6pPr>
            <a:lvl7pPr marL="2448035" indent="0" algn="ctr">
              <a:buNone/>
              <a:defRPr sz="1465"/>
            </a:lvl7pPr>
            <a:lvl8pPr marL="2856041" indent="0" algn="ctr">
              <a:buNone/>
              <a:defRPr sz="1465"/>
            </a:lvl8pPr>
            <a:lvl9pPr marL="3264047" indent="0" algn="ctr">
              <a:buNone/>
              <a:defRPr sz="1465"/>
            </a:lvl9pPr>
          </a:lstStyle>
          <a:p>
            <a:r>
              <a:rPr lang="en-US" dirty="0"/>
              <a:t>Click to edit master subtitle style</a:t>
            </a:r>
          </a:p>
        </p:txBody>
      </p:sp>
      <p:sp>
        <p:nvSpPr>
          <p:cNvPr id="9" name="Rectangle 8"/>
          <p:cNvSpPr/>
          <p:nvPr userDrawn="1"/>
        </p:nvSpPr>
        <p:spPr>
          <a:xfrm>
            <a:off x="0" y="761813"/>
            <a:ext cx="12188952" cy="14288"/>
          </a:xfrm>
          <a:prstGeom prst="rect">
            <a:avLst/>
          </a:prstGeom>
          <a:gradFill flip="none" rotWithShape="1">
            <a:gsLst>
              <a:gs pos="10000">
                <a:srgbClr val="50DCFF"/>
              </a:gs>
              <a:gs pos="80000">
                <a:schemeClr val="bg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dirty="0" err="1"/>
          </a:p>
        </p:txBody>
      </p:sp>
    </p:spTree>
    <p:extLst>
      <p:ext uri="{BB962C8B-B14F-4D97-AF65-F5344CB8AC3E}">
        <p14:creationId xmlns:p14="http://schemas.microsoft.com/office/powerpoint/2010/main" val="2880397883"/>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781132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42AC6-8AAE-4F86-91E6-1C52491A1ABB}"/>
              </a:ext>
            </a:extLst>
          </p:cNvPr>
          <p:cNvSpPr>
            <a:spLocks noGrp="1"/>
          </p:cNvSpPr>
          <p:nvPr>
            <p:ph type="title" hasCustomPrompt="1"/>
          </p:nvPr>
        </p:nvSpPr>
        <p:spPr>
          <a:xfrm>
            <a:off x="344731" y="230665"/>
            <a:ext cx="11504375" cy="987571"/>
          </a:xfrm>
          <a:prstGeom prst="rect">
            <a:avLst/>
          </a:prstGeom>
        </p:spPr>
        <p:txBody>
          <a:bodyPr/>
          <a:lstStyle>
            <a:lvl1pPr>
              <a:defRPr b="1" i="0" baseline="0">
                <a:solidFill>
                  <a:srgbClr val="111F43"/>
                </a:solidFill>
                <a:latin typeface="Arial"/>
                <a:cs typeface="Arial"/>
              </a:defRPr>
            </a:lvl1pPr>
          </a:lstStyle>
          <a:p>
            <a:r>
              <a:rPr lang="en-US" dirty="0"/>
              <a:t>Primary header/content</a:t>
            </a:r>
          </a:p>
        </p:txBody>
      </p:sp>
      <p:sp>
        <p:nvSpPr>
          <p:cNvPr id="8" name="Text Placeholder 7">
            <a:extLst>
              <a:ext uri="{FF2B5EF4-FFF2-40B4-BE49-F238E27FC236}">
                <a16:creationId xmlns:a16="http://schemas.microsoft.com/office/drawing/2014/main" id="{6FA077B7-F777-4710-9A8C-1B5798A2EA4C}"/>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5"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0585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spcAft>
                <a:spcPts val="1000"/>
              </a:spcAft>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3403388"/>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8681" y="1447804"/>
            <a:ext cx="5562599" cy="4343401"/>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
        <p:nvSpPr>
          <p:cNvPr id="7" name="Content Placeholder 3">
            <a:extLst>
              <a:ext uri="{FF2B5EF4-FFF2-40B4-BE49-F238E27FC236}">
                <a16:creationId xmlns:a16="http://schemas.microsoft.com/office/drawing/2014/main" id="{2E307BEF-786C-4EF2-BD05-5319DADD9C46}"/>
              </a:ext>
            </a:extLst>
          </p:cNvPr>
          <p:cNvSpPr>
            <a:spLocks noGrp="1"/>
          </p:cNvSpPr>
          <p:nvPr>
            <p:ph sz="half" idx="11" hasCustomPrompt="1"/>
          </p:nvPr>
        </p:nvSpPr>
        <p:spPr>
          <a:xfrm>
            <a:off x="349446" y="1443652"/>
            <a:ext cx="5562599" cy="4343401"/>
          </a:xfrm>
          <a:prstGeom prst="rect">
            <a:avLst/>
          </a:prstGeom>
        </p:spPr>
        <p:txBody>
          <a:bodyPr/>
          <a:lstStyle>
            <a:lvl1pPr>
              <a:defRPr b="0" baseline="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65461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447803"/>
            <a:ext cx="3575304" cy="4343399"/>
          </a:xfrm>
          <a:prstGeom prst="rect">
            <a:avLst/>
          </a:prstGeom>
        </p:spPr>
        <p:txBody>
          <a:bodyPr/>
          <a:lstStyle>
            <a:lvl1pPr>
              <a:defRPr sz="1465" b="0">
                <a:solidFill>
                  <a:srgbClr val="0082E6"/>
                </a:solidFill>
              </a:defRPr>
            </a:lvl1pPr>
            <a:lvl2pPr>
              <a:defRPr sz="1465">
                <a:solidFill>
                  <a:schemeClr val="tx1">
                    <a:lumMod val="50000"/>
                  </a:schemeClr>
                </a:solidFill>
              </a:defRPr>
            </a:lvl2pPr>
            <a:lvl3pPr>
              <a:defRPr sz="1465">
                <a:solidFill>
                  <a:schemeClr val="tx1">
                    <a:lumMod val="50000"/>
                  </a:schemeClr>
                </a:solidFill>
              </a:defRPr>
            </a:lvl3pPr>
            <a:lvl4pPr>
              <a:defRPr sz="1332">
                <a:solidFill>
                  <a:schemeClr val="tx1">
                    <a:lumMod val="50000"/>
                  </a:schemeClr>
                </a:solidFill>
              </a:defRPr>
            </a:lvl4pPr>
            <a:lvl5pPr>
              <a:defRPr sz="1066">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447803"/>
            <a:ext cx="3575304" cy="4343399"/>
          </a:xfrm>
          <a:prstGeom prst="rect">
            <a:avLst/>
          </a:prstGeom>
        </p:spPr>
        <p:txBody>
          <a:bodyPr/>
          <a:lstStyle>
            <a:lvl1pPr>
              <a:defRPr sz="1465" b="0">
                <a:solidFill>
                  <a:srgbClr val="0082E6"/>
                </a:solidFill>
              </a:defRPr>
            </a:lvl1pPr>
            <a:lvl2pPr>
              <a:defRPr sz="1465">
                <a:solidFill>
                  <a:schemeClr val="tx1">
                    <a:lumMod val="50000"/>
                  </a:schemeClr>
                </a:solidFill>
              </a:defRPr>
            </a:lvl2pPr>
            <a:lvl3pPr>
              <a:defRPr sz="1465">
                <a:solidFill>
                  <a:schemeClr val="tx1">
                    <a:lumMod val="50000"/>
                  </a:schemeClr>
                </a:solidFill>
              </a:defRPr>
            </a:lvl3pPr>
            <a:lvl4pPr>
              <a:defRPr sz="1332">
                <a:solidFill>
                  <a:schemeClr val="tx1">
                    <a:lumMod val="50000"/>
                  </a:schemeClr>
                </a:solidFill>
              </a:defRPr>
            </a:lvl4pPr>
            <a:lvl5pPr>
              <a:defRPr sz="1066">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447803"/>
            <a:ext cx="3575304" cy="4343399"/>
          </a:xfrm>
          <a:prstGeom prst="rect">
            <a:avLst/>
          </a:prstGeom>
        </p:spPr>
        <p:txBody>
          <a:bodyPr/>
          <a:lstStyle>
            <a:lvl1pPr>
              <a:defRPr sz="1465" b="0">
                <a:solidFill>
                  <a:srgbClr val="0082E6"/>
                </a:solidFill>
              </a:defRPr>
            </a:lvl1pPr>
            <a:lvl2pPr>
              <a:defRPr sz="1465">
                <a:solidFill>
                  <a:schemeClr val="tx1">
                    <a:lumMod val="50000"/>
                  </a:schemeClr>
                </a:solidFill>
              </a:defRPr>
            </a:lvl2pPr>
            <a:lvl3pPr>
              <a:defRPr sz="1465">
                <a:solidFill>
                  <a:schemeClr val="tx1">
                    <a:lumMod val="50000"/>
                  </a:schemeClr>
                </a:solidFill>
              </a:defRPr>
            </a:lvl3pPr>
            <a:lvl4pPr>
              <a:defRPr sz="1332">
                <a:solidFill>
                  <a:schemeClr val="tx1">
                    <a:lumMod val="50000"/>
                  </a:schemeClr>
                </a:solidFill>
              </a:defRPr>
            </a:lvl4pPr>
            <a:lvl5pPr>
              <a:defRPr sz="1066">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8001BE38-B804-446E-9518-7356E9F502F3}"/>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4181450522"/>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5" y="1449982"/>
            <a:ext cx="2596896" cy="4343401"/>
          </a:xfrm>
          <a:prstGeom prst="rect">
            <a:avLst/>
          </a:prstGeom>
        </p:spPr>
        <p:txBody>
          <a:bodyPr/>
          <a:lstStyle>
            <a:lvl1pPr>
              <a:defRPr sz="1332" b="0">
                <a:solidFill>
                  <a:srgbClr val="0082E6"/>
                </a:solidFill>
              </a:defRPr>
            </a:lvl1pPr>
            <a:lvl2pPr>
              <a:defRPr sz="1332">
                <a:solidFill>
                  <a:schemeClr val="tx1">
                    <a:lumMod val="50000"/>
                  </a:schemeClr>
                </a:solidFill>
              </a:defRPr>
            </a:lvl2pPr>
            <a:lvl3pPr>
              <a:defRPr sz="1332">
                <a:solidFill>
                  <a:schemeClr val="tx1">
                    <a:lumMod val="50000"/>
                  </a:schemeClr>
                </a:solidFill>
              </a:defRPr>
            </a:lvl3pPr>
            <a:lvl4pPr>
              <a:defRPr sz="1066">
                <a:solidFill>
                  <a:schemeClr val="tx1">
                    <a:lumMod val="50000"/>
                  </a:schemeClr>
                </a:solidFill>
              </a:defRPr>
            </a:lvl4pPr>
            <a:lvl5pPr>
              <a:defRPr sz="932">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3313973" y="1449982"/>
            <a:ext cx="2596896" cy="4343401"/>
          </a:xfrm>
          <a:prstGeom prst="rect">
            <a:avLst/>
          </a:prstGeom>
        </p:spPr>
        <p:txBody>
          <a:bodyPr/>
          <a:lstStyle>
            <a:lvl1pPr>
              <a:defRPr sz="1332" b="0">
                <a:solidFill>
                  <a:srgbClr val="0082E6"/>
                </a:solidFill>
              </a:defRPr>
            </a:lvl1pPr>
            <a:lvl2pPr>
              <a:defRPr sz="1332">
                <a:solidFill>
                  <a:schemeClr val="tx1">
                    <a:lumMod val="50000"/>
                  </a:schemeClr>
                </a:solidFill>
              </a:defRPr>
            </a:lvl2pPr>
            <a:lvl3pPr>
              <a:defRPr sz="1332">
                <a:solidFill>
                  <a:schemeClr val="tx1">
                    <a:lumMod val="50000"/>
                  </a:schemeClr>
                </a:solidFill>
              </a:defRPr>
            </a:lvl3pPr>
            <a:lvl4pPr>
              <a:defRPr sz="1066">
                <a:solidFill>
                  <a:schemeClr val="tx1">
                    <a:lumMod val="50000"/>
                  </a:schemeClr>
                </a:solidFill>
              </a:defRPr>
            </a:lvl4pPr>
            <a:lvl5pPr>
              <a:defRPr sz="932">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E363372C-A695-442E-94D9-21300BA75FAE}"/>
              </a:ext>
            </a:extLst>
          </p:cNvPr>
          <p:cNvSpPr>
            <a:spLocks noGrp="1"/>
          </p:cNvSpPr>
          <p:nvPr>
            <p:ph sz="half" idx="10" hasCustomPrompt="1"/>
          </p:nvPr>
        </p:nvSpPr>
        <p:spPr>
          <a:xfrm>
            <a:off x="6283221" y="1449982"/>
            <a:ext cx="2596896" cy="4343401"/>
          </a:xfrm>
          <a:prstGeom prst="rect">
            <a:avLst/>
          </a:prstGeom>
        </p:spPr>
        <p:txBody>
          <a:bodyPr/>
          <a:lstStyle>
            <a:lvl1pPr>
              <a:defRPr sz="1332" b="0">
                <a:solidFill>
                  <a:srgbClr val="0082E6"/>
                </a:solidFill>
              </a:defRPr>
            </a:lvl1pPr>
            <a:lvl2pPr>
              <a:defRPr sz="1332">
                <a:solidFill>
                  <a:schemeClr val="tx1">
                    <a:lumMod val="50000"/>
                  </a:schemeClr>
                </a:solidFill>
              </a:defRPr>
            </a:lvl2pPr>
            <a:lvl3pPr>
              <a:defRPr sz="1332">
                <a:solidFill>
                  <a:schemeClr val="tx1">
                    <a:lumMod val="50000"/>
                  </a:schemeClr>
                </a:solidFill>
              </a:defRPr>
            </a:lvl3pPr>
            <a:lvl4pPr>
              <a:defRPr sz="1066">
                <a:solidFill>
                  <a:schemeClr val="tx1">
                    <a:lumMod val="50000"/>
                  </a:schemeClr>
                </a:solidFill>
              </a:defRPr>
            </a:lvl4pPr>
            <a:lvl5pPr>
              <a:defRPr sz="932">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D7434FF-104B-4D5C-92FB-9E15F2948911}"/>
              </a:ext>
            </a:extLst>
          </p:cNvPr>
          <p:cNvSpPr>
            <a:spLocks noGrp="1"/>
          </p:cNvSpPr>
          <p:nvPr>
            <p:ph sz="half" idx="11" hasCustomPrompt="1"/>
          </p:nvPr>
        </p:nvSpPr>
        <p:spPr>
          <a:xfrm>
            <a:off x="9252469" y="1449982"/>
            <a:ext cx="2596896" cy="4343401"/>
          </a:xfrm>
          <a:prstGeom prst="rect">
            <a:avLst/>
          </a:prstGeom>
        </p:spPr>
        <p:txBody>
          <a:bodyPr/>
          <a:lstStyle>
            <a:lvl1pPr>
              <a:defRPr sz="1332" b="0">
                <a:solidFill>
                  <a:srgbClr val="0082E6"/>
                </a:solidFill>
              </a:defRPr>
            </a:lvl1pPr>
            <a:lvl2pPr>
              <a:defRPr sz="1332">
                <a:solidFill>
                  <a:schemeClr val="tx1">
                    <a:lumMod val="50000"/>
                  </a:schemeClr>
                </a:solidFill>
              </a:defRPr>
            </a:lvl2pPr>
            <a:lvl3pPr>
              <a:defRPr sz="1332">
                <a:solidFill>
                  <a:schemeClr val="tx1">
                    <a:lumMod val="50000"/>
                  </a:schemeClr>
                </a:solidFill>
              </a:defRPr>
            </a:lvl3pPr>
            <a:lvl4pPr>
              <a:defRPr sz="1066">
                <a:solidFill>
                  <a:schemeClr val="tx1">
                    <a:lumMod val="50000"/>
                  </a:schemeClr>
                </a:solidFill>
              </a:defRPr>
            </a:lvl4pPr>
            <a:lvl5pPr>
              <a:defRPr sz="932">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02769744-088F-452D-8F00-C09037CD3E08}"/>
              </a:ext>
            </a:extLst>
          </p:cNvPr>
          <p:cNvSpPr>
            <a:spLocks noGrp="1"/>
          </p:cNvSpPr>
          <p:nvPr>
            <p:ph type="body" sz="quarter" idx="12"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211187336"/>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ntent and Picture Righ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53379F-F1BB-486E-A2EA-F7E8FCE5E082}"/>
              </a:ext>
            </a:extLst>
          </p:cNvPr>
          <p:cNvSpPr>
            <a:spLocks noGrp="1"/>
          </p:cNvSpPr>
          <p:nvPr>
            <p:ph type="pic" sz="quarter" idx="10"/>
          </p:nvPr>
        </p:nvSpPr>
        <p:spPr>
          <a:xfrm>
            <a:off x="6286503" y="1450332"/>
            <a:ext cx="5562599" cy="4340870"/>
          </a:xfrm>
          <a:prstGeom prst="rect">
            <a:avLst/>
          </a:prstGeom>
          <a:pattFill prst="wdUpDiag">
            <a:fgClr>
              <a:schemeClr val="tx1">
                <a:lumMod val="20000"/>
                <a:lumOff val="80000"/>
              </a:schemeClr>
            </a:fgClr>
            <a:bgClr>
              <a:schemeClr val="bg1"/>
            </a:bgClr>
          </a:patt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87"/>
            <a:ext cx="5560775" cy="4340519"/>
          </a:xfrm>
          <a:prstGeom prst="rect">
            <a:avLst/>
          </a:prstGeom>
        </p:spPr>
        <p:txBody>
          <a:bodyPr/>
          <a:lstStyle>
            <a:lvl1pPr>
              <a:defRPr b="0">
                <a:solidFill>
                  <a:srgbClr val="0082E6"/>
                </a:solidFill>
              </a:defRPr>
            </a:lvl1pPr>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7">
            <a:extLst>
              <a:ext uri="{FF2B5EF4-FFF2-40B4-BE49-F238E27FC236}">
                <a16:creationId xmlns:a16="http://schemas.microsoft.com/office/drawing/2014/main" id="{FE2BEBA4-6D13-4015-BD20-D00A672774AE}"/>
              </a:ext>
            </a:extLst>
          </p:cNvPr>
          <p:cNvSpPr>
            <a:spLocks noGrp="1"/>
          </p:cNvSpPr>
          <p:nvPr>
            <p:ph type="body" sz="quarter" idx="11"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73641673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wo Content and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3621682"/>
            <a:ext cx="5560775" cy="2169523"/>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4" y="3621682"/>
            <a:ext cx="5562600" cy="2169523"/>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9694FBFB-A73B-4369-AD79-025380FC0C2E}"/>
              </a:ext>
            </a:extLst>
          </p:cNvPr>
          <p:cNvSpPr>
            <a:spLocks noGrp="1"/>
          </p:cNvSpPr>
          <p:nvPr>
            <p:ph type="pic" sz="quarter" idx="10"/>
          </p:nvPr>
        </p:nvSpPr>
        <p:spPr>
          <a:xfrm>
            <a:off x="342901" y="1447800"/>
            <a:ext cx="5562651" cy="1983188"/>
          </a:xfrm>
          <a:prstGeom prst="rect">
            <a:avLst/>
          </a:prstGeom>
          <a:pattFill prst="wdUpDiag">
            <a:fgClr>
              <a:schemeClr val="tx1">
                <a:lumMod val="20000"/>
                <a:lumOff val="80000"/>
              </a:schemeClr>
            </a:fgClr>
            <a:bgClr>
              <a:schemeClr val="bg1"/>
            </a:bgClr>
          </a:pattFill>
        </p:spPr>
        <p:txBody>
          <a:bodyPr/>
          <a:lstStyle/>
          <a:p>
            <a:r>
              <a:rPr lang="en-US"/>
              <a:t>Click icon to add picture</a:t>
            </a:r>
          </a:p>
        </p:txBody>
      </p:sp>
      <p:sp>
        <p:nvSpPr>
          <p:cNvPr id="9" name="Picture Placeholder 8">
            <a:extLst>
              <a:ext uri="{FF2B5EF4-FFF2-40B4-BE49-F238E27FC236}">
                <a16:creationId xmlns:a16="http://schemas.microsoft.com/office/drawing/2014/main" id="{7A8FF6D9-400A-43F3-AAFE-6C76413B9725}"/>
              </a:ext>
            </a:extLst>
          </p:cNvPr>
          <p:cNvSpPr>
            <a:spLocks noGrp="1"/>
          </p:cNvSpPr>
          <p:nvPr>
            <p:ph type="pic" sz="quarter" idx="11"/>
          </p:nvPr>
        </p:nvSpPr>
        <p:spPr>
          <a:xfrm>
            <a:off x="6286504" y="1447800"/>
            <a:ext cx="5562600" cy="1983188"/>
          </a:xfrm>
          <a:prstGeom prst="rect">
            <a:avLst/>
          </a:prstGeom>
          <a:pattFill prst="wdUpDiag">
            <a:fgClr>
              <a:schemeClr val="tx1">
                <a:lumMod val="20000"/>
                <a:lumOff val="80000"/>
              </a:schemeClr>
            </a:fgClr>
            <a:bgClr>
              <a:schemeClr val="bg1"/>
            </a:bgClr>
          </a:pattFill>
        </p:spPr>
        <p:txBody>
          <a:bodyPr vert="horz" lIns="0" tIns="0" rIns="0" bIns="0" rtlCol="0">
            <a:noAutofit/>
          </a:bodyPr>
          <a:lstStyle>
            <a:lvl1pPr>
              <a:defRPr lang="en-US"/>
            </a:lvl1pPr>
          </a:lstStyle>
          <a:p>
            <a:pPr lvl="0"/>
            <a:r>
              <a:rPr lang="en-US"/>
              <a:t>Click icon to add picture</a:t>
            </a:r>
          </a:p>
        </p:txBody>
      </p:sp>
      <p:sp>
        <p:nvSpPr>
          <p:cNvPr id="12" name="Text Placeholder 7">
            <a:extLst>
              <a:ext uri="{FF2B5EF4-FFF2-40B4-BE49-F238E27FC236}">
                <a16:creationId xmlns:a16="http://schemas.microsoft.com/office/drawing/2014/main" id="{66709F0E-0CCF-4740-9BE8-B3581FE74488}"/>
              </a:ext>
            </a:extLst>
          </p:cNvPr>
          <p:cNvSpPr>
            <a:spLocks noGrp="1"/>
          </p:cNvSpPr>
          <p:nvPr>
            <p:ph type="body" sz="quarter" idx="12"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82000540"/>
      </p:ext>
    </p:extLst>
  </p:cSld>
  <p:clrMapOvr>
    <a:masterClrMapping/>
  </p:clrMapOvr>
  <p:extLst>
    <p:ext uri="{DCECCB84-F9BA-43D5-87BE-67443E8EF086}">
      <p15:sldGuideLst xmlns:p15="http://schemas.microsoft.com/office/powerpoint/2012/main"/>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49626"/>
            <a:ext cx="5560775" cy="4341576"/>
          </a:xfrm>
          <a:prstGeom prst="rect">
            <a:avLst/>
          </a:prstGeom>
          <a:solidFill>
            <a:srgbClr val="071E44"/>
          </a:solidFill>
        </p:spPr>
        <p:txBody>
          <a:bodyPr lIns="122516" tIns="1041379" rIns="122516" bIns="122516"/>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449626"/>
            <a:ext cx="5562599" cy="434157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7">
            <a:extLst>
              <a:ext uri="{FF2B5EF4-FFF2-40B4-BE49-F238E27FC236}">
                <a16:creationId xmlns:a16="http://schemas.microsoft.com/office/drawing/2014/main" id="{9C9D95F2-D39B-4D5A-B198-8958A263A192}"/>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400113582"/>
      </p:ext>
    </p:extLst>
  </p:cSld>
  <p:clrMapOvr>
    <a:masterClrMapping/>
  </p:clrMapOvr>
  <p:extLst>
    <p:ext uri="{DCECCB84-F9BA-43D5-87BE-67443E8EF086}">
      <p15:sldGuideLst xmlns:p15="http://schemas.microsoft.com/office/powerpoint/2012/main">
        <p15:guide id="1" orient="horz" pos="1800">
          <p15:clr>
            <a:srgbClr val="FBAE4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Four Content and Gradient Icon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447804"/>
            <a:ext cx="3575304" cy="4343401"/>
          </a:xfrm>
          <a:prstGeom prst="rect">
            <a:avLst/>
          </a:prstGeom>
          <a:solidFill>
            <a:srgbClr val="071E44"/>
          </a:solidFill>
        </p:spPr>
        <p:txBody>
          <a:bodyPr vert="horz" lIns="122516" tIns="1041379" rIns="122516" bIns="122516" rtlCol="0">
            <a:noAutofit/>
          </a:bodyPr>
          <a:lstStyle>
            <a:lvl1pPr>
              <a:defRPr lang="en-US" dirty="0" smtClean="0">
                <a:solidFill>
                  <a:schemeClr val="bg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dirty="0"/>
              <a:t>Edit master text styles</a:t>
            </a:r>
          </a:p>
          <a:p>
            <a:pPr lvl="1"/>
            <a:r>
              <a:rPr lang="en-US" dirty="0"/>
              <a:t>Second level</a:t>
            </a:r>
          </a:p>
          <a:p>
            <a:pPr lvl="2"/>
            <a:r>
              <a:rPr lang="en-US" dirty="0"/>
              <a:t>Third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118995" y="3714756"/>
            <a:ext cx="3765804" cy="2076842"/>
          </a:xfrm>
          <a:prstGeom prst="rect">
            <a:avLst/>
          </a:prstGeom>
          <a:solidFill>
            <a:srgbClr val="EBEBEB"/>
          </a:solidFill>
        </p:spPr>
        <p:txBody>
          <a:bodyPr lIns="122516" tIns="61258" rIns="122516" bIns="61258"/>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083759" y="3714756"/>
            <a:ext cx="3765804" cy="2076842"/>
          </a:xfrm>
          <a:prstGeom prst="rect">
            <a:avLst/>
          </a:prstGeom>
          <a:solidFill>
            <a:srgbClr val="EBEBEB"/>
          </a:solidFill>
        </p:spPr>
        <p:txBody>
          <a:bodyPr lIns="122516" tIns="61258" rIns="122516" bIns="61258"/>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1FD5D79D-14C4-4797-95B1-5916D3516789}"/>
              </a:ext>
            </a:extLst>
          </p:cNvPr>
          <p:cNvSpPr>
            <a:spLocks noGrp="1"/>
          </p:cNvSpPr>
          <p:nvPr>
            <p:ph sz="half" idx="11" hasCustomPrompt="1"/>
          </p:nvPr>
        </p:nvSpPr>
        <p:spPr>
          <a:xfrm>
            <a:off x="4116855" y="1450856"/>
            <a:ext cx="3765804" cy="2075734"/>
          </a:xfrm>
          <a:prstGeom prst="rect">
            <a:avLst/>
          </a:prstGeom>
          <a:solidFill>
            <a:srgbClr val="EBEBEB"/>
          </a:solidFill>
        </p:spPr>
        <p:txBody>
          <a:bodyPr lIns="122516" tIns="61258" rIns="122516" bIns="61258"/>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a:extLst>
              <a:ext uri="{FF2B5EF4-FFF2-40B4-BE49-F238E27FC236}">
                <a16:creationId xmlns:a16="http://schemas.microsoft.com/office/drawing/2014/main" id="{D12CD0F5-4353-4F2B-9D5A-83AA7AEA5AB2}"/>
              </a:ext>
            </a:extLst>
          </p:cNvPr>
          <p:cNvSpPr>
            <a:spLocks noGrp="1"/>
          </p:cNvSpPr>
          <p:nvPr>
            <p:ph sz="half" idx="12" hasCustomPrompt="1"/>
          </p:nvPr>
        </p:nvSpPr>
        <p:spPr>
          <a:xfrm>
            <a:off x="8081622" y="1450856"/>
            <a:ext cx="3765804" cy="2075734"/>
          </a:xfrm>
          <a:prstGeom prst="rect">
            <a:avLst/>
          </a:prstGeom>
          <a:solidFill>
            <a:srgbClr val="EBEBEB"/>
          </a:solidFill>
        </p:spPr>
        <p:txBody>
          <a:bodyPr lIns="122516" tIns="61258" rIns="122516" bIns="61258"/>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a:extLst>
              <a:ext uri="{FF2B5EF4-FFF2-40B4-BE49-F238E27FC236}">
                <a16:creationId xmlns:a16="http://schemas.microsoft.com/office/drawing/2014/main" id="{C76BDDC2-E28F-4100-85F8-5CD3D3CAC09B}"/>
              </a:ext>
            </a:extLst>
          </p:cNvPr>
          <p:cNvSpPr>
            <a:spLocks noGrp="1"/>
          </p:cNvSpPr>
          <p:nvPr>
            <p:ph type="body" sz="quarter" idx="13"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518819407"/>
      </p:ext>
    </p:extLst>
  </p:cSld>
  <p:clrMapOvr>
    <a:masterClrMapping/>
  </p:clrMapOvr>
  <p:extLst>
    <p:ext uri="{DCECCB84-F9BA-43D5-87BE-67443E8EF086}">
      <p15:sldGuideLst xmlns:p15="http://schemas.microsoft.com/office/powerpoint/2012/main">
        <p15:guide id="1" pos="2592">
          <p15:clr>
            <a:srgbClr val="FBAE40"/>
          </p15:clr>
        </p15:guide>
        <p15:guide id="2" pos="5088">
          <p15:clr>
            <a:srgbClr val="FBAE40"/>
          </p15:clr>
        </p15:guide>
        <p15:guide id="3" pos="4968">
          <p15:clr>
            <a:srgbClr val="FBAE40"/>
          </p15:clr>
        </p15:guide>
        <p15:guide id="4" pos="2472">
          <p15:clr>
            <a:srgbClr val="FBAE4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wo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998463"/>
            <a:ext cx="5560775" cy="3792740"/>
          </a:xfrm>
          <a:prstGeom prst="rect">
            <a:avLst/>
          </a:prstGeom>
          <a:solidFill>
            <a:srgbClr val="EBEBEB"/>
          </a:solidFill>
        </p:spPr>
        <p:txBody>
          <a:bodyPr lIns="122516" tIns="122516" rIns="122516" bIns="122516"/>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6286503" y="1998463"/>
            <a:ext cx="5562599" cy="3792740"/>
          </a:xfrm>
          <a:prstGeom prst="rect">
            <a:avLst/>
          </a:prstGeom>
          <a:solidFill>
            <a:srgbClr val="EBEBEB"/>
          </a:solidFill>
        </p:spPr>
        <p:txBody>
          <a:bodyPr lIns="122516" tIns="122516" rIns="122516" bIns="122516"/>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10">
            <a:extLst>
              <a:ext uri="{FF2B5EF4-FFF2-40B4-BE49-F238E27FC236}">
                <a16:creationId xmlns:a16="http://schemas.microsoft.com/office/drawing/2014/main" id="{17F69F6E-DBCA-4725-8175-37A92206FDD0}"/>
              </a:ext>
            </a:extLst>
          </p:cNvPr>
          <p:cNvSpPr>
            <a:spLocks noGrp="1"/>
          </p:cNvSpPr>
          <p:nvPr>
            <p:ph type="body" sz="quarter" idx="11" hasCustomPrompt="1"/>
          </p:nvPr>
        </p:nvSpPr>
        <p:spPr>
          <a:xfrm>
            <a:off x="6288538" y="1449822"/>
            <a:ext cx="5560564" cy="548640"/>
          </a:xfrm>
          <a:prstGeom prst="rect">
            <a:avLst/>
          </a:prstGeom>
          <a:solidFill>
            <a:srgbClr val="0082E6"/>
          </a:solidFill>
        </p:spPr>
        <p:txBody>
          <a:bodyPr lIns="122516" tIns="79635" rIns="122516" bIns="79635" anchor="ctr" anchorCtr="0"/>
          <a:lstStyle>
            <a:lvl1pPr>
              <a:defRPr lang="en-US" sz="1732" b="1" kern="1200" dirty="0" smtClean="0">
                <a:solidFill>
                  <a:schemeClr val="bg1"/>
                </a:solidFill>
                <a:latin typeface="+mn-lt"/>
                <a:ea typeface="+mn-ea"/>
                <a:cs typeface="+mn-cs"/>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ECFEF1BC-761B-4396-AD94-6F1A23BB667D}"/>
              </a:ext>
            </a:extLst>
          </p:cNvPr>
          <p:cNvSpPr>
            <a:spLocks noGrp="1"/>
          </p:cNvSpPr>
          <p:nvPr>
            <p:ph type="body" sz="quarter" idx="12" hasCustomPrompt="1"/>
          </p:nvPr>
        </p:nvSpPr>
        <p:spPr>
          <a:xfrm>
            <a:off x="346191" y="1449822"/>
            <a:ext cx="5560564" cy="548640"/>
          </a:xfrm>
          <a:prstGeom prst="rect">
            <a:avLst/>
          </a:prstGeom>
          <a:solidFill>
            <a:schemeClr val="accent2"/>
          </a:solidFill>
        </p:spPr>
        <p:txBody>
          <a:bodyPr lIns="122516" tIns="79635" rIns="122516" bIns="79635" anchor="ctr" anchorCtr="0"/>
          <a:lstStyle>
            <a:lvl1pPr>
              <a:defRPr lang="en-US" sz="1732"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7">
            <a:extLst>
              <a:ext uri="{FF2B5EF4-FFF2-40B4-BE49-F238E27FC236}">
                <a16:creationId xmlns:a16="http://schemas.microsoft.com/office/drawing/2014/main" id="{D257A558-CA19-48D8-B604-7B4F09222B98}"/>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556110114"/>
      </p:ext>
    </p:extLst>
  </p:cSld>
  <p:clrMapOvr>
    <a:masterClrMapping/>
  </p:clrMapOvr>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hree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7"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4309493"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3">
            <a:extLst>
              <a:ext uri="{FF2B5EF4-FFF2-40B4-BE49-F238E27FC236}">
                <a16:creationId xmlns:a16="http://schemas.microsoft.com/office/drawing/2014/main" id="{C2C1A99D-71BC-422A-B7D8-8401EFD2A531}"/>
              </a:ext>
            </a:extLst>
          </p:cNvPr>
          <p:cNvSpPr>
            <a:spLocks noGrp="1"/>
          </p:cNvSpPr>
          <p:nvPr>
            <p:ph sz="half" idx="10" hasCustomPrompt="1"/>
          </p:nvPr>
        </p:nvSpPr>
        <p:spPr>
          <a:xfrm>
            <a:off x="8274259" y="1998463"/>
            <a:ext cx="3575304" cy="3792740"/>
          </a:xfrm>
          <a:prstGeom prst="rect">
            <a:avLst/>
          </a:prstGeom>
          <a:solidFill>
            <a:srgbClr val="EBEBEB"/>
          </a:solidFill>
        </p:spPr>
        <p:txBody>
          <a:bodyPr lIns="122516" tIns="122516" rIns="122516" bIns="122516"/>
          <a:lstStyle>
            <a:lvl1pPr>
              <a:defRPr sz="1465" b="0">
                <a:solidFill>
                  <a:srgbClr val="0082E6"/>
                </a:solidFill>
              </a:defRPr>
            </a:lvl1pPr>
            <a:lvl2pPr>
              <a:defRPr sz="1465"/>
            </a:lvl2pPr>
            <a:lvl3pPr>
              <a:defRPr sz="1465"/>
            </a:lvl3pPr>
            <a:lvl4pPr>
              <a:defRPr sz="1332"/>
            </a:lvl4pPr>
            <a:lvl5pPr>
              <a:defRPr sz="1066"/>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10">
            <a:extLst>
              <a:ext uri="{FF2B5EF4-FFF2-40B4-BE49-F238E27FC236}">
                <a16:creationId xmlns:a16="http://schemas.microsoft.com/office/drawing/2014/main" id="{DCCF79F6-4B07-4C93-BA60-90609D863C51}"/>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ctr" anchorCtr="0"/>
          <a:lstStyle>
            <a:lvl1pPr>
              <a:defRPr lang="en-US" sz="1465" b="1" kern="1200" baseline="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0FBC28C4-0B4B-4119-A131-E5EA75524861}"/>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D0195AF3-63CD-4301-82E7-96A2ED9339FE}"/>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ctr"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71259252-5FA0-4082-80C0-6898D9E96DE3}"/>
              </a:ext>
            </a:extLst>
          </p:cNvPr>
          <p:cNvSpPr>
            <a:spLocks noGrp="1"/>
          </p:cNvSpPr>
          <p:nvPr>
            <p:ph type="body" sz="quarter" idx="14"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89727787"/>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Four Content and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25" y="1996955"/>
            <a:ext cx="2596896" cy="3794246"/>
          </a:xfrm>
          <a:prstGeom prst="rect">
            <a:avLst/>
          </a:prstGeom>
          <a:solidFill>
            <a:srgbClr val="EBEBEB"/>
          </a:solidFill>
        </p:spPr>
        <p:txBody>
          <a:bodyPr lIns="122516" tIns="122516" rIns="61258" bIns="61258"/>
          <a:lstStyle>
            <a:lvl1pPr>
              <a:defRPr sz="1332" b="0">
                <a:solidFill>
                  <a:srgbClr val="0082E6"/>
                </a:solidFill>
              </a:defRPr>
            </a:lvl1pPr>
            <a:lvl2pPr>
              <a:defRPr sz="1332"/>
            </a:lvl2pPr>
            <a:lvl3pPr>
              <a:defRPr sz="1332"/>
            </a:lvl3pPr>
            <a:lvl4pPr>
              <a:defRPr sz="1066"/>
            </a:lvl4pPr>
            <a:lvl5pPr>
              <a:defRPr sz="932"/>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hasCustomPrompt="1"/>
          </p:nvPr>
        </p:nvSpPr>
        <p:spPr>
          <a:xfrm>
            <a:off x="3313973" y="1996955"/>
            <a:ext cx="2596896" cy="3794246"/>
          </a:xfrm>
          <a:prstGeom prst="rect">
            <a:avLst/>
          </a:prstGeom>
          <a:solidFill>
            <a:srgbClr val="EBEBEB"/>
          </a:solidFill>
        </p:spPr>
        <p:txBody>
          <a:bodyPr lIns="122516" tIns="122516" rIns="61258" bIns="61258"/>
          <a:lstStyle>
            <a:lvl1pPr>
              <a:defRPr sz="1332" b="0">
                <a:solidFill>
                  <a:srgbClr val="0082E6"/>
                </a:solidFill>
              </a:defRPr>
            </a:lvl1pPr>
            <a:lvl2pPr>
              <a:defRPr sz="1332"/>
            </a:lvl2pPr>
            <a:lvl3pPr>
              <a:defRPr sz="1332"/>
            </a:lvl3pPr>
            <a:lvl4pPr>
              <a:defRPr sz="1066"/>
            </a:lvl4pPr>
            <a:lvl5pPr>
              <a:defRPr sz="932"/>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E363372C-A695-442E-94D9-21300BA75FAE}"/>
              </a:ext>
            </a:extLst>
          </p:cNvPr>
          <p:cNvSpPr>
            <a:spLocks noGrp="1"/>
          </p:cNvSpPr>
          <p:nvPr>
            <p:ph sz="half" idx="10" hasCustomPrompt="1"/>
          </p:nvPr>
        </p:nvSpPr>
        <p:spPr>
          <a:xfrm>
            <a:off x="6283221" y="1996955"/>
            <a:ext cx="2596896" cy="3794246"/>
          </a:xfrm>
          <a:prstGeom prst="rect">
            <a:avLst/>
          </a:prstGeom>
          <a:solidFill>
            <a:srgbClr val="EBEBEB"/>
          </a:solidFill>
        </p:spPr>
        <p:txBody>
          <a:bodyPr lIns="122516" tIns="122516" rIns="61258" bIns="61258"/>
          <a:lstStyle>
            <a:lvl1pPr>
              <a:defRPr sz="1332" b="0">
                <a:solidFill>
                  <a:srgbClr val="0082E6"/>
                </a:solidFill>
              </a:defRPr>
            </a:lvl1pPr>
            <a:lvl2pPr>
              <a:defRPr sz="1332"/>
            </a:lvl2pPr>
            <a:lvl3pPr>
              <a:defRPr sz="1332"/>
            </a:lvl3pPr>
            <a:lvl4pPr>
              <a:defRPr sz="1066"/>
            </a:lvl4pPr>
            <a:lvl5pPr>
              <a:defRPr sz="932"/>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D7434FF-104B-4D5C-92FB-9E15F2948911}"/>
              </a:ext>
            </a:extLst>
          </p:cNvPr>
          <p:cNvSpPr>
            <a:spLocks noGrp="1"/>
          </p:cNvSpPr>
          <p:nvPr>
            <p:ph sz="half" idx="11" hasCustomPrompt="1"/>
          </p:nvPr>
        </p:nvSpPr>
        <p:spPr>
          <a:xfrm>
            <a:off x="9252469" y="1996955"/>
            <a:ext cx="2596896" cy="3794246"/>
          </a:xfrm>
          <a:prstGeom prst="rect">
            <a:avLst/>
          </a:prstGeom>
          <a:solidFill>
            <a:srgbClr val="EBEBEB"/>
          </a:solidFill>
        </p:spPr>
        <p:txBody>
          <a:bodyPr lIns="122516" tIns="122516" rIns="61258" bIns="61258"/>
          <a:lstStyle>
            <a:lvl1pPr>
              <a:defRPr sz="1332" b="0">
                <a:solidFill>
                  <a:srgbClr val="0082E6"/>
                </a:solidFill>
              </a:defRPr>
            </a:lvl1pPr>
            <a:lvl2pPr>
              <a:defRPr sz="1332"/>
            </a:lvl2pPr>
            <a:lvl3pPr>
              <a:defRPr sz="1332"/>
            </a:lvl3pPr>
            <a:lvl4pPr>
              <a:defRPr sz="1066"/>
            </a:lvl4pPr>
            <a:lvl5pPr>
              <a:defRPr sz="932"/>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10">
            <a:extLst>
              <a:ext uri="{FF2B5EF4-FFF2-40B4-BE49-F238E27FC236}">
                <a16:creationId xmlns:a16="http://schemas.microsoft.com/office/drawing/2014/main" id="{00B6D542-0C5F-4A7F-A73F-6A7AD3FE1188}"/>
              </a:ext>
            </a:extLst>
          </p:cNvPr>
          <p:cNvSpPr>
            <a:spLocks noGrp="1"/>
          </p:cNvSpPr>
          <p:nvPr>
            <p:ph type="body" sz="quarter" idx="12" hasCustomPrompt="1"/>
          </p:nvPr>
        </p:nvSpPr>
        <p:spPr>
          <a:xfrm>
            <a:off x="3308367" y="1448315"/>
            <a:ext cx="2595432" cy="548640"/>
          </a:xfrm>
          <a:prstGeom prst="rect">
            <a:avLst/>
          </a:prstGeom>
          <a:solidFill>
            <a:schemeClr val="accent1"/>
          </a:solidFill>
        </p:spPr>
        <p:txBody>
          <a:bodyPr lIns="122516" tIns="104137" rIns="122516" bIns="104137" anchor="t" anchorCtr="0"/>
          <a:lstStyle>
            <a:lvl1pPr>
              <a:defRPr lang="en-US" sz="1332" b="1" kern="1200" dirty="0" smtClean="0">
                <a:solidFill>
                  <a:schemeClr val="bg1"/>
                </a:solidFill>
                <a:latin typeface="+mn-lt"/>
                <a:ea typeface="+mn-ea"/>
                <a:cs typeface="+mn-cs"/>
              </a:defRPr>
            </a:lvl1pPr>
          </a:lstStyle>
          <a:p>
            <a:pPr lvl="0"/>
            <a:r>
              <a:rPr lang="en-US" dirty="0"/>
              <a:t>Edit master text styles</a:t>
            </a:r>
          </a:p>
        </p:txBody>
      </p:sp>
      <p:sp>
        <p:nvSpPr>
          <p:cNvPr id="8" name="Text Placeholder 10">
            <a:extLst>
              <a:ext uri="{FF2B5EF4-FFF2-40B4-BE49-F238E27FC236}">
                <a16:creationId xmlns:a16="http://schemas.microsoft.com/office/drawing/2014/main" id="{EE70878A-D80D-4924-B520-1EBF3FE28657}"/>
              </a:ext>
            </a:extLst>
          </p:cNvPr>
          <p:cNvSpPr>
            <a:spLocks noGrp="1"/>
          </p:cNvSpPr>
          <p:nvPr>
            <p:ph type="body" sz="quarter" idx="13" hasCustomPrompt="1"/>
          </p:nvPr>
        </p:nvSpPr>
        <p:spPr>
          <a:xfrm>
            <a:off x="344488" y="1448315"/>
            <a:ext cx="2595432" cy="548640"/>
          </a:xfrm>
          <a:prstGeom prst="rect">
            <a:avLst/>
          </a:prstGeom>
          <a:solidFill>
            <a:schemeClr val="accent2"/>
          </a:solidFill>
        </p:spPr>
        <p:txBody>
          <a:bodyPr lIns="122516" tIns="104137" rIns="122516" bIns="104137" anchor="t" anchorCtr="0"/>
          <a:lstStyle>
            <a:lvl1pPr>
              <a:defRPr lang="en-US" sz="1332" b="1" kern="1200" baseline="0" dirty="0" smtClean="0">
                <a:solidFill>
                  <a:schemeClr val="bg1"/>
                </a:solidFill>
                <a:latin typeface="+mn-lt"/>
                <a:ea typeface="+mn-ea"/>
                <a:cs typeface="+mn-cs"/>
              </a:defRPr>
            </a:lvl1pPr>
          </a:lstStyle>
          <a:p>
            <a:pPr lvl="0"/>
            <a:r>
              <a:rPr lang="en-US" dirty="0"/>
              <a:t>Edit master text styles</a:t>
            </a:r>
          </a:p>
        </p:txBody>
      </p:sp>
      <p:sp>
        <p:nvSpPr>
          <p:cNvPr id="9" name="Text Placeholder 10">
            <a:extLst>
              <a:ext uri="{FF2B5EF4-FFF2-40B4-BE49-F238E27FC236}">
                <a16:creationId xmlns:a16="http://schemas.microsoft.com/office/drawing/2014/main" id="{0D3FCC3F-EE92-4225-A6DC-376A9F019DBF}"/>
              </a:ext>
            </a:extLst>
          </p:cNvPr>
          <p:cNvSpPr>
            <a:spLocks noGrp="1"/>
          </p:cNvSpPr>
          <p:nvPr>
            <p:ph type="body" sz="quarter" idx="14" hasCustomPrompt="1"/>
          </p:nvPr>
        </p:nvSpPr>
        <p:spPr>
          <a:xfrm>
            <a:off x="9253668" y="1448315"/>
            <a:ext cx="2595432" cy="548640"/>
          </a:xfrm>
          <a:prstGeom prst="rect">
            <a:avLst/>
          </a:prstGeom>
          <a:solidFill>
            <a:srgbClr val="00B4F0"/>
          </a:solidFill>
        </p:spPr>
        <p:txBody>
          <a:bodyPr lIns="122516" tIns="104137" rIns="122516" bIns="104137" anchor="t" anchorCtr="0"/>
          <a:lstStyle>
            <a:lvl1pPr>
              <a:defRPr lang="en-US" sz="1332" b="1" kern="1200" dirty="0" smtClean="0">
                <a:solidFill>
                  <a:schemeClr val="bg1"/>
                </a:solidFill>
                <a:latin typeface="+mn-lt"/>
                <a:ea typeface="+mn-ea"/>
                <a:cs typeface="+mn-cs"/>
              </a:defRPr>
            </a:lvl1pPr>
          </a:lstStyle>
          <a:p>
            <a:pPr lvl="0"/>
            <a:r>
              <a:rPr lang="en-US" dirty="0"/>
              <a:t>Edit master text styles</a:t>
            </a:r>
          </a:p>
        </p:txBody>
      </p:sp>
      <p:sp>
        <p:nvSpPr>
          <p:cNvPr id="10" name="Text Placeholder 10">
            <a:extLst>
              <a:ext uri="{FF2B5EF4-FFF2-40B4-BE49-F238E27FC236}">
                <a16:creationId xmlns:a16="http://schemas.microsoft.com/office/drawing/2014/main" id="{59E2C607-6F12-4EE2-87E8-77C8D551E24F}"/>
              </a:ext>
            </a:extLst>
          </p:cNvPr>
          <p:cNvSpPr>
            <a:spLocks noGrp="1"/>
          </p:cNvSpPr>
          <p:nvPr>
            <p:ph type="body" sz="quarter" idx="15" hasCustomPrompt="1"/>
          </p:nvPr>
        </p:nvSpPr>
        <p:spPr>
          <a:xfrm>
            <a:off x="6288088" y="1448315"/>
            <a:ext cx="2595432" cy="548640"/>
          </a:xfrm>
          <a:prstGeom prst="rect">
            <a:avLst/>
          </a:prstGeom>
          <a:solidFill>
            <a:srgbClr val="14AAB4"/>
          </a:solidFill>
        </p:spPr>
        <p:txBody>
          <a:bodyPr lIns="122516" tIns="104137" rIns="122516" bIns="104137" anchor="t" anchorCtr="0"/>
          <a:lstStyle>
            <a:lvl1pPr>
              <a:defRPr lang="en-US" sz="1332" b="1" kern="1200" dirty="0" smtClean="0">
                <a:solidFill>
                  <a:schemeClr val="bg1"/>
                </a:solidFill>
                <a:latin typeface="+mn-lt"/>
                <a:ea typeface="+mn-ea"/>
                <a:cs typeface="+mn-cs"/>
              </a:defRPr>
            </a:lvl1pPr>
          </a:lstStyle>
          <a:p>
            <a:pPr lvl="0"/>
            <a:r>
              <a:rPr lang="en-US" dirty="0"/>
              <a:t>Edit master text styles</a:t>
            </a:r>
          </a:p>
        </p:txBody>
      </p:sp>
      <p:sp>
        <p:nvSpPr>
          <p:cNvPr id="11" name="Text Placeholder 7">
            <a:extLst>
              <a:ext uri="{FF2B5EF4-FFF2-40B4-BE49-F238E27FC236}">
                <a16:creationId xmlns:a16="http://schemas.microsoft.com/office/drawing/2014/main" id="{4A87192A-4160-445A-8521-76D867F3A915}"/>
              </a:ext>
            </a:extLst>
          </p:cNvPr>
          <p:cNvSpPr>
            <a:spLocks noGrp="1"/>
          </p:cNvSpPr>
          <p:nvPr>
            <p:ph type="body" sz="quarter" idx="16"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1640141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s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566294" cy="1169551"/>
          </a:xfrm>
        </p:spPr>
        <p:txBody>
          <a:bodyPr vert="horz" wrap="square" lIns="146304" tIns="91440" rIns="146304" bIns="91440" rtlCol="0" anchor="t">
            <a:noAutofit/>
          </a:bodyPr>
          <a:lstStyle>
            <a:lvl1pPr>
              <a:spcAft>
                <a:spcPts val="1000"/>
              </a:spcAft>
              <a:defRPr lang="en-US" sz="32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139115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7D72CE8-10DB-4671-B91E-BDEA20A8C590}"/>
              </a:ext>
            </a:extLst>
          </p:cNvPr>
          <p:cNvSpPr/>
          <p:nvPr userDrawn="1"/>
        </p:nvSpPr>
        <p:spPr bwMode="auto">
          <a:xfrm>
            <a:off x="6127963" y="0"/>
            <a:ext cx="6095999" cy="6858000"/>
          </a:xfrm>
          <a:prstGeom prst="rect">
            <a:avLst/>
          </a:prstGeom>
          <a:solidFill>
            <a:srgbClr val="0177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159661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Content and Chart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hasCustomPrompt="1"/>
          </p:nvPr>
        </p:nvSpPr>
        <p:spPr>
          <a:xfrm>
            <a:off x="344730" y="1450695"/>
            <a:ext cx="5560775" cy="4340506"/>
          </a:xfrm>
          <a:prstGeom prst="rect">
            <a:avLst/>
          </a:prstGeom>
        </p:spPr>
        <p:txBody>
          <a:bodyPr/>
          <a:lstStyle>
            <a:lvl1pPr>
              <a:defRPr b="0">
                <a:solidFill>
                  <a:srgbClr val="0082E6"/>
                </a:solidFill>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DF9121A8-E725-41AC-9085-B5DD72B6D945}"/>
              </a:ext>
            </a:extLst>
          </p:cNvPr>
          <p:cNvSpPr>
            <a:spLocks noGrp="1"/>
          </p:cNvSpPr>
          <p:nvPr>
            <p:ph type="body" sz="quarter" idx="11" hasCustomPrompt="1"/>
          </p:nvPr>
        </p:nvSpPr>
        <p:spPr>
          <a:xfrm>
            <a:off x="6288538" y="1449822"/>
            <a:ext cx="5560564" cy="548640"/>
          </a:xfrm>
          <a:prstGeom prst="rect">
            <a:avLst/>
          </a:prstGeom>
          <a:solidFill>
            <a:schemeClr val="accent2"/>
          </a:solidFill>
        </p:spPr>
        <p:txBody>
          <a:bodyPr lIns="122516" tIns="79635" rIns="122516" bIns="79635" anchor="t" anchorCtr="0"/>
          <a:lstStyle>
            <a:lvl1pPr>
              <a:defRPr lang="en-US" sz="1732" b="1" kern="1200" dirty="0" smtClean="0">
                <a:solidFill>
                  <a:schemeClr val="bg1"/>
                </a:solidFill>
                <a:latin typeface="+mn-lt"/>
                <a:ea typeface="+mn-ea"/>
                <a:cs typeface="+mn-cs"/>
              </a:defRPr>
            </a:lvl1pPr>
          </a:lstStyle>
          <a:p>
            <a:pPr lvl="0"/>
            <a:r>
              <a:rPr lang="en-US" dirty="0"/>
              <a:t>Click to edit master text styles</a:t>
            </a:r>
          </a:p>
        </p:txBody>
      </p:sp>
      <p:sp>
        <p:nvSpPr>
          <p:cNvPr id="13" name="Chart Placeholder 12">
            <a:extLst>
              <a:ext uri="{FF2B5EF4-FFF2-40B4-BE49-F238E27FC236}">
                <a16:creationId xmlns:a16="http://schemas.microsoft.com/office/drawing/2014/main" id="{4E992EF6-E59F-407E-9ADC-2B5DDD053329}"/>
              </a:ext>
            </a:extLst>
          </p:cNvPr>
          <p:cNvSpPr>
            <a:spLocks noGrp="1"/>
          </p:cNvSpPr>
          <p:nvPr>
            <p:ph type="chart" sz="quarter" idx="12"/>
          </p:nvPr>
        </p:nvSpPr>
        <p:spPr>
          <a:xfrm>
            <a:off x="6288538" y="1998463"/>
            <a:ext cx="5560564" cy="3792740"/>
          </a:xfrm>
          <a:prstGeom prst="rect">
            <a:avLst/>
          </a:prstGeom>
          <a:solidFill>
            <a:srgbClr val="EBEBEB"/>
          </a:solidFill>
        </p:spPr>
        <p:txBody>
          <a:bodyPr/>
          <a:lstStyle/>
          <a:p>
            <a:r>
              <a:rPr lang="en-US"/>
              <a:t>Click icon to add chart</a:t>
            </a:r>
            <a:endParaRPr lang="en-US" dirty="0"/>
          </a:p>
        </p:txBody>
      </p:sp>
      <p:sp>
        <p:nvSpPr>
          <p:cNvPr id="14" name="Text Placeholder 7">
            <a:extLst>
              <a:ext uri="{FF2B5EF4-FFF2-40B4-BE49-F238E27FC236}">
                <a16:creationId xmlns:a16="http://schemas.microsoft.com/office/drawing/2014/main" id="{4BC720BE-C289-44CA-8C90-F38EBFA48B1A}"/>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70049330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11" name="Text Placeholder 10">
            <a:extLst>
              <a:ext uri="{FF2B5EF4-FFF2-40B4-BE49-F238E27FC236}">
                <a16:creationId xmlns:a16="http://schemas.microsoft.com/office/drawing/2014/main" id="{DF9121A8-E725-41AC-9085-B5DD72B6D945}"/>
              </a:ext>
            </a:extLst>
          </p:cNvPr>
          <p:cNvSpPr>
            <a:spLocks noGrp="1"/>
          </p:cNvSpPr>
          <p:nvPr>
            <p:ph type="body" sz="quarter" idx="11" hasCustomPrompt="1"/>
          </p:nvPr>
        </p:nvSpPr>
        <p:spPr>
          <a:xfrm>
            <a:off x="346193" y="1449822"/>
            <a:ext cx="11502911" cy="548640"/>
          </a:xfrm>
          <a:prstGeom prst="rect">
            <a:avLst/>
          </a:prstGeom>
          <a:solidFill>
            <a:srgbClr val="172A5A"/>
          </a:solidFill>
        </p:spPr>
        <p:txBody>
          <a:bodyPr lIns="122516" tIns="79635" rIns="122516" bIns="79635" anchor="t" anchorCtr="0"/>
          <a:lstStyle>
            <a:lvl1pPr>
              <a:defRPr lang="en-US" sz="1732" b="1" kern="1200" dirty="0" smtClean="0">
                <a:solidFill>
                  <a:schemeClr val="bg1"/>
                </a:solidFill>
                <a:latin typeface="+mn-lt"/>
                <a:ea typeface="+mn-ea"/>
                <a:cs typeface="+mn-cs"/>
              </a:defRPr>
            </a:lvl1pPr>
          </a:lstStyle>
          <a:p>
            <a:pPr lvl="0"/>
            <a:r>
              <a:rPr lang="en-US" dirty="0"/>
              <a:t>Edit master text styles</a:t>
            </a:r>
          </a:p>
        </p:txBody>
      </p:sp>
      <p:sp>
        <p:nvSpPr>
          <p:cNvPr id="13" name="Chart Placeholder 12">
            <a:extLst>
              <a:ext uri="{FF2B5EF4-FFF2-40B4-BE49-F238E27FC236}">
                <a16:creationId xmlns:a16="http://schemas.microsoft.com/office/drawing/2014/main" id="{4E992EF6-E59F-407E-9ADC-2B5DDD053329}"/>
              </a:ext>
            </a:extLst>
          </p:cNvPr>
          <p:cNvSpPr>
            <a:spLocks noGrp="1"/>
          </p:cNvSpPr>
          <p:nvPr>
            <p:ph type="chart" sz="quarter" idx="12"/>
          </p:nvPr>
        </p:nvSpPr>
        <p:spPr>
          <a:xfrm>
            <a:off x="346193" y="1998463"/>
            <a:ext cx="11502911" cy="3792740"/>
          </a:xfrm>
          <a:prstGeom prst="rect">
            <a:avLst/>
          </a:prstGeom>
          <a:solidFill>
            <a:srgbClr val="EBEBEB"/>
          </a:solidFill>
        </p:spPr>
        <p:txBody>
          <a:bodyPr/>
          <a:lstStyle/>
          <a:p>
            <a:r>
              <a:rPr lang="en-US"/>
              <a:t>Click icon to add chart</a:t>
            </a:r>
            <a:endParaRPr lang="en-US" dirty="0"/>
          </a:p>
        </p:txBody>
      </p:sp>
      <p:sp>
        <p:nvSpPr>
          <p:cNvPr id="6" name="Text Placeholder 7">
            <a:extLst>
              <a:ext uri="{FF2B5EF4-FFF2-40B4-BE49-F238E27FC236}">
                <a16:creationId xmlns:a16="http://schemas.microsoft.com/office/drawing/2014/main" id="{3AF42302-0A1C-48FD-ABFB-7A3B597D1EDC}"/>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2713487891"/>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5" name="Text Placeholder 10">
            <a:extLst>
              <a:ext uri="{FF2B5EF4-FFF2-40B4-BE49-F238E27FC236}">
                <a16:creationId xmlns:a16="http://schemas.microsoft.com/office/drawing/2014/main" id="{17F69F6E-DBCA-4725-8175-37A92206FDD0}"/>
              </a:ext>
            </a:extLst>
          </p:cNvPr>
          <p:cNvSpPr>
            <a:spLocks noGrp="1"/>
          </p:cNvSpPr>
          <p:nvPr>
            <p:ph type="body" sz="quarter" idx="11" hasCustomPrompt="1"/>
          </p:nvPr>
        </p:nvSpPr>
        <p:spPr>
          <a:xfrm>
            <a:off x="6288538" y="1449822"/>
            <a:ext cx="5560564" cy="548640"/>
          </a:xfrm>
          <a:prstGeom prst="rect">
            <a:avLst/>
          </a:prstGeom>
          <a:solidFill>
            <a:schemeClr val="accent1"/>
          </a:solidFill>
        </p:spPr>
        <p:txBody>
          <a:bodyPr lIns="122516" tIns="79635" rIns="122516" bIns="79635" anchor="t" anchorCtr="0"/>
          <a:lstStyle>
            <a:lvl1pPr>
              <a:defRPr lang="en-US" sz="1732" b="1" kern="1200" dirty="0" smtClean="0">
                <a:solidFill>
                  <a:schemeClr val="bg1"/>
                </a:solidFill>
                <a:latin typeface="+mn-lt"/>
                <a:ea typeface="+mn-ea"/>
                <a:cs typeface="+mn-cs"/>
              </a:defRPr>
            </a:lvl1pPr>
          </a:lstStyle>
          <a:p>
            <a:pPr lvl="0"/>
            <a:r>
              <a:rPr lang="en-US" dirty="0"/>
              <a:t>Click to edit master text styles</a:t>
            </a:r>
          </a:p>
        </p:txBody>
      </p:sp>
      <p:sp>
        <p:nvSpPr>
          <p:cNvPr id="6" name="Text Placeholder 10">
            <a:extLst>
              <a:ext uri="{FF2B5EF4-FFF2-40B4-BE49-F238E27FC236}">
                <a16:creationId xmlns:a16="http://schemas.microsoft.com/office/drawing/2014/main" id="{ECFEF1BC-761B-4396-AD94-6F1A23BB667D}"/>
              </a:ext>
            </a:extLst>
          </p:cNvPr>
          <p:cNvSpPr>
            <a:spLocks noGrp="1"/>
          </p:cNvSpPr>
          <p:nvPr>
            <p:ph type="body" sz="quarter" idx="12" hasCustomPrompt="1"/>
          </p:nvPr>
        </p:nvSpPr>
        <p:spPr>
          <a:xfrm>
            <a:off x="346191" y="1449822"/>
            <a:ext cx="5560564" cy="548640"/>
          </a:xfrm>
          <a:prstGeom prst="rect">
            <a:avLst/>
          </a:prstGeom>
          <a:solidFill>
            <a:srgbClr val="172A5A"/>
          </a:solidFill>
        </p:spPr>
        <p:txBody>
          <a:bodyPr lIns="122516" tIns="79635" rIns="122516" bIns="79635" anchor="t" anchorCtr="0"/>
          <a:lstStyle>
            <a:lvl1pPr>
              <a:defRPr lang="en-US" sz="1732" b="1" kern="1200" dirty="0" smtClean="0">
                <a:solidFill>
                  <a:schemeClr val="bg1"/>
                </a:solidFill>
                <a:latin typeface="+mn-lt"/>
                <a:ea typeface="+mn-ea"/>
                <a:cs typeface="+mn-cs"/>
              </a:defRPr>
            </a:lvl1pPr>
          </a:lstStyle>
          <a:p>
            <a:pPr lvl="0"/>
            <a:r>
              <a:rPr lang="en-US" dirty="0"/>
              <a:t>Click to edit master text styles</a:t>
            </a:r>
          </a:p>
        </p:txBody>
      </p:sp>
      <p:sp>
        <p:nvSpPr>
          <p:cNvPr id="8" name="Chart Placeholder 7">
            <a:extLst>
              <a:ext uri="{FF2B5EF4-FFF2-40B4-BE49-F238E27FC236}">
                <a16:creationId xmlns:a16="http://schemas.microsoft.com/office/drawing/2014/main" id="{DDEB1926-91CE-40BF-BEDD-747DE40AC7F7}"/>
              </a:ext>
            </a:extLst>
          </p:cNvPr>
          <p:cNvSpPr>
            <a:spLocks noGrp="1"/>
          </p:cNvSpPr>
          <p:nvPr>
            <p:ph type="chart" sz="quarter" idx="13"/>
          </p:nvPr>
        </p:nvSpPr>
        <p:spPr>
          <a:xfrm>
            <a:off x="343853" y="1998463"/>
            <a:ext cx="5562903" cy="3792740"/>
          </a:xfrm>
          <a:prstGeom prst="rect">
            <a:avLst/>
          </a:prstGeom>
          <a:solidFill>
            <a:srgbClr val="EBEBEB"/>
          </a:solidFill>
        </p:spPr>
        <p:txBody>
          <a:bodyPr/>
          <a:lstStyle/>
          <a:p>
            <a:r>
              <a:rPr lang="en-US"/>
              <a:t>Click icon to add chart</a:t>
            </a:r>
          </a:p>
        </p:txBody>
      </p:sp>
      <p:sp>
        <p:nvSpPr>
          <p:cNvPr id="9" name="Chart Placeholder 7">
            <a:extLst>
              <a:ext uri="{FF2B5EF4-FFF2-40B4-BE49-F238E27FC236}">
                <a16:creationId xmlns:a16="http://schemas.microsoft.com/office/drawing/2014/main" id="{3AB78E63-DF82-4B53-AF43-D8F4F6F58D27}"/>
              </a:ext>
            </a:extLst>
          </p:cNvPr>
          <p:cNvSpPr>
            <a:spLocks noGrp="1"/>
          </p:cNvSpPr>
          <p:nvPr>
            <p:ph type="chart" sz="quarter" idx="14"/>
          </p:nvPr>
        </p:nvSpPr>
        <p:spPr>
          <a:xfrm>
            <a:off x="6288899" y="1998463"/>
            <a:ext cx="5560205" cy="3792740"/>
          </a:xfrm>
          <a:prstGeom prst="rect">
            <a:avLst/>
          </a:prstGeom>
          <a:solidFill>
            <a:srgbClr val="EBEBEB"/>
          </a:solidFill>
        </p:spPr>
        <p:txBody>
          <a:bodyPr/>
          <a:lstStyle/>
          <a:p>
            <a:r>
              <a:rPr lang="en-US"/>
              <a:t>Click icon to add chart</a:t>
            </a:r>
          </a:p>
        </p:txBody>
      </p:sp>
      <p:sp>
        <p:nvSpPr>
          <p:cNvPr id="10" name="Text Placeholder 7">
            <a:extLst>
              <a:ext uri="{FF2B5EF4-FFF2-40B4-BE49-F238E27FC236}">
                <a16:creationId xmlns:a16="http://schemas.microsoft.com/office/drawing/2014/main" id="{A64908BA-72FA-48A6-9C3C-F545BCDB0EC0}"/>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351131922"/>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Char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hasCustomPrompt="1"/>
          </p:nvPr>
        </p:nvSpPr>
        <p:spPr>
          <a:xfrm>
            <a:off x="344731" y="230665"/>
            <a:ext cx="11504375" cy="988535"/>
          </a:xfrm>
          <a:prstGeom prst="rect">
            <a:avLst/>
          </a:prstGeom>
        </p:spPr>
        <p:txBody>
          <a:bodyPr/>
          <a:lstStyle>
            <a:lvl1pPr>
              <a:defRPr b="1" i="0">
                <a:latin typeface="Arial"/>
                <a:cs typeface="Arial"/>
              </a:defRPr>
            </a:lvl1pPr>
          </a:lstStyle>
          <a:p>
            <a:r>
              <a:rPr lang="en-US" dirty="0"/>
              <a:t>Primary header/content</a:t>
            </a:r>
          </a:p>
        </p:txBody>
      </p:sp>
      <p:sp>
        <p:nvSpPr>
          <p:cNvPr id="6" name="Text Placeholder 10">
            <a:extLst>
              <a:ext uri="{FF2B5EF4-FFF2-40B4-BE49-F238E27FC236}">
                <a16:creationId xmlns:a16="http://schemas.microsoft.com/office/drawing/2014/main" id="{CD67424C-444D-4666-93A7-76EC3793AB18}"/>
              </a:ext>
            </a:extLst>
          </p:cNvPr>
          <p:cNvSpPr>
            <a:spLocks noGrp="1"/>
          </p:cNvSpPr>
          <p:nvPr>
            <p:ph type="body" sz="quarter" idx="11" hasCustomPrompt="1"/>
          </p:nvPr>
        </p:nvSpPr>
        <p:spPr>
          <a:xfrm>
            <a:off x="346191" y="1449822"/>
            <a:ext cx="3573839" cy="548640"/>
          </a:xfrm>
          <a:prstGeom prst="rect">
            <a:avLst/>
          </a:prstGeom>
          <a:solidFill>
            <a:schemeClr val="accent2"/>
          </a:solidFill>
        </p:spPr>
        <p:txBody>
          <a:bodyPr lIns="122516" tIns="85761" rIns="122516" bIns="85761" anchor="t"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DEA8B428-FD5E-4F70-9AAF-537FD1A1D9C0}"/>
              </a:ext>
            </a:extLst>
          </p:cNvPr>
          <p:cNvSpPr>
            <a:spLocks noGrp="1"/>
          </p:cNvSpPr>
          <p:nvPr>
            <p:ph type="body" sz="quarter" idx="12" hasCustomPrompt="1"/>
          </p:nvPr>
        </p:nvSpPr>
        <p:spPr>
          <a:xfrm>
            <a:off x="4310957" y="1449822"/>
            <a:ext cx="3573839" cy="548640"/>
          </a:xfrm>
          <a:prstGeom prst="rect">
            <a:avLst/>
          </a:prstGeom>
          <a:solidFill>
            <a:schemeClr val="accent1"/>
          </a:solidFill>
        </p:spPr>
        <p:txBody>
          <a:bodyPr lIns="122516" tIns="85761" rIns="122516" bIns="85761" anchor="t"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8" name="Text Placeholder 10">
            <a:extLst>
              <a:ext uri="{FF2B5EF4-FFF2-40B4-BE49-F238E27FC236}">
                <a16:creationId xmlns:a16="http://schemas.microsoft.com/office/drawing/2014/main" id="{287DAF44-087B-4733-A9C8-B5B1E916A771}"/>
              </a:ext>
            </a:extLst>
          </p:cNvPr>
          <p:cNvSpPr>
            <a:spLocks noGrp="1"/>
          </p:cNvSpPr>
          <p:nvPr>
            <p:ph type="body" sz="quarter" idx="13" hasCustomPrompt="1"/>
          </p:nvPr>
        </p:nvSpPr>
        <p:spPr>
          <a:xfrm>
            <a:off x="8275723" y="1449822"/>
            <a:ext cx="3573839" cy="548640"/>
          </a:xfrm>
          <a:prstGeom prst="rect">
            <a:avLst/>
          </a:prstGeom>
          <a:solidFill>
            <a:srgbClr val="14AAB4"/>
          </a:solidFill>
        </p:spPr>
        <p:txBody>
          <a:bodyPr lIns="122516" tIns="85761" rIns="122516" bIns="85761" anchor="t" anchorCtr="0"/>
          <a:lstStyle>
            <a:lvl1pPr>
              <a:defRPr lang="en-US" sz="1465" b="1" kern="1200" dirty="0" smtClean="0">
                <a:solidFill>
                  <a:schemeClr val="bg1"/>
                </a:solidFill>
                <a:latin typeface="+mn-lt"/>
                <a:ea typeface="+mn-ea"/>
                <a:cs typeface="+mn-cs"/>
              </a:defRPr>
            </a:lvl1pPr>
          </a:lstStyle>
          <a:p>
            <a:pPr lvl="0"/>
            <a:r>
              <a:rPr lang="en-US" dirty="0"/>
              <a:t>Click to edit master text styles</a:t>
            </a:r>
          </a:p>
        </p:txBody>
      </p:sp>
      <p:sp>
        <p:nvSpPr>
          <p:cNvPr id="10" name="Chart Placeholder 9">
            <a:extLst>
              <a:ext uri="{FF2B5EF4-FFF2-40B4-BE49-F238E27FC236}">
                <a16:creationId xmlns:a16="http://schemas.microsoft.com/office/drawing/2014/main" id="{1424F8D3-A515-4FF6-B4A7-50F50D61F225}"/>
              </a:ext>
            </a:extLst>
          </p:cNvPr>
          <p:cNvSpPr>
            <a:spLocks noGrp="1"/>
          </p:cNvSpPr>
          <p:nvPr>
            <p:ph type="chart" sz="quarter" idx="14"/>
          </p:nvPr>
        </p:nvSpPr>
        <p:spPr>
          <a:xfrm>
            <a:off x="8276181" y="1998462"/>
            <a:ext cx="3573379" cy="3791985"/>
          </a:xfrm>
          <a:prstGeom prst="rect">
            <a:avLst/>
          </a:prstGeom>
          <a:solidFill>
            <a:srgbClr val="EBEBEB"/>
          </a:solidFill>
        </p:spPr>
        <p:txBody>
          <a:bodyPr/>
          <a:lstStyle/>
          <a:p>
            <a:r>
              <a:rPr lang="en-US"/>
              <a:t>Click icon to add chart</a:t>
            </a:r>
          </a:p>
        </p:txBody>
      </p:sp>
      <p:sp>
        <p:nvSpPr>
          <p:cNvPr id="11" name="Chart Placeholder 9">
            <a:extLst>
              <a:ext uri="{FF2B5EF4-FFF2-40B4-BE49-F238E27FC236}">
                <a16:creationId xmlns:a16="http://schemas.microsoft.com/office/drawing/2014/main" id="{C0BE7B5E-C487-49EE-B430-0F2FCE9B6B5A}"/>
              </a:ext>
            </a:extLst>
          </p:cNvPr>
          <p:cNvSpPr>
            <a:spLocks noGrp="1"/>
          </p:cNvSpPr>
          <p:nvPr>
            <p:ph type="chart" sz="quarter" idx="15"/>
          </p:nvPr>
        </p:nvSpPr>
        <p:spPr>
          <a:xfrm>
            <a:off x="4310957" y="1999216"/>
            <a:ext cx="3573379" cy="3791985"/>
          </a:xfrm>
          <a:prstGeom prst="rect">
            <a:avLst/>
          </a:prstGeom>
          <a:solidFill>
            <a:srgbClr val="EBEBEB"/>
          </a:solidFill>
        </p:spPr>
        <p:txBody>
          <a:bodyPr/>
          <a:lstStyle/>
          <a:p>
            <a:r>
              <a:rPr lang="en-US"/>
              <a:t>Click icon to add chart</a:t>
            </a:r>
          </a:p>
        </p:txBody>
      </p:sp>
      <p:sp>
        <p:nvSpPr>
          <p:cNvPr id="12" name="Chart Placeholder 9">
            <a:extLst>
              <a:ext uri="{FF2B5EF4-FFF2-40B4-BE49-F238E27FC236}">
                <a16:creationId xmlns:a16="http://schemas.microsoft.com/office/drawing/2014/main" id="{4C17C18E-283D-4DAF-BA6B-3E2C4C3F4D49}"/>
              </a:ext>
            </a:extLst>
          </p:cNvPr>
          <p:cNvSpPr>
            <a:spLocks noGrp="1"/>
          </p:cNvSpPr>
          <p:nvPr>
            <p:ph type="chart" sz="quarter" idx="16"/>
          </p:nvPr>
        </p:nvSpPr>
        <p:spPr>
          <a:xfrm>
            <a:off x="344585" y="1999216"/>
            <a:ext cx="3573379" cy="3791985"/>
          </a:xfrm>
          <a:prstGeom prst="rect">
            <a:avLst/>
          </a:prstGeom>
          <a:solidFill>
            <a:srgbClr val="EBEBEB"/>
          </a:solidFill>
        </p:spPr>
        <p:txBody>
          <a:bodyPr/>
          <a:lstStyle/>
          <a:p>
            <a:r>
              <a:rPr lang="en-US"/>
              <a:t>Click icon to add chart</a:t>
            </a:r>
          </a:p>
        </p:txBody>
      </p:sp>
      <p:sp>
        <p:nvSpPr>
          <p:cNvPr id="13" name="Text Placeholder 7">
            <a:extLst>
              <a:ext uri="{FF2B5EF4-FFF2-40B4-BE49-F238E27FC236}">
                <a16:creationId xmlns:a16="http://schemas.microsoft.com/office/drawing/2014/main" id="{D7D2B6D3-7F87-4B2A-B173-C61273DD4F70}"/>
              </a:ext>
            </a:extLst>
          </p:cNvPr>
          <p:cNvSpPr>
            <a:spLocks noGrp="1"/>
          </p:cNvSpPr>
          <p:nvPr>
            <p:ph type="body" sz="quarter" idx="10" hasCustomPrompt="1"/>
          </p:nvPr>
        </p:nvSpPr>
        <p:spPr>
          <a:xfrm>
            <a:off x="344490" y="772243"/>
            <a:ext cx="11503025" cy="446961"/>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366894478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E02B-7B30-4337-9B1E-95581D5FAC5F}"/>
              </a:ext>
            </a:extLst>
          </p:cNvPr>
          <p:cNvSpPr>
            <a:spLocks noGrp="1"/>
          </p:cNvSpPr>
          <p:nvPr>
            <p:ph type="title" hasCustomPrompt="1"/>
          </p:nvPr>
        </p:nvSpPr>
        <p:spPr>
          <a:xfrm>
            <a:off x="344729" y="230669"/>
            <a:ext cx="11504375" cy="987569"/>
          </a:xfrm>
          <a:prstGeom prst="rect">
            <a:avLst/>
          </a:prstGeom>
        </p:spPr>
        <p:txBody>
          <a:bodyPr/>
          <a:lstStyle>
            <a:lvl1pPr>
              <a:defRPr b="1" i="0">
                <a:latin typeface="Arial"/>
                <a:cs typeface="Arial"/>
              </a:defRPr>
            </a:lvl1pPr>
          </a:lstStyle>
          <a:p>
            <a:r>
              <a:rPr lang="en-US" dirty="0"/>
              <a:t>Primary header/content</a:t>
            </a:r>
          </a:p>
        </p:txBody>
      </p:sp>
      <p:sp>
        <p:nvSpPr>
          <p:cNvPr id="6" name="Text Placeholder 7">
            <a:extLst>
              <a:ext uri="{FF2B5EF4-FFF2-40B4-BE49-F238E27FC236}">
                <a16:creationId xmlns:a16="http://schemas.microsoft.com/office/drawing/2014/main" id="{78756FC4-7E7D-45AF-86EC-83BBC47D2C9F}"/>
              </a:ext>
            </a:extLst>
          </p:cNvPr>
          <p:cNvSpPr>
            <a:spLocks noGrp="1"/>
          </p:cNvSpPr>
          <p:nvPr>
            <p:ph type="body" sz="quarter" idx="10" hasCustomPrompt="1"/>
          </p:nvPr>
        </p:nvSpPr>
        <p:spPr>
          <a:xfrm>
            <a:off x="344490" y="772240"/>
            <a:ext cx="11503025" cy="445996"/>
          </a:xfrm>
          <a:prstGeom prst="rect">
            <a:avLst/>
          </a:prstGeom>
        </p:spPr>
        <p:txBody>
          <a:bodyPr/>
          <a:lstStyle>
            <a:lvl1pPr>
              <a:defRPr sz="2131" b="1" i="0">
                <a:solidFill>
                  <a:srgbClr val="0082E6"/>
                </a:solidFill>
                <a:latin typeface="Arial"/>
                <a:cs typeface="Arial"/>
              </a:defRPr>
            </a:lvl1pPr>
          </a:lstStyle>
          <a:p>
            <a:pPr lvl="0"/>
            <a:r>
              <a:rPr lang="en-US" dirty="0"/>
              <a:t>Subhead</a:t>
            </a:r>
          </a:p>
        </p:txBody>
      </p:sp>
    </p:spTree>
    <p:extLst>
      <p:ext uri="{BB962C8B-B14F-4D97-AF65-F5344CB8AC3E}">
        <p14:creationId xmlns:p14="http://schemas.microsoft.com/office/powerpoint/2010/main" val="192410059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4" name="Rectangle 3"/>
          <p:cNvSpPr>
            <a:spLocks noChangeAspect="1"/>
          </p:cNvSpPr>
          <p:nvPr/>
        </p:nvSpPr>
        <p:spPr>
          <a:xfrm>
            <a:off x="1" y="0"/>
            <a:ext cx="12208256" cy="6867144"/>
          </a:xfrm>
          <a:prstGeom prst="rect">
            <a:avLst/>
          </a:prstGeom>
          <a:solidFill>
            <a:srgbClr val="071E44"/>
          </a:solidFill>
          <a:ln>
            <a:noFill/>
          </a:ln>
        </p:spPr>
        <p:style>
          <a:lnRef idx="2">
            <a:schemeClr val="accent1">
              <a:shade val="50000"/>
            </a:schemeClr>
          </a:lnRef>
          <a:fillRef idx="1">
            <a:schemeClr val="accent1"/>
          </a:fillRef>
          <a:effectRef idx="0">
            <a:schemeClr val="accent1"/>
          </a:effectRef>
          <a:fontRef idx="minor">
            <a:schemeClr val="lt1"/>
          </a:fontRef>
        </p:style>
        <p:txBody>
          <a:bodyPr lIns="81635" tIns="40818" rIns="81635" bIns="40818" rtlCol="0" anchor="t"/>
          <a:lstStyle/>
          <a:p>
            <a:pPr algn="l"/>
            <a:endParaRPr lang="en-US" sz="2398" dirty="0" err="1"/>
          </a:p>
        </p:txBody>
      </p:sp>
      <p:sp>
        <p:nvSpPr>
          <p:cNvPr id="3" name="Text Placeholder 2">
            <a:extLst>
              <a:ext uri="{FF2B5EF4-FFF2-40B4-BE49-F238E27FC236}">
                <a16:creationId xmlns:a16="http://schemas.microsoft.com/office/drawing/2014/main" id="{C5308D71-DE9C-49A6-8B02-FEC6E0E1D9D1}"/>
              </a:ext>
            </a:extLst>
          </p:cNvPr>
          <p:cNvSpPr>
            <a:spLocks noGrp="1"/>
          </p:cNvSpPr>
          <p:nvPr>
            <p:ph type="body" idx="1" hasCustomPrompt="1"/>
          </p:nvPr>
        </p:nvSpPr>
        <p:spPr>
          <a:xfrm>
            <a:off x="700551" y="3298308"/>
            <a:ext cx="10365999" cy="2171700"/>
          </a:xfrm>
          <a:prstGeom prst="rect">
            <a:avLst/>
          </a:prstGeom>
        </p:spPr>
        <p:txBody>
          <a:bodyPr/>
          <a:lstStyle>
            <a:lvl1pPr marL="0" indent="0" algn="r">
              <a:buNone/>
              <a:defRPr sz="1732" b="0">
                <a:solidFill>
                  <a:srgbClr val="28A5FF"/>
                </a:solidFill>
              </a:defRPr>
            </a:lvl1pPr>
            <a:lvl2pPr marL="408005" indent="0">
              <a:buNone/>
              <a:defRPr sz="1732">
                <a:solidFill>
                  <a:schemeClr val="tx1">
                    <a:tint val="75000"/>
                  </a:schemeClr>
                </a:solidFill>
              </a:defRPr>
            </a:lvl2pPr>
            <a:lvl3pPr marL="816011" indent="0">
              <a:buNone/>
              <a:defRPr sz="1732">
                <a:solidFill>
                  <a:schemeClr val="tx1">
                    <a:tint val="75000"/>
                  </a:schemeClr>
                </a:solidFill>
              </a:defRPr>
            </a:lvl3pPr>
            <a:lvl4pPr marL="1224017" indent="0">
              <a:buNone/>
              <a:defRPr sz="1465">
                <a:solidFill>
                  <a:schemeClr val="tx1">
                    <a:tint val="75000"/>
                  </a:schemeClr>
                </a:solidFill>
              </a:defRPr>
            </a:lvl4pPr>
            <a:lvl5pPr marL="1632024" indent="0">
              <a:buNone/>
              <a:defRPr sz="1465">
                <a:solidFill>
                  <a:schemeClr val="tx1">
                    <a:tint val="75000"/>
                  </a:schemeClr>
                </a:solidFill>
              </a:defRPr>
            </a:lvl5pPr>
            <a:lvl6pPr marL="2040029" indent="0">
              <a:buNone/>
              <a:defRPr sz="1465">
                <a:solidFill>
                  <a:schemeClr val="tx1">
                    <a:tint val="75000"/>
                  </a:schemeClr>
                </a:solidFill>
              </a:defRPr>
            </a:lvl6pPr>
            <a:lvl7pPr marL="2448035" indent="0">
              <a:buNone/>
              <a:defRPr sz="1465">
                <a:solidFill>
                  <a:schemeClr val="tx1">
                    <a:tint val="75000"/>
                  </a:schemeClr>
                </a:solidFill>
              </a:defRPr>
            </a:lvl7pPr>
            <a:lvl8pPr marL="2856041" indent="0">
              <a:buNone/>
              <a:defRPr sz="1465">
                <a:solidFill>
                  <a:schemeClr val="tx1">
                    <a:tint val="75000"/>
                  </a:schemeClr>
                </a:solidFill>
              </a:defRPr>
            </a:lvl8pPr>
            <a:lvl9pPr marL="3264047" indent="0">
              <a:buNone/>
              <a:defRPr sz="1465">
                <a:solidFill>
                  <a:schemeClr val="tx1">
                    <a:tint val="75000"/>
                  </a:schemeClr>
                </a:solidFill>
              </a:defRPr>
            </a:lvl9pPr>
          </a:lstStyle>
          <a:p>
            <a:pPr lvl="0"/>
            <a:r>
              <a:rPr lang="en-US" dirty="0"/>
              <a:t>Click to edit master subtitle style</a:t>
            </a:r>
          </a:p>
        </p:txBody>
      </p:sp>
      <p:sp>
        <p:nvSpPr>
          <p:cNvPr id="10" name="TextBox 9"/>
          <p:cNvSpPr txBox="1"/>
          <p:nvPr/>
        </p:nvSpPr>
        <p:spPr>
          <a:xfrm>
            <a:off x="609718" y="2259447"/>
            <a:ext cx="10457036" cy="894080"/>
          </a:xfrm>
          <a:prstGeom prst="rect">
            <a:avLst/>
          </a:prstGeom>
          <a:noFill/>
        </p:spPr>
        <p:txBody>
          <a:bodyPr wrap="square" lIns="81635" tIns="40818" rIns="81635" bIns="40818" rtlCol="0" anchor="b">
            <a:noAutofit/>
          </a:bodyPr>
          <a:lstStyle/>
          <a:p>
            <a:pPr algn="r"/>
            <a:r>
              <a:rPr lang="en-US" sz="3597" b="1" i="0" dirty="0">
                <a:solidFill>
                  <a:schemeClr val="bg1"/>
                </a:solidFill>
                <a:latin typeface="Arial"/>
                <a:cs typeface="Arial"/>
              </a:rPr>
              <a:t>Thank you</a:t>
            </a:r>
          </a:p>
        </p:txBody>
      </p:sp>
      <p:sp>
        <p:nvSpPr>
          <p:cNvPr id="11" name="TextBox 10">
            <a:extLst>
              <a:ext uri="{FF2B5EF4-FFF2-40B4-BE49-F238E27FC236}">
                <a16:creationId xmlns:a16="http://schemas.microsoft.com/office/drawing/2014/main" id="{A7E3EAA3-AD3C-4B2E-A429-551DAF139EAB}"/>
              </a:ext>
            </a:extLst>
          </p:cNvPr>
          <p:cNvSpPr txBox="1"/>
          <p:nvPr/>
        </p:nvSpPr>
        <p:spPr>
          <a:xfrm>
            <a:off x="461913" y="6338432"/>
            <a:ext cx="304860" cy="363224"/>
          </a:xfrm>
          <a:prstGeom prst="rect">
            <a:avLst/>
          </a:prstGeom>
          <a:noFill/>
        </p:spPr>
        <p:txBody>
          <a:bodyPr wrap="none" lIns="0" tIns="0" rIns="0" bIns="0" rtlCol="0" anchor="ctr">
            <a:noAutofit/>
          </a:bodyPr>
          <a:lstStyle/>
          <a:p>
            <a:fld id="{FF979371-987E-4B41-9BCC-DAEA37827DDC}" type="slidenum">
              <a:rPr lang="en-US" sz="1066" smtClean="0">
                <a:solidFill>
                  <a:srgbClr val="FFFFFF"/>
                </a:solidFill>
              </a:rPr>
              <a:t>‹#›</a:t>
            </a:fld>
            <a:endParaRPr lang="en-US" sz="1066" dirty="0">
              <a:solidFill>
                <a:srgbClr val="FFFFFF"/>
              </a:solidFill>
            </a:endParaRPr>
          </a:p>
        </p:txBody>
      </p:sp>
    </p:spTree>
    <p:extLst>
      <p:ext uri="{BB962C8B-B14F-4D97-AF65-F5344CB8AC3E}">
        <p14:creationId xmlns:p14="http://schemas.microsoft.com/office/powerpoint/2010/main" val="1494570809"/>
      </p:ext>
    </p:extLst>
  </p:cSld>
  <p:clrMapOvr>
    <a:masterClrMapping/>
  </p:clrMapOvr>
  <p:hf sldNum="0" hdr="0" ftr="0"/>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9B54-83A1-409D-8F13-B5981C0FC07C}"/>
              </a:ext>
            </a:extLst>
          </p:cNvPr>
          <p:cNvSpPr>
            <a:spLocks noGrp="1"/>
          </p:cNvSpPr>
          <p:nvPr>
            <p:ph type="title"/>
          </p:nvPr>
        </p:nvSpPr>
        <p:spPr>
          <a:xfrm>
            <a:off x="344726" y="230665"/>
            <a:ext cx="11504375" cy="988535"/>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11DF78B-2B5A-4C16-A430-C31632D0AA10}"/>
              </a:ext>
            </a:extLst>
          </p:cNvPr>
          <p:cNvSpPr>
            <a:spLocks noGrp="1"/>
          </p:cNvSpPr>
          <p:nvPr>
            <p:ph sz="half" idx="1"/>
          </p:nvPr>
        </p:nvSpPr>
        <p:spPr>
          <a:xfrm>
            <a:off x="344726" y="1447800"/>
            <a:ext cx="5560775" cy="4343401"/>
          </a:xfrm>
          <a:prstGeom prst="rect">
            <a:avLst/>
          </a:prstGeom>
        </p:spPr>
        <p:txBody>
          <a:bodyPr/>
          <a:lstStyle>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E307BEF-786C-4EF2-BD05-5319DADD9C46}"/>
              </a:ext>
            </a:extLst>
          </p:cNvPr>
          <p:cNvSpPr>
            <a:spLocks noGrp="1"/>
          </p:cNvSpPr>
          <p:nvPr>
            <p:ph sz="half" idx="2"/>
          </p:nvPr>
        </p:nvSpPr>
        <p:spPr>
          <a:xfrm>
            <a:off x="6288679" y="1447800"/>
            <a:ext cx="5562599" cy="4343401"/>
          </a:xfrm>
          <a:prstGeom prst="rect">
            <a:avLst/>
          </a:prstGeom>
        </p:spPr>
        <p:txBody>
          <a:bodyPr/>
          <a:lstStyle>
            <a:lvl2pPr>
              <a:defRPr>
                <a:solidFill>
                  <a:schemeClr val="tx1">
                    <a:lumMod val="50000"/>
                  </a:schemeClr>
                </a:solidFill>
              </a:defRPr>
            </a:lvl2pPr>
            <a:lvl3pPr>
              <a:defRPr>
                <a:solidFill>
                  <a:schemeClr val="tx1">
                    <a:lumMod val="50000"/>
                  </a:schemeClr>
                </a:solidFill>
              </a:defRPr>
            </a:lvl3pPr>
            <a:lvl4pPr>
              <a:defRPr>
                <a:solidFill>
                  <a:schemeClr val="tx1">
                    <a:lumMod val="50000"/>
                  </a:schemeClr>
                </a:solidFill>
              </a:defRPr>
            </a:lvl4pPr>
            <a:lvl5pPr>
              <a:defRPr>
                <a:solidFill>
                  <a:schemeClr val="tx1">
                    <a:lumMod val="5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a:extLst>
              <a:ext uri="{FF2B5EF4-FFF2-40B4-BE49-F238E27FC236}">
                <a16:creationId xmlns:a16="http://schemas.microsoft.com/office/drawing/2014/main" id="{A5CB0CF6-A215-4F26-A6F0-6F3057F0F2BB}"/>
              </a:ext>
            </a:extLst>
          </p:cNvPr>
          <p:cNvSpPr>
            <a:spLocks noGrp="1"/>
          </p:cNvSpPr>
          <p:nvPr>
            <p:ph type="body" sz="quarter" idx="10"/>
          </p:nvPr>
        </p:nvSpPr>
        <p:spPr>
          <a:xfrm>
            <a:off x="344489" y="772240"/>
            <a:ext cx="11503025" cy="446961"/>
          </a:xfrm>
          <a:prstGeom prst="rect">
            <a:avLst/>
          </a:prstGeom>
        </p:spPr>
        <p:txBody>
          <a:bodyPr/>
          <a:lstStyle>
            <a:lvl1pPr>
              <a:defRPr sz="2398" b="0">
                <a:solidFill>
                  <a:schemeClr val="bg2"/>
                </a:solidFill>
              </a:defRPr>
            </a:lvl1pPr>
          </a:lstStyle>
          <a:p>
            <a:pPr lvl="0"/>
            <a:r>
              <a:rPr lang="en-US" dirty="0"/>
              <a:t>Edit Master text styles</a:t>
            </a:r>
          </a:p>
        </p:txBody>
      </p:sp>
    </p:spTree>
    <p:extLst>
      <p:ext uri="{BB962C8B-B14F-4D97-AF65-F5344CB8AC3E}">
        <p14:creationId xmlns:p14="http://schemas.microsoft.com/office/powerpoint/2010/main" val="2652447220"/>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Header_Subhead">
    <p:spTree>
      <p:nvGrpSpPr>
        <p:cNvPr id="1" name=""/>
        <p:cNvGrpSpPr/>
        <p:nvPr/>
      </p:nvGrpSpPr>
      <p:grpSpPr>
        <a:xfrm>
          <a:off x="0" y="0"/>
          <a:ext cx="0" cy="0"/>
          <a:chOff x="0" y="0"/>
          <a:chExt cx="0" cy="0"/>
        </a:xfrm>
      </p:grpSpPr>
      <p:sp>
        <p:nvSpPr>
          <p:cNvPr id="11" name="Rectangle 10"/>
          <p:cNvSpPr/>
          <p:nvPr userDrawn="1"/>
        </p:nvSpPr>
        <p:spPr>
          <a:xfrm>
            <a:off x="756959" y="6336128"/>
            <a:ext cx="1761680" cy="256352"/>
          </a:xfrm>
          <a:prstGeom prst="rect">
            <a:avLst/>
          </a:prstGeom>
        </p:spPr>
        <p:txBody>
          <a:bodyPr wrap="square">
            <a:spAutoFit/>
          </a:bodyPr>
          <a:lstStyle/>
          <a:p>
            <a:pPr lvl="0"/>
            <a:r>
              <a:rPr lang="en-US" sz="1066" dirty="0">
                <a:solidFill>
                  <a:schemeClr val="tx1"/>
                </a:solidFill>
                <a:latin typeface="Arial"/>
                <a:cs typeface="Arial"/>
              </a:rPr>
              <a:t>Charter: Confidential</a:t>
            </a:r>
          </a:p>
        </p:txBody>
      </p:sp>
      <p:sp>
        <p:nvSpPr>
          <p:cNvPr id="12" name="TextBox 11"/>
          <p:cNvSpPr txBox="1"/>
          <p:nvPr userDrawn="1"/>
        </p:nvSpPr>
        <p:spPr>
          <a:xfrm>
            <a:off x="1" y="6334412"/>
            <a:ext cx="633316" cy="256352"/>
          </a:xfrm>
          <a:prstGeom prst="rect">
            <a:avLst/>
          </a:prstGeom>
          <a:noFill/>
        </p:spPr>
        <p:txBody>
          <a:bodyPr wrap="square" rtlCol="0">
            <a:spAutoFit/>
          </a:bodyPr>
          <a:lstStyle/>
          <a:p>
            <a:pPr algn="r"/>
            <a:fld id="{EFC83062-8987-9445-8932-A571EE4C17C4}" type="slidenum">
              <a:rPr lang="en-US" sz="1066" smtClean="0"/>
              <a:pPr algn="r"/>
              <a:t>‹#›</a:t>
            </a:fld>
            <a:endParaRPr lang="en-US" sz="1066" dirty="0"/>
          </a:p>
        </p:txBody>
      </p:sp>
      <p:cxnSp>
        <p:nvCxnSpPr>
          <p:cNvPr id="17" name="Straight Connector 16"/>
          <p:cNvCxnSpPr/>
          <p:nvPr userDrawn="1"/>
        </p:nvCxnSpPr>
        <p:spPr>
          <a:xfrm>
            <a:off x="688924" y="6367083"/>
            <a:ext cx="0" cy="2275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ctrTitle" hasCustomPrompt="1"/>
          </p:nvPr>
        </p:nvSpPr>
        <p:spPr>
          <a:xfrm>
            <a:off x="377829" y="347951"/>
            <a:ext cx="11442640" cy="483206"/>
          </a:xfrm>
          <a:prstGeom prst="rect">
            <a:avLst/>
          </a:prstGeom>
        </p:spPr>
        <p:txBody>
          <a:bodyPr lIns="0" tIns="45720" rIns="0" bIns="45720" anchor="t" anchorCtr="0">
            <a:noAutofit/>
          </a:bodyPr>
          <a:lstStyle>
            <a:lvl1pPr marL="0" marR="0" indent="0" algn="l" defTabSz="1218072" rtl="0" eaLnBrk="0" fontAlgn="base" latinLnBrk="0" hangingPunct="0">
              <a:lnSpc>
                <a:spcPct val="80000"/>
              </a:lnSpc>
              <a:spcBef>
                <a:spcPct val="0"/>
              </a:spcBef>
              <a:spcAft>
                <a:spcPct val="0"/>
              </a:spcAft>
              <a:buClrTx/>
              <a:buSzTx/>
              <a:buFontTx/>
              <a:buNone/>
              <a:tabLst/>
              <a:defRPr sz="3730" b="1" i="0" cap="none" baseline="0">
                <a:solidFill>
                  <a:schemeClr val="tx2"/>
                </a:solidFill>
                <a:latin typeface="Arial"/>
                <a:ea typeface="Arial"/>
                <a:cs typeface="Arial"/>
              </a:defRPr>
            </a:lvl1pPr>
          </a:lstStyle>
          <a:p>
            <a:r>
              <a:rPr lang="en-US" dirty="0"/>
              <a:t>Header</a:t>
            </a:r>
          </a:p>
        </p:txBody>
      </p:sp>
      <p:pic>
        <p:nvPicPr>
          <p:cNvPr id="7" name="Picture 6"/>
          <p:cNvPicPr>
            <a:picLocks noChangeAspect="1"/>
          </p:cNvPicPr>
          <p:nvPr userDrawn="1"/>
        </p:nvPicPr>
        <p:blipFill>
          <a:blip r:embed="rId2"/>
          <a:stretch>
            <a:fillRect/>
          </a:stretch>
        </p:blipFill>
        <p:spPr>
          <a:xfrm>
            <a:off x="9606727" y="6177296"/>
            <a:ext cx="2243328" cy="357978"/>
          </a:xfrm>
          <a:prstGeom prst="rect">
            <a:avLst/>
          </a:prstGeom>
        </p:spPr>
      </p:pic>
      <p:sp>
        <p:nvSpPr>
          <p:cNvPr id="9" name="Text Placeholder 6"/>
          <p:cNvSpPr>
            <a:spLocks noGrp="1"/>
          </p:cNvSpPr>
          <p:nvPr>
            <p:ph type="body" sz="quarter" idx="15" hasCustomPrompt="1"/>
          </p:nvPr>
        </p:nvSpPr>
        <p:spPr>
          <a:xfrm>
            <a:off x="377830" y="831155"/>
            <a:ext cx="11440029" cy="813242"/>
          </a:xfrm>
          <a:prstGeom prst="rect">
            <a:avLst/>
          </a:prstGeom>
        </p:spPr>
        <p:txBody>
          <a:bodyPr lIns="0" tIns="0" rIns="0" bIns="0"/>
          <a:lstStyle>
            <a:lvl1pPr marL="0" indent="0">
              <a:buNone/>
              <a:defRPr sz="3197" b="1" i="0" baseline="0">
                <a:ln>
                  <a:noFill/>
                </a:ln>
                <a:solidFill>
                  <a:schemeClr val="bg2"/>
                </a:solidFill>
                <a:latin typeface="Arial" charset="0"/>
                <a:ea typeface="Arial" charset="0"/>
                <a:cs typeface="Arial" charset="0"/>
              </a:defRPr>
            </a:lvl1pPr>
          </a:lstStyle>
          <a:p>
            <a:r>
              <a:rPr lang="en-US" sz="3197" b="1" dirty="0">
                <a:solidFill>
                  <a:schemeClr val="bg2"/>
                </a:solidFill>
              </a:rPr>
              <a:t>Subhead</a:t>
            </a:r>
          </a:p>
        </p:txBody>
      </p:sp>
    </p:spTree>
    <p:extLst>
      <p:ext uri="{BB962C8B-B14F-4D97-AF65-F5344CB8AC3E}">
        <p14:creationId xmlns:p14="http://schemas.microsoft.com/office/powerpoint/2010/main" val="153226305"/>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Title_White">
    <p:spTree>
      <p:nvGrpSpPr>
        <p:cNvPr id="1" name=""/>
        <p:cNvGrpSpPr/>
        <p:nvPr/>
      </p:nvGrpSpPr>
      <p:grpSpPr>
        <a:xfrm>
          <a:off x="0" y="0"/>
          <a:ext cx="0" cy="0"/>
          <a:chOff x="0" y="0"/>
          <a:chExt cx="0" cy="0"/>
        </a:xfrm>
      </p:grpSpPr>
      <p:sp>
        <p:nvSpPr>
          <p:cNvPr id="6" name="Date Placeholder 4"/>
          <p:cNvSpPr>
            <a:spLocks noGrp="1"/>
          </p:cNvSpPr>
          <p:nvPr>
            <p:ph type="dt" sz="half" idx="12"/>
          </p:nvPr>
        </p:nvSpPr>
        <p:spPr>
          <a:xfrm>
            <a:off x="768096" y="4251271"/>
            <a:ext cx="10655808" cy="486383"/>
          </a:xfrm>
          <a:prstGeom prst="rect">
            <a:avLst/>
          </a:prstGeom>
        </p:spPr>
        <p:txBody>
          <a:bodyPr lIns="0" tIns="0" rIns="0" bIns="0" anchor="t" anchorCtr="0"/>
          <a:lstStyle>
            <a:lvl1pPr>
              <a:defRPr sz="2131">
                <a:solidFill>
                  <a:schemeClr val="tx1"/>
                </a:solidFill>
                <a:latin typeface="Arial"/>
                <a:cs typeface="Arial"/>
              </a:defRPr>
            </a:lvl1pPr>
          </a:lstStyle>
          <a:p>
            <a:fld id="{2422E8B4-9D43-C540-B39F-D906FFDDCD2B}" type="datetime4">
              <a:rPr lang="en-US" smtClean="0"/>
              <a:pPr/>
              <a:t>November 27, 2019</a:t>
            </a:fld>
            <a:endParaRPr lang="en-US" dirty="0"/>
          </a:p>
        </p:txBody>
      </p:sp>
      <p:sp>
        <p:nvSpPr>
          <p:cNvPr id="7" name="Title 17"/>
          <p:cNvSpPr>
            <a:spLocks noGrp="1"/>
          </p:cNvSpPr>
          <p:nvPr>
            <p:ph type="title" hasCustomPrompt="1"/>
          </p:nvPr>
        </p:nvSpPr>
        <p:spPr>
          <a:xfrm>
            <a:off x="768096" y="2138001"/>
            <a:ext cx="10655808" cy="1141943"/>
          </a:xfrm>
          <a:prstGeom prst="rect">
            <a:avLst/>
          </a:prstGeom>
        </p:spPr>
        <p:txBody>
          <a:bodyPr vert="horz" lIns="0" tIns="45720" rIns="0" bIns="45720" anchor="b"/>
          <a:lstStyle>
            <a:lvl1pPr marL="0" marR="0" indent="0" algn="l" defTabSz="543928" rtl="0" eaLnBrk="1" fontAlgn="auto" latinLnBrk="0" hangingPunct="1">
              <a:lnSpc>
                <a:spcPct val="100000"/>
              </a:lnSpc>
              <a:spcBef>
                <a:spcPct val="0"/>
              </a:spcBef>
              <a:spcAft>
                <a:spcPts val="0"/>
              </a:spcAft>
              <a:buClrTx/>
              <a:buSzTx/>
              <a:buFontTx/>
              <a:buNone/>
              <a:tabLst/>
              <a:defRPr kumimoji="0" lang="en-US" sz="3730" b="1" i="0" u="none" strike="noStrike" kern="1200" cap="none" spc="0" normalizeH="0" baseline="0" noProof="0" smtClean="0">
                <a:ln>
                  <a:noFill/>
                </a:ln>
                <a:solidFill>
                  <a:schemeClr val="tx2"/>
                </a:solidFill>
                <a:effectLst/>
                <a:uLnTx/>
                <a:uFillTx/>
                <a:latin typeface="Arial"/>
                <a:cs typeface="Arial"/>
              </a:defRPr>
            </a:lvl1pPr>
          </a:lstStyle>
          <a:p>
            <a:r>
              <a:rPr lang="en-US" dirty="0"/>
              <a:t>Presentation Title</a:t>
            </a:r>
          </a:p>
        </p:txBody>
      </p:sp>
      <p:sp>
        <p:nvSpPr>
          <p:cNvPr id="8" name="Text Placeholder 10"/>
          <p:cNvSpPr>
            <a:spLocks noGrp="1"/>
          </p:cNvSpPr>
          <p:nvPr>
            <p:ph type="body" sz="quarter" idx="13" hasCustomPrompt="1"/>
          </p:nvPr>
        </p:nvSpPr>
        <p:spPr>
          <a:xfrm>
            <a:off x="768352" y="3279295"/>
            <a:ext cx="10655553" cy="971975"/>
          </a:xfrm>
          <a:prstGeom prst="rect">
            <a:avLst/>
          </a:prstGeom>
        </p:spPr>
        <p:txBody>
          <a:bodyPr lIns="0" tIns="45720" rIns="0" bIns="45720"/>
          <a:lstStyle>
            <a:lvl1pPr marL="407948" marR="0" indent="-407948" algn="l" defTabSz="543928" rtl="0" eaLnBrk="1" fontAlgn="auto" latinLnBrk="0" hangingPunct="1">
              <a:lnSpc>
                <a:spcPct val="100000"/>
              </a:lnSpc>
              <a:spcBef>
                <a:spcPct val="20000"/>
              </a:spcBef>
              <a:spcAft>
                <a:spcPts val="0"/>
              </a:spcAft>
              <a:buClrTx/>
              <a:buSzTx/>
              <a:buFontTx/>
              <a:buNone/>
              <a:tabLst/>
              <a:defRPr sz="2398">
                <a:solidFill>
                  <a:schemeClr val="bg2"/>
                </a:solidFill>
              </a:defRPr>
            </a:lvl1pPr>
            <a:lvl2pPr marL="543928" indent="0">
              <a:buFontTx/>
              <a:buNone/>
              <a:defRPr/>
            </a:lvl2pPr>
            <a:lvl3pPr marL="1087859" indent="0">
              <a:buFontTx/>
              <a:buNone/>
              <a:defRPr/>
            </a:lvl3pPr>
            <a:lvl4pPr marL="1631788" indent="0">
              <a:buFontTx/>
              <a:buNone/>
              <a:defRPr/>
            </a:lvl4pPr>
            <a:lvl5pPr marL="2175716" indent="0">
              <a:buFontTx/>
              <a:buNone/>
              <a:defRPr/>
            </a:lvl5pPr>
          </a:lstStyle>
          <a:p>
            <a:pPr marL="0" marR="0" lvl="0" indent="0" algn="l" defTabSz="543928" rtl="0" eaLnBrk="1" fontAlgn="auto" latinLnBrk="0" hangingPunct="1">
              <a:lnSpc>
                <a:spcPct val="100000"/>
              </a:lnSpc>
              <a:spcBef>
                <a:spcPct val="20000"/>
              </a:spcBef>
              <a:spcAft>
                <a:spcPts val="0"/>
              </a:spcAft>
              <a:buClrTx/>
              <a:buSzTx/>
              <a:buFontTx/>
              <a:buNone/>
              <a:tabLst/>
              <a:defRPr/>
            </a:pPr>
            <a:r>
              <a:rPr lang="en-US" dirty="0"/>
              <a:t>Sub Title</a:t>
            </a:r>
          </a:p>
        </p:txBody>
      </p:sp>
      <p:pic>
        <p:nvPicPr>
          <p:cNvPr id="2" name="Picture 1"/>
          <p:cNvPicPr>
            <a:picLocks noChangeAspect="1"/>
          </p:cNvPicPr>
          <p:nvPr userDrawn="1"/>
        </p:nvPicPr>
        <p:blipFill>
          <a:blip r:embed="rId2"/>
          <a:stretch>
            <a:fillRect/>
          </a:stretch>
        </p:blipFill>
        <p:spPr>
          <a:xfrm>
            <a:off x="7315199" y="5467824"/>
            <a:ext cx="4108704" cy="655645"/>
          </a:xfrm>
          <a:prstGeom prst="rect">
            <a:avLst/>
          </a:prstGeom>
        </p:spPr>
      </p:pic>
    </p:spTree>
    <p:extLst>
      <p:ext uri="{BB962C8B-B14F-4D97-AF65-F5344CB8AC3E}">
        <p14:creationId xmlns:p14="http://schemas.microsoft.com/office/powerpoint/2010/main" val="276319506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a:prstGeom prst="rect">
            <a:avLst/>
          </a:prstGeo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40" y="34394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709703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Gray st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633677"/>
            <a:ext cx="5566293" cy="4723580"/>
          </a:xfrm>
        </p:spPr>
        <p:txBody>
          <a:bodyPr/>
          <a:lstStyle>
            <a:lvl1pPr marL="0" indent="0">
              <a:lnSpc>
                <a:spcPct val="100000"/>
              </a:lnSpc>
              <a:spcBef>
                <a:spcPts val="1200"/>
              </a:spcBef>
              <a:buFont typeface="Arial" panose="020B0604020202020204" pitchFamily="34" charset="0"/>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marR="0"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30188" indent="0">
              <a:buFont typeface="Arial" panose="020B0604020202020204" pitchFamily="34" charset="0"/>
              <a:buNone/>
              <a:defRPr sz="1200">
                <a:solidFill>
                  <a:schemeClr val="tx1"/>
                </a:solidFill>
              </a:defRPr>
            </a:lvl3pPr>
            <a:lvl4pPr marL="784338" indent="0">
              <a:buFont typeface="Arial" panose="020B0604020202020204" pitchFamily="34" charset="0"/>
              <a:buNone/>
              <a:defRPr sz="1100">
                <a:solidFill>
                  <a:schemeClr val="tx1"/>
                </a:solidFill>
              </a:defRPr>
            </a:lvl4pPr>
            <a:lvl5pPr marL="1008434" indent="0">
              <a:buFont typeface="Arial" panose="020B0604020202020204" pitchFamily="34" charset="0"/>
              <a:buNone/>
              <a:defRPr sz="11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540793511"/>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34394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5808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47782"/>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47067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26176160"/>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08969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Gray stage (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D72CE8-10DB-4671-B91E-BDEA20A8C590}"/>
              </a:ext>
            </a:extLst>
          </p:cNvPr>
          <p:cNvSpPr/>
          <p:nvPr userDrawn="1"/>
        </p:nvSpPr>
        <p:spPr bwMode="auto">
          <a:xfrm>
            <a:off x="1" y="1340503"/>
            <a:ext cx="12191999" cy="55174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166227DD-8E9D-4541-8CA8-529C70069ADE}"/>
              </a:ext>
            </a:extLst>
          </p:cNvPr>
          <p:cNvSpPr>
            <a:spLocks noGrp="1"/>
          </p:cNvSpPr>
          <p:nvPr>
            <p:ph type="title"/>
          </p:nvPr>
        </p:nvSpPr>
        <p:spPr/>
        <p:txBody>
          <a:bodyPr anchor="ctr"/>
          <a:lstStyle/>
          <a:p>
            <a:r>
              <a:rPr lang="en-US"/>
              <a:t>Click to edit Master title style</a:t>
            </a:r>
          </a:p>
        </p:txBody>
      </p:sp>
    </p:spTree>
    <p:extLst>
      <p:ext uri="{BB962C8B-B14F-4D97-AF65-F5344CB8AC3E}">
        <p14:creationId xmlns:p14="http://schemas.microsoft.com/office/powerpoint/2010/main" val="23161597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05013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spcBef>
                <a:spcPts val="1200"/>
              </a:spcBef>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55985337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51791394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652760"/>
          </a:xfrm>
        </p:spPr>
        <p:txBody>
          <a:bodyPr>
            <a:spAutoFit/>
          </a:bodyPr>
          <a:lstStyle>
            <a:lvl1pPr marL="0" marR="0" indent="0" algn="l" defTabSz="914367" rtl="0" eaLnBrk="1" fontAlgn="auto" latinLnBrk="0" hangingPunct="1">
              <a:lnSpc>
                <a:spcPct val="100000"/>
              </a:lnSpc>
              <a:spcBef>
                <a:spcPts val="1600"/>
              </a:spcBef>
              <a:spcAft>
                <a:spcPts val="800"/>
              </a:spcAft>
              <a:buClr>
                <a:srgbClr val="0078D7"/>
              </a:buClr>
              <a:buSzPct val="90000"/>
              <a:buFont typeface="Arial" pitchFamily="34" charset="0"/>
              <a:buNone/>
              <a:tabLst/>
              <a:defRPr lang="en-US" sz="18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lnSpc>
                <a:spcPct val="100000"/>
              </a:lnSpc>
              <a:spcBef>
                <a:spcPts val="600"/>
              </a:spcBef>
              <a:spcAft>
                <a:spcPts val="400"/>
              </a:spcAft>
              <a:buNone/>
              <a:defRPr lang="en-US" sz="1400" kern="1200" spc="0" baseline="0" dirty="0">
                <a:gradFill>
                  <a:gsLst>
                    <a:gs pos="1250">
                      <a:schemeClr val="tx1"/>
                    </a:gs>
                    <a:gs pos="100000">
                      <a:schemeClr val="tx1"/>
                    </a:gs>
                  </a:gsLst>
                  <a:lin ang="5400000" scaled="0"/>
                </a:gradFill>
                <a:latin typeface="+mn-lt"/>
                <a:ea typeface="+mn-ea"/>
                <a:cs typeface="+mn-cs"/>
              </a:defRPr>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769788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472204"/>
            <a:ext cx="5378548" cy="1619931"/>
          </a:xfrm>
        </p:spPr>
        <p:txBody>
          <a:bodyPr wrap="square">
            <a:spAutoFit/>
          </a:bodyPr>
          <a:lstStyle>
            <a:lvl1pPr marL="0" indent="0">
              <a:spcBef>
                <a:spcPts val="1200"/>
              </a:spcBef>
              <a:buClr>
                <a:schemeClr val="tx1"/>
              </a:buClr>
              <a:buFont typeface="Wingdings" pitchFamily="2" charset="2"/>
              <a:buNone/>
              <a:defRPr lang="en-US" sz="2000"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0" indent="0">
              <a:buNone/>
              <a:defRPr lang="en-US" sz="1600" kern="1200" spc="0" baseline="0" dirty="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227209" indent="0">
              <a:buNone/>
              <a:tabLst/>
              <a:defRPr sz="1600"/>
            </a:lvl3pPr>
            <a:lvl4pPr marL="451306" indent="0">
              <a:buNone/>
              <a:defRPr sz="1400"/>
            </a:lvl4pPr>
            <a:lvl5pPr marL="672290" indent="0">
              <a:buNone/>
              <a:tabLst/>
              <a:defRPr sz="1400"/>
            </a:lvl5pPr>
          </a:lstStyle>
          <a:p>
            <a:pPr marL="0" marR="0" lvl="0" indent="0" algn="l" defTabSz="914367" rtl="0" eaLnBrk="1" fontAlgn="auto" latinLnBrk="0" hangingPunct="1">
              <a:lnSpc>
                <a:spcPct val="100000"/>
              </a:lnSpc>
              <a:spcBef>
                <a:spcPts val="1200"/>
              </a:spcBef>
              <a:spcAft>
                <a:spcPts val="0"/>
              </a:spcAft>
              <a:buClr>
                <a:srgbClr val="0078D7"/>
              </a:buClr>
              <a:buSzPct val="90000"/>
              <a:buFont typeface="Arial" panose="020B0604020202020204" pitchFamily="34" charset="0"/>
              <a:buNone/>
              <a:tabLst/>
            </a:pPr>
            <a:r>
              <a:rPr lang="en-US"/>
              <a:t>Click to edit Master text styles</a:t>
            </a:r>
          </a:p>
          <a:p>
            <a:pPr marL="0" marR="0" lvl="1" indent="0" algn="l" defTabSz="914367" rtl="0" eaLnBrk="1" fontAlgn="auto" latinLnBrk="0" hangingPunct="1">
              <a:lnSpc>
                <a:spcPct val="100000"/>
              </a:lnSpc>
              <a:spcBef>
                <a:spcPts val="600"/>
              </a:spcBef>
              <a:spcAft>
                <a:spcPts val="200"/>
              </a:spcAft>
              <a:buClr>
                <a:srgbClr val="0078D7"/>
              </a:buClr>
              <a:buSzPct val="90000"/>
              <a:buFont typeface="Arial" pitchFamily="34" charset="0"/>
              <a:buNone/>
              <a:tabLst/>
            </a:pPr>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41356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8977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993461"/>
            <a:ext cx="11653523" cy="849463"/>
          </a:xfrm>
          <a:noFill/>
        </p:spPr>
        <p:txBody>
          <a:bodyPr tIns="91440" bIns="91440" anchor="t" anchorCtr="0">
            <a:spAutoFit/>
          </a:bodyPr>
          <a:lstStyle>
            <a:lvl1pPr algn="ctr">
              <a:defRPr sz="4800" cap="none" spc="300" baseline="0">
                <a:solidFill>
                  <a:schemeClr val="tx1"/>
                </a:solidFill>
                <a:latin typeface="Segoe UI Semilight" panose="020B0402040204020203" pitchFamily="34" charset="0"/>
                <a:cs typeface="Segoe UI Semilight" panose="020B0402040204020203" pitchFamily="34" charset="0"/>
              </a:defRPr>
            </a:lvl1pPr>
          </a:lstStyle>
          <a:p>
            <a:r>
              <a:rPr lang="en-US"/>
              <a:t>Section title</a:t>
            </a:r>
          </a:p>
        </p:txBody>
      </p:sp>
    </p:spTree>
    <p:extLst>
      <p:ext uri="{BB962C8B-B14F-4D97-AF65-F5344CB8AC3E}">
        <p14:creationId xmlns:p14="http://schemas.microsoft.com/office/powerpoint/2010/main" val="652467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9700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77419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719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6902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6296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029430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11424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023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45653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56758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20960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11653523" cy="849463"/>
          </a:xfrm>
          <a:noFill/>
        </p:spPr>
        <p:txBody>
          <a:bodyPr tIns="91440" bIns="91440" anchor="ctr" anchorCtr="0">
            <a:spAutoFit/>
          </a:bodyPr>
          <a:lstStyle>
            <a:lvl1pPr>
              <a:defRPr sz="4800"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0915433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9273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676262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78371" y="291107"/>
            <a:ext cx="11546397" cy="599221"/>
          </a:xfrm>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130FD3EB-6E92-49B7-9A3C-D26FC9804B6B}" type="slidenum">
              <a:rPr lang="en-US" smtClean="0"/>
              <a:t>‹#›</a:t>
            </a:fld>
            <a:endParaRPr lang="en-US"/>
          </a:p>
        </p:txBody>
      </p:sp>
    </p:spTree>
    <p:extLst>
      <p:ext uri="{BB962C8B-B14F-4D97-AF65-F5344CB8AC3E}">
        <p14:creationId xmlns:p14="http://schemas.microsoft.com/office/powerpoint/2010/main" val="21015752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599200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1"/>
            <a:ext cx="11655840" cy="711975"/>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4173755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p:txBody>
          <a:bodyPr/>
          <a:lstStyle>
            <a:lvl1pPr algn="l">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
        <p:nvSpPr>
          <p:cNvPr id="5" name="Text Placeholder 4">
            <a:extLst>
              <a:ext uri="{FF2B5EF4-FFF2-40B4-BE49-F238E27FC236}">
                <a16:creationId xmlns:a16="http://schemas.microsoft.com/office/drawing/2014/main" id="{630E4E60-250C-4CB1-8585-557A82EDC3E0}"/>
              </a:ext>
            </a:extLst>
          </p:cNvPr>
          <p:cNvSpPr>
            <a:spLocks noGrp="1"/>
          </p:cNvSpPr>
          <p:nvPr>
            <p:ph type="body" sz="quarter" idx="10"/>
          </p:nvPr>
        </p:nvSpPr>
        <p:spPr>
          <a:xfrm>
            <a:off x="269240" y="1980028"/>
            <a:ext cx="5343434" cy="1474250"/>
          </a:xfrm>
        </p:spPr>
        <p:txBody>
          <a:bodyPr/>
          <a:lstStyle>
            <a:lvl1pPr marL="0" indent="0">
              <a:lnSpc>
                <a:spcPct val="100000"/>
              </a:lnSpc>
              <a:spcAft>
                <a:spcPts val="1800"/>
              </a:spcAft>
              <a:buNone/>
              <a:defRPr lang="en-US" sz="1600" kern="1200" spc="170" dirty="0" smtClean="0">
                <a:solidFill>
                  <a:schemeClr val="tx1"/>
                </a:solidFill>
                <a:latin typeface="Segoe UI Semilight" charset="0"/>
                <a:ea typeface="Segoe UI Semilight" charset="0"/>
                <a:cs typeface="Segoe UI Semilight" charset="0"/>
              </a:defRPr>
            </a:lvl1pPr>
            <a:lvl2pPr marL="336145" indent="0">
              <a:lnSpc>
                <a:spcPct val="100000"/>
              </a:lnSpc>
              <a:buNone/>
              <a:defRPr sz="1200"/>
            </a:lvl2pPr>
            <a:lvl3pPr marL="560241" indent="0">
              <a:lnSpc>
                <a:spcPct val="100000"/>
              </a:lnSpc>
              <a:buNone/>
              <a:defRPr sz="1100"/>
            </a:lvl3pPr>
            <a:lvl4pPr marL="784338" indent="0">
              <a:lnSpc>
                <a:spcPct val="100000"/>
              </a:lnSpc>
              <a:buNone/>
              <a:defRPr sz="1050"/>
            </a:lvl4pPr>
            <a:lvl5pPr marL="1008434" indent="0">
              <a:lnSpc>
                <a:spcPct val="100000"/>
              </a:lnSpc>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4667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7809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961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69921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687938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51954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351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15587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427695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235888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145" indent="0">
              <a:buFont typeface="Arial" panose="020B0604020202020204" pitchFamily="34" charset="0"/>
              <a:buNone/>
              <a:defRPr sz="1400">
                <a:solidFill>
                  <a:schemeClr val="bg1"/>
                </a:solidFill>
              </a:defRPr>
            </a:lvl2pPr>
            <a:lvl3pPr marL="560241" indent="0">
              <a:buFont typeface="Arial" panose="020B0604020202020204" pitchFamily="34" charset="0"/>
              <a:buNone/>
              <a:defRPr sz="1200">
                <a:solidFill>
                  <a:schemeClr val="bg1"/>
                </a:solidFill>
              </a:defRPr>
            </a:lvl3pPr>
            <a:lvl4pPr marL="784338" indent="0">
              <a:buFont typeface="Arial" panose="020B0604020202020204" pitchFamily="34" charset="0"/>
              <a:buNone/>
              <a:defRPr sz="1100">
                <a:solidFill>
                  <a:schemeClr val="bg1"/>
                </a:solidFill>
              </a:defRPr>
            </a:lvl4pPr>
            <a:lvl5pPr marL="1008434" indent="0">
              <a:buFont typeface="Arial" panose="020B0604020202020204" pitchFamily="34" charse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29994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spTree>
    <p:extLst>
      <p:ext uri="{BB962C8B-B14F-4D97-AF65-F5344CB8AC3E}">
        <p14:creationId xmlns:p14="http://schemas.microsoft.com/office/powerpoint/2010/main" val="291112902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158AC1-015B-47C6-B697-12D82C8C9FD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6763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4641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26616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616171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3085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9623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381231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11037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30478"/>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70896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997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3374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50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137949030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60217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70803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837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348670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40321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28524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357425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0503866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3755621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75214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10764607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31204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2439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953468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06542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62857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63717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theme" Target="../theme/theme10.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slideLayout" Target="../slideLayouts/slideLayout283.xml"/><Relationship Id="rId26" Type="http://schemas.openxmlformats.org/officeDocument/2006/relationships/slideLayout" Target="../slideLayouts/slideLayout291.xml"/><Relationship Id="rId3" Type="http://schemas.openxmlformats.org/officeDocument/2006/relationships/slideLayout" Target="../slideLayouts/slideLayout268.xml"/><Relationship Id="rId21" Type="http://schemas.openxmlformats.org/officeDocument/2006/relationships/slideLayout" Target="../slideLayouts/slideLayout286.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5" Type="http://schemas.openxmlformats.org/officeDocument/2006/relationships/slideLayout" Target="../slideLayouts/slideLayout290.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20" Type="http://schemas.openxmlformats.org/officeDocument/2006/relationships/slideLayout" Target="../slideLayouts/slideLayout285.xml"/><Relationship Id="rId29" Type="http://schemas.openxmlformats.org/officeDocument/2006/relationships/theme" Target="../theme/theme11.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24" Type="http://schemas.openxmlformats.org/officeDocument/2006/relationships/slideLayout" Target="../slideLayouts/slideLayout289.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23" Type="http://schemas.openxmlformats.org/officeDocument/2006/relationships/slideLayout" Target="../slideLayouts/slideLayout288.xml"/><Relationship Id="rId28" Type="http://schemas.openxmlformats.org/officeDocument/2006/relationships/slideLayout" Target="../slideLayouts/slideLayout293.xml"/><Relationship Id="rId10" Type="http://schemas.openxmlformats.org/officeDocument/2006/relationships/slideLayout" Target="../slideLayouts/slideLayout275.xml"/><Relationship Id="rId19" Type="http://schemas.openxmlformats.org/officeDocument/2006/relationships/slideLayout" Target="../slideLayouts/slideLayout284.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 Id="rId22" Type="http://schemas.openxmlformats.org/officeDocument/2006/relationships/slideLayout" Target="../slideLayouts/slideLayout287.xml"/><Relationship Id="rId27" Type="http://schemas.openxmlformats.org/officeDocument/2006/relationships/slideLayout" Target="../slideLayouts/slideLayout292.xml"/><Relationship Id="rId30" Type="http://schemas.openxmlformats.org/officeDocument/2006/relationships/image" Target="../media/image13.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01.xml"/><Relationship Id="rId13" Type="http://schemas.openxmlformats.org/officeDocument/2006/relationships/slideLayout" Target="../slideLayouts/slideLayout306.xml"/><Relationship Id="rId18" Type="http://schemas.openxmlformats.org/officeDocument/2006/relationships/slideLayout" Target="../slideLayouts/slideLayout311.xml"/><Relationship Id="rId3" Type="http://schemas.openxmlformats.org/officeDocument/2006/relationships/slideLayout" Target="../slideLayouts/slideLayout296.xml"/><Relationship Id="rId21" Type="http://schemas.openxmlformats.org/officeDocument/2006/relationships/slideLayout" Target="../slideLayouts/slideLayout314.xml"/><Relationship Id="rId7" Type="http://schemas.openxmlformats.org/officeDocument/2006/relationships/slideLayout" Target="../slideLayouts/slideLayout300.xml"/><Relationship Id="rId12" Type="http://schemas.openxmlformats.org/officeDocument/2006/relationships/slideLayout" Target="../slideLayouts/slideLayout305.xml"/><Relationship Id="rId17" Type="http://schemas.openxmlformats.org/officeDocument/2006/relationships/slideLayout" Target="../slideLayouts/slideLayout310.xml"/><Relationship Id="rId25" Type="http://schemas.openxmlformats.org/officeDocument/2006/relationships/image" Target="../media/image13.emf"/><Relationship Id="rId2" Type="http://schemas.openxmlformats.org/officeDocument/2006/relationships/slideLayout" Target="../slideLayouts/slideLayout295.xml"/><Relationship Id="rId16" Type="http://schemas.openxmlformats.org/officeDocument/2006/relationships/slideLayout" Target="../slideLayouts/slideLayout309.xml"/><Relationship Id="rId20" Type="http://schemas.openxmlformats.org/officeDocument/2006/relationships/slideLayout" Target="../slideLayouts/slideLayout313.xml"/><Relationship Id="rId1" Type="http://schemas.openxmlformats.org/officeDocument/2006/relationships/slideLayout" Target="../slideLayouts/slideLayout294.xml"/><Relationship Id="rId6" Type="http://schemas.openxmlformats.org/officeDocument/2006/relationships/slideLayout" Target="../slideLayouts/slideLayout299.xml"/><Relationship Id="rId11" Type="http://schemas.openxmlformats.org/officeDocument/2006/relationships/slideLayout" Target="../slideLayouts/slideLayout304.xml"/><Relationship Id="rId24" Type="http://schemas.openxmlformats.org/officeDocument/2006/relationships/theme" Target="../theme/theme12.xml"/><Relationship Id="rId5" Type="http://schemas.openxmlformats.org/officeDocument/2006/relationships/slideLayout" Target="../slideLayouts/slideLayout298.xml"/><Relationship Id="rId15" Type="http://schemas.openxmlformats.org/officeDocument/2006/relationships/slideLayout" Target="../slideLayouts/slideLayout308.xml"/><Relationship Id="rId23" Type="http://schemas.openxmlformats.org/officeDocument/2006/relationships/slideLayout" Target="../slideLayouts/slideLayout316.xml"/><Relationship Id="rId10" Type="http://schemas.openxmlformats.org/officeDocument/2006/relationships/slideLayout" Target="../slideLayouts/slideLayout303.xml"/><Relationship Id="rId19" Type="http://schemas.openxmlformats.org/officeDocument/2006/relationships/slideLayout" Target="../slideLayouts/slideLayout312.xml"/><Relationship Id="rId4" Type="http://schemas.openxmlformats.org/officeDocument/2006/relationships/slideLayout" Target="../slideLayouts/slideLayout297.xml"/><Relationship Id="rId9" Type="http://schemas.openxmlformats.org/officeDocument/2006/relationships/slideLayout" Target="../slideLayouts/slideLayout302.xml"/><Relationship Id="rId14" Type="http://schemas.openxmlformats.org/officeDocument/2006/relationships/slideLayout" Target="../slideLayouts/slideLayout307.xml"/><Relationship Id="rId22" Type="http://schemas.openxmlformats.org/officeDocument/2006/relationships/slideLayout" Target="../slideLayouts/slideLayout31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24.xml"/><Relationship Id="rId13" Type="http://schemas.openxmlformats.org/officeDocument/2006/relationships/slideLayout" Target="../slideLayouts/slideLayout329.xml"/><Relationship Id="rId18" Type="http://schemas.openxmlformats.org/officeDocument/2006/relationships/slideLayout" Target="../slideLayouts/slideLayout334.xml"/><Relationship Id="rId3" Type="http://schemas.openxmlformats.org/officeDocument/2006/relationships/slideLayout" Target="../slideLayouts/slideLayout319.xml"/><Relationship Id="rId21" Type="http://schemas.openxmlformats.org/officeDocument/2006/relationships/slideLayout" Target="../slideLayouts/slideLayout337.xml"/><Relationship Id="rId7" Type="http://schemas.openxmlformats.org/officeDocument/2006/relationships/slideLayout" Target="../slideLayouts/slideLayout323.xml"/><Relationship Id="rId12" Type="http://schemas.openxmlformats.org/officeDocument/2006/relationships/slideLayout" Target="../slideLayouts/slideLayout328.xml"/><Relationship Id="rId17" Type="http://schemas.openxmlformats.org/officeDocument/2006/relationships/slideLayout" Target="../slideLayouts/slideLayout333.xml"/><Relationship Id="rId2" Type="http://schemas.openxmlformats.org/officeDocument/2006/relationships/slideLayout" Target="../slideLayouts/slideLayout318.xml"/><Relationship Id="rId16" Type="http://schemas.openxmlformats.org/officeDocument/2006/relationships/slideLayout" Target="../slideLayouts/slideLayout332.xml"/><Relationship Id="rId20" Type="http://schemas.openxmlformats.org/officeDocument/2006/relationships/slideLayout" Target="../slideLayouts/slideLayout336.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5" Type="http://schemas.openxmlformats.org/officeDocument/2006/relationships/slideLayout" Target="../slideLayouts/slideLayout331.xml"/><Relationship Id="rId23" Type="http://schemas.openxmlformats.org/officeDocument/2006/relationships/image" Target="../media/image6.png"/><Relationship Id="rId10" Type="http://schemas.openxmlformats.org/officeDocument/2006/relationships/slideLayout" Target="../slideLayouts/slideLayout326.xml"/><Relationship Id="rId19" Type="http://schemas.openxmlformats.org/officeDocument/2006/relationships/slideLayout" Target="../slideLayouts/slideLayout335.xml"/><Relationship Id="rId4" Type="http://schemas.openxmlformats.org/officeDocument/2006/relationships/slideLayout" Target="../slideLayouts/slideLayout320.xml"/><Relationship Id="rId9" Type="http://schemas.openxmlformats.org/officeDocument/2006/relationships/slideLayout" Target="../slideLayouts/slideLayout325.xml"/><Relationship Id="rId14" Type="http://schemas.openxmlformats.org/officeDocument/2006/relationships/slideLayout" Target="../slideLayouts/slideLayout330.xml"/><Relationship Id="rId22"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5.xml"/><Relationship Id="rId13" Type="http://schemas.openxmlformats.org/officeDocument/2006/relationships/slideLayout" Target="../slideLayouts/slideLayout350.xml"/><Relationship Id="rId18" Type="http://schemas.openxmlformats.org/officeDocument/2006/relationships/theme" Target="../theme/theme14.xml"/><Relationship Id="rId3" Type="http://schemas.openxmlformats.org/officeDocument/2006/relationships/slideLayout" Target="../slideLayouts/slideLayout340.xml"/><Relationship Id="rId7" Type="http://schemas.openxmlformats.org/officeDocument/2006/relationships/slideLayout" Target="../slideLayouts/slideLayout344.xml"/><Relationship Id="rId12" Type="http://schemas.openxmlformats.org/officeDocument/2006/relationships/slideLayout" Target="../slideLayouts/slideLayout349.xml"/><Relationship Id="rId17" Type="http://schemas.openxmlformats.org/officeDocument/2006/relationships/slideLayout" Target="../slideLayouts/slideLayout354.xml"/><Relationship Id="rId2" Type="http://schemas.openxmlformats.org/officeDocument/2006/relationships/slideLayout" Target="../slideLayouts/slideLayout339.xml"/><Relationship Id="rId16" Type="http://schemas.openxmlformats.org/officeDocument/2006/relationships/slideLayout" Target="../slideLayouts/slideLayout353.xml"/><Relationship Id="rId1" Type="http://schemas.openxmlformats.org/officeDocument/2006/relationships/slideLayout" Target="../slideLayouts/slideLayout338.xml"/><Relationship Id="rId6" Type="http://schemas.openxmlformats.org/officeDocument/2006/relationships/slideLayout" Target="../slideLayouts/slideLayout343.xml"/><Relationship Id="rId11" Type="http://schemas.openxmlformats.org/officeDocument/2006/relationships/slideLayout" Target="../slideLayouts/slideLayout348.xml"/><Relationship Id="rId5" Type="http://schemas.openxmlformats.org/officeDocument/2006/relationships/slideLayout" Target="../slideLayouts/slideLayout342.xml"/><Relationship Id="rId15" Type="http://schemas.openxmlformats.org/officeDocument/2006/relationships/slideLayout" Target="../slideLayouts/slideLayout352.xml"/><Relationship Id="rId10" Type="http://schemas.openxmlformats.org/officeDocument/2006/relationships/slideLayout" Target="../slideLayouts/slideLayout347.xml"/><Relationship Id="rId19" Type="http://schemas.openxmlformats.org/officeDocument/2006/relationships/image" Target="../media/image40.png"/><Relationship Id="rId4" Type="http://schemas.openxmlformats.org/officeDocument/2006/relationships/slideLayout" Target="../slideLayouts/slideLayout341.xml"/><Relationship Id="rId9" Type="http://schemas.openxmlformats.org/officeDocument/2006/relationships/slideLayout" Target="../slideLayouts/slideLayout346.xml"/><Relationship Id="rId14" Type="http://schemas.openxmlformats.org/officeDocument/2006/relationships/slideLayout" Target="../slideLayouts/slideLayout35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 Type="http://schemas.openxmlformats.org/officeDocument/2006/relationships/slideLayout" Target="../slideLayouts/slideLayout357.xml"/><Relationship Id="rId21" Type="http://schemas.openxmlformats.org/officeDocument/2006/relationships/slideLayout" Target="../slideLayouts/slideLayout375.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0" Type="http://schemas.openxmlformats.org/officeDocument/2006/relationships/slideLayout" Target="../slideLayouts/slideLayout374.xml"/><Relationship Id="rId29" Type="http://schemas.openxmlformats.org/officeDocument/2006/relationships/slideLayout" Target="../slideLayouts/slideLayout383.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theme" Target="../theme/theme15.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6.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image" Target="../media/image11.png"/><Relationship Id="rId2" Type="http://schemas.openxmlformats.org/officeDocument/2006/relationships/slideLayout" Target="../slideLayouts/slideLayout55.xml"/><Relationship Id="rId16" Type="http://schemas.openxmlformats.org/officeDocument/2006/relationships/theme" Target="../theme/theme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image" Target="../media/image6.png"/><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image" Target="../media/image6.png"/><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theme" Target="../theme/theme5.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image" Target="../media/image13.emf"/><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theme" Target="../theme/theme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theme" Target="../theme/theme7.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image" Target="../media/image17.emf"/><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image" Target="../media/image16.png"/><Relationship Id="rId8" Type="http://schemas.openxmlformats.org/officeDocument/2006/relationships/slideLayout" Target="../slideLayouts/slideLayout148.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image" Target="../media/image6.png"/><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theme" Target="../theme/theme8.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slideLayout" Target="../slideLayouts/slideLayout233.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theme" Target="../theme/theme9.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8" Type="http://schemas.openxmlformats.org/officeDocument/2006/relationships/slideLayout" Target="../slideLayouts/slideLayout212.xml"/><Relationship Id="rId3"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4533443"/>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62" r:id="rId29"/>
    <p:sldLayoutId id="2147484076" r:id="rId30"/>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32679543"/>
      </p:ext>
    </p:extLst>
  </p:cSld>
  <p:clrMap bg1="lt1" tx1="dk1" bg2="lt2" tx2="dk2" accent1="accent1" accent2="accent2" accent3="accent3" accent4="accent4" accent5="accent5" accent6="accent6" hlink="hlink" folHlink="folHlink"/>
  <p:sldLayoutIdLst>
    <p:sldLayoutId id="2147484184" r:id="rId1"/>
    <p:sldLayoutId id="2147484185" r:id="rId2"/>
    <p:sldLayoutId id="2147484186" r:id="rId3"/>
    <p:sldLayoutId id="2147484187" r:id="rId4"/>
    <p:sldLayoutId id="2147484188" r:id="rId5"/>
    <p:sldLayoutId id="2147484189" r:id="rId6"/>
    <p:sldLayoutId id="2147484190" r:id="rId7"/>
    <p:sldLayoutId id="2147484191" r:id="rId8"/>
    <p:sldLayoutId id="2147484192" r:id="rId9"/>
    <p:sldLayoutId id="2147484193" r:id="rId10"/>
    <p:sldLayoutId id="2147484194" r:id="rId11"/>
    <p:sldLayoutId id="2147484195" r:id="rId12"/>
    <p:sldLayoutId id="2147484196" r:id="rId13"/>
    <p:sldLayoutId id="2147484197" r:id="rId14"/>
    <p:sldLayoutId id="2147484198" r:id="rId15"/>
    <p:sldLayoutId id="2147484199" r:id="rId16"/>
    <p:sldLayoutId id="2147484200" r:id="rId17"/>
    <p:sldLayoutId id="2147484201" r:id="rId18"/>
    <p:sldLayoutId id="2147484202" r:id="rId19"/>
    <p:sldLayoutId id="2147484203" r:id="rId20"/>
    <p:sldLayoutId id="2147484204" r:id="rId21"/>
    <p:sldLayoutId id="2147484205" r:id="rId22"/>
    <p:sldLayoutId id="2147484206" r:id="rId23"/>
    <p:sldLayoutId id="2147484236" r:id="rId24"/>
    <p:sldLayoutId id="2147484237" r:id="rId25"/>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7414866"/>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 id="2147484234" r:id="rId27"/>
    <p:sldLayoutId id="2147484235"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1772859"/>
      </p:ext>
    </p:extLst>
  </p:cSld>
  <p:clrMap bg1="lt1" tx1="dk1" bg2="lt2" tx2="dk2" accent1="accent1" accent2="accent2" accent3="accent3" accent4="accent4" accent5="accent5" accent6="accent6" hlink="hlink" folHlink="folHlink"/>
  <p:sldLayoutIdLst>
    <p:sldLayoutId id="2147484239" r:id="rId1"/>
    <p:sldLayoutId id="2147484240" r:id="rId2"/>
    <p:sldLayoutId id="2147484241" r:id="rId3"/>
    <p:sldLayoutId id="2147484242" r:id="rId4"/>
    <p:sldLayoutId id="2147484243" r:id="rId5"/>
    <p:sldLayoutId id="2147484244" r:id="rId6"/>
    <p:sldLayoutId id="2147484245" r:id="rId7"/>
    <p:sldLayoutId id="2147484246" r:id="rId8"/>
    <p:sldLayoutId id="2147484247" r:id="rId9"/>
    <p:sldLayoutId id="2147484248" r:id="rId10"/>
    <p:sldLayoutId id="2147484249" r:id="rId11"/>
    <p:sldLayoutId id="2147484250" r:id="rId12"/>
    <p:sldLayoutId id="2147484251" r:id="rId13"/>
    <p:sldLayoutId id="2147484252" r:id="rId14"/>
    <p:sldLayoutId id="2147484253" r:id="rId15"/>
    <p:sldLayoutId id="2147484254" r:id="rId16"/>
    <p:sldLayoutId id="2147484255" r:id="rId17"/>
    <p:sldLayoutId id="2147484256" r:id="rId18"/>
    <p:sldLayoutId id="2147484257" r:id="rId19"/>
    <p:sldLayoutId id="2147484258" r:id="rId20"/>
    <p:sldLayoutId id="2147484259" r:id="rId21"/>
    <p:sldLayoutId id="2147484260" r:id="rId22"/>
    <p:sldLayoutId id="2147484261"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6422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443634241"/>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574107015"/>
      </p:ext>
    </p:extLst>
  </p:cSld>
  <p:clrMap bg1="lt1" tx1="dk1" bg2="lt2" tx2="dk2" accent1="accent1" accent2="accent2" accent3="accent3" accent4="accent4" accent5="accent5" accent6="accent6" hlink="hlink" folHlink="folHlink"/>
  <p:sldLayoutIdLst>
    <p:sldLayoutId id="2147484285" r:id="rId1"/>
    <p:sldLayoutId id="2147484286" r:id="rId2"/>
    <p:sldLayoutId id="2147484287" r:id="rId3"/>
    <p:sldLayoutId id="2147484288" r:id="rId4"/>
    <p:sldLayoutId id="2147484289" r:id="rId5"/>
    <p:sldLayoutId id="2147484290" r:id="rId6"/>
    <p:sldLayoutId id="2147484291" r:id="rId7"/>
    <p:sldLayoutId id="2147484292" r:id="rId8"/>
    <p:sldLayoutId id="2147484293" r:id="rId9"/>
    <p:sldLayoutId id="2147484294" r:id="rId10"/>
    <p:sldLayoutId id="2147484295" r:id="rId11"/>
    <p:sldLayoutId id="2147484296" r:id="rId12"/>
    <p:sldLayoutId id="2147484297" r:id="rId13"/>
    <p:sldLayoutId id="2147484298" r:id="rId14"/>
    <p:sldLayoutId id="2147484299" r:id="rId15"/>
    <p:sldLayoutId id="2147484300" r:id="rId16"/>
    <p:sldLayoutId id="2147484301" r:id="rId17"/>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7E3EAA3-AD3C-4B2E-A429-551DAF139EAB}"/>
              </a:ext>
            </a:extLst>
          </p:cNvPr>
          <p:cNvSpPr txBox="1"/>
          <p:nvPr/>
        </p:nvSpPr>
        <p:spPr>
          <a:xfrm>
            <a:off x="461910" y="6338432"/>
            <a:ext cx="304860" cy="363224"/>
          </a:xfrm>
          <a:prstGeom prst="rect">
            <a:avLst/>
          </a:prstGeom>
          <a:noFill/>
        </p:spPr>
        <p:txBody>
          <a:bodyPr wrap="none" lIns="0" tIns="0" rIns="0" bIns="0" rtlCol="0" anchor="ctr">
            <a:noAutofit/>
          </a:bodyPr>
          <a:lstStyle/>
          <a:p>
            <a:fld id="{FF979371-987E-4B41-9BCC-DAEA37827DDC}" type="slidenum">
              <a:rPr lang="en-US" sz="1066" smtClean="0">
                <a:solidFill>
                  <a:schemeClr val="tx2"/>
                </a:solidFill>
              </a:rPr>
              <a:t>‹#›</a:t>
            </a:fld>
            <a:endParaRPr lang="en-US" sz="1066" dirty="0">
              <a:solidFill>
                <a:schemeClr val="tx2"/>
              </a:solidFill>
            </a:endParaRPr>
          </a:p>
        </p:txBody>
      </p:sp>
      <p:sp>
        <p:nvSpPr>
          <p:cNvPr id="10" name="TextBox 9">
            <a:extLst>
              <a:ext uri="{FF2B5EF4-FFF2-40B4-BE49-F238E27FC236}">
                <a16:creationId xmlns:a16="http://schemas.microsoft.com/office/drawing/2014/main" id="{D6B7196B-15E9-4549-9FCF-F26021B0E7D6}"/>
              </a:ext>
            </a:extLst>
          </p:cNvPr>
          <p:cNvSpPr txBox="1"/>
          <p:nvPr/>
        </p:nvSpPr>
        <p:spPr>
          <a:xfrm>
            <a:off x="987552" y="6338432"/>
            <a:ext cx="3821171" cy="363224"/>
          </a:xfrm>
          <a:prstGeom prst="rect">
            <a:avLst/>
          </a:prstGeom>
          <a:noFill/>
        </p:spPr>
        <p:txBody>
          <a:bodyPr wrap="none" lIns="0" tIns="0" rIns="0" bIns="0" rtlCol="0" anchor="ctr">
            <a:noAutofit/>
          </a:bodyPr>
          <a:lstStyle/>
          <a:p>
            <a:pPr marL="0" marR="0" lvl="0" indent="0" algn="l" defTabSz="1087870" rtl="0" eaLnBrk="1" fontAlgn="auto" latinLnBrk="0" hangingPunct="1">
              <a:lnSpc>
                <a:spcPct val="100000"/>
              </a:lnSpc>
              <a:spcBef>
                <a:spcPts val="0"/>
              </a:spcBef>
              <a:spcAft>
                <a:spcPts val="0"/>
              </a:spcAft>
              <a:buClrTx/>
              <a:buSzTx/>
              <a:buFontTx/>
              <a:buNone/>
              <a:tabLst/>
              <a:defRPr/>
            </a:pPr>
            <a:r>
              <a:rPr lang="en-US" sz="1066" b="0" spc="60" dirty="0">
                <a:solidFill>
                  <a:schemeClr val="tx2"/>
                </a:solidFill>
                <a:latin typeface="Arial" charset="0"/>
                <a:ea typeface="Arial" charset="0"/>
                <a:cs typeface="Arial" charset="0"/>
              </a:rPr>
              <a:t>|        Charter:</a:t>
            </a:r>
            <a:r>
              <a:rPr lang="en-US" sz="1066" b="0" spc="60" baseline="0" dirty="0">
                <a:solidFill>
                  <a:schemeClr val="tx2"/>
                </a:solidFill>
                <a:latin typeface="Arial" charset="0"/>
                <a:ea typeface="Arial" charset="0"/>
                <a:cs typeface="Arial" charset="0"/>
              </a:rPr>
              <a:t> </a:t>
            </a:r>
            <a:r>
              <a:rPr lang="en-US" sz="1066" b="0" spc="60" dirty="0">
                <a:solidFill>
                  <a:schemeClr val="tx2"/>
                </a:solidFill>
                <a:latin typeface="Arial" charset="0"/>
                <a:ea typeface="Arial" charset="0"/>
                <a:cs typeface="Arial" charset="0"/>
              </a:rPr>
              <a:t>Confidential</a:t>
            </a:r>
          </a:p>
        </p:txBody>
      </p:sp>
      <p:sp>
        <p:nvSpPr>
          <p:cNvPr id="5" name="TextBox 4">
            <a:extLst>
              <a:ext uri="{FF2B5EF4-FFF2-40B4-BE49-F238E27FC236}">
                <a16:creationId xmlns:a16="http://schemas.microsoft.com/office/drawing/2014/main" id="{A7E3EAA3-AD3C-4B2E-A429-551DAF139EAB}"/>
              </a:ext>
            </a:extLst>
          </p:cNvPr>
          <p:cNvSpPr txBox="1"/>
          <p:nvPr userDrawn="1"/>
        </p:nvSpPr>
        <p:spPr>
          <a:xfrm>
            <a:off x="346431" y="6295593"/>
            <a:ext cx="309700" cy="369332"/>
          </a:xfrm>
          <a:prstGeom prst="rect">
            <a:avLst/>
          </a:prstGeom>
          <a:noFill/>
        </p:spPr>
        <p:txBody>
          <a:bodyPr wrap="none" lIns="0" tIns="0" rIns="0" bIns="0" rtlCol="0" anchor="ctr">
            <a:noAutofit/>
          </a:bodyPr>
          <a:lstStyle/>
          <a:p>
            <a:fld id="{FF979371-987E-4B41-9BCC-DAEA37827DDC}" type="slidenum">
              <a:rPr lang="en-US" sz="800" smtClean="0">
                <a:solidFill>
                  <a:schemeClr val="bg1"/>
                </a:solidFill>
              </a:rPr>
              <a:t>‹#›</a:t>
            </a:fld>
            <a:endParaRPr lang="en-US" sz="800" dirty="0">
              <a:solidFill>
                <a:schemeClr val="bg1"/>
              </a:solidFill>
            </a:endParaRPr>
          </a:p>
        </p:txBody>
      </p:sp>
      <p:sp>
        <p:nvSpPr>
          <p:cNvPr id="7" name="Rectangle 6"/>
          <p:cNvSpPr/>
          <p:nvPr userDrawn="1"/>
        </p:nvSpPr>
        <p:spPr>
          <a:xfrm>
            <a:off x="0" y="6126481"/>
            <a:ext cx="12188952" cy="14288"/>
          </a:xfrm>
          <a:prstGeom prst="rect">
            <a:avLst/>
          </a:prstGeom>
          <a:gradFill flip="none" rotWithShape="1">
            <a:gsLst>
              <a:gs pos="10000">
                <a:srgbClr val="50DCFF"/>
              </a:gs>
              <a:gs pos="80000">
                <a:schemeClr val="bg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dirty="0" err="1"/>
          </a:p>
        </p:txBody>
      </p:sp>
    </p:spTree>
    <p:extLst>
      <p:ext uri="{BB962C8B-B14F-4D97-AF65-F5344CB8AC3E}">
        <p14:creationId xmlns:p14="http://schemas.microsoft.com/office/powerpoint/2010/main" val="2718447310"/>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4" r:id="rId12"/>
    <p:sldLayoutId id="2147484315" r:id="rId13"/>
    <p:sldLayoutId id="2147484316" r:id="rId14"/>
    <p:sldLayoutId id="2147484317" r:id="rId15"/>
    <p:sldLayoutId id="2147484318" r:id="rId16"/>
    <p:sldLayoutId id="2147484319" r:id="rId17"/>
    <p:sldLayoutId id="2147484320" r:id="rId18"/>
    <p:sldLayoutId id="2147484321" r:id="rId19"/>
    <p:sldLayoutId id="2147484322" r:id="rId20"/>
    <p:sldLayoutId id="2147484323" r:id="rId21"/>
    <p:sldLayoutId id="2147484324" r:id="rId22"/>
    <p:sldLayoutId id="2147484325" r:id="rId23"/>
    <p:sldLayoutId id="2147484326" r:id="rId24"/>
    <p:sldLayoutId id="2147484327" r:id="rId25"/>
    <p:sldLayoutId id="2147484328" r:id="rId26"/>
    <p:sldLayoutId id="2147484329" r:id="rId27"/>
    <p:sldLayoutId id="2147484330" r:id="rId28"/>
    <p:sldLayoutId id="2147484331" r:id="rId29"/>
    <p:sldLayoutId id="2147484332" r:id="rId30"/>
  </p:sldLayoutIdLst>
  <p:hf sldNum="0" hdr="0" ftr="0"/>
  <p:txStyles>
    <p:titleStyle>
      <a:lvl1pPr algn="l" defTabSz="816120" rtl="0" eaLnBrk="1" latinLnBrk="0" hangingPunct="1">
        <a:lnSpc>
          <a:spcPct val="100000"/>
        </a:lnSpc>
        <a:spcBef>
          <a:spcPct val="0"/>
        </a:spcBef>
        <a:buNone/>
        <a:defRPr sz="3197" kern="1200">
          <a:solidFill>
            <a:schemeClr val="accent2"/>
          </a:solidFill>
          <a:latin typeface="+mj-lt"/>
          <a:ea typeface="+mj-ea"/>
          <a:cs typeface="+mj-cs"/>
        </a:defRPr>
      </a:lvl1pPr>
    </p:titleStyle>
    <p:bodyStyle>
      <a:lvl1pPr marL="0" indent="0" algn="l" defTabSz="816120" rtl="0" eaLnBrk="1" latinLnBrk="0" hangingPunct="1">
        <a:lnSpc>
          <a:spcPct val="105000"/>
        </a:lnSpc>
        <a:spcBef>
          <a:spcPts val="0"/>
        </a:spcBef>
        <a:spcAft>
          <a:spcPts val="1607"/>
        </a:spcAft>
        <a:buFont typeface="Arial" panose="020B0604020202020204" pitchFamily="34" charset="0"/>
        <a:buNone/>
        <a:defRPr sz="1599" b="1" kern="1200">
          <a:solidFill>
            <a:srgbClr val="172A5A"/>
          </a:solidFill>
          <a:latin typeface="+mn-lt"/>
          <a:ea typeface="+mn-ea"/>
          <a:cs typeface="+mn-cs"/>
        </a:defRPr>
      </a:lvl1pPr>
      <a:lvl2pPr marL="0" indent="0" algn="l" defTabSz="816120" rtl="0" eaLnBrk="1" latinLnBrk="0" hangingPunct="1">
        <a:lnSpc>
          <a:spcPct val="105000"/>
        </a:lnSpc>
        <a:spcBef>
          <a:spcPts val="0"/>
        </a:spcBef>
        <a:spcAft>
          <a:spcPts val="893"/>
        </a:spcAft>
        <a:buFont typeface="Arial" panose="020B0604020202020204" pitchFamily="34" charset="0"/>
        <a:buNone/>
        <a:defRPr sz="1599" kern="1200">
          <a:solidFill>
            <a:schemeClr val="tx1"/>
          </a:solidFill>
          <a:latin typeface="+mn-lt"/>
          <a:ea typeface="+mn-ea"/>
          <a:cs typeface="+mn-cs"/>
        </a:defRPr>
      </a:lvl2pPr>
      <a:lvl3pPr marL="204031" indent="-204031" algn="l" defTabSz="816120" rtl="0" eaLnBrk="1" latinLnBrk="0" hangingPunct="1">
        <a:lnSpc>
          <a:spcPct val="105000"/>
        </a:lnSpc>
        <a:spcBef>
          <a:spcPts val="0"/>
        </a:spcBef>
        <a:spcAft>
          <a:spcPts val="893"/>
        </a:spcAft>
        <a:buFont typeface="Arial" panose="020B0604020202020204" pitchFamily="34" charset="0"/>
        <a:buChar char="•"/>
        <a:defRPr sz="1599" kern="1200">
          <a:solidFill>
            <a:schemeClr val="tx1"/>
          </a:solidFill>
          <a:latin typeface="+mn-lt"/>
          <a:ea typeface="+mn-ea"/>
          <a:cs typeface="+mn-cs"/>
        </a:defRPr>
      </a:lvl3pPr>
      <a:lvl4pPr marL="408060" indent="-204031" algn="l" defTabSz="816120" rtl="0" eaLnBrk="1" latinLnBrk="0" hangingPunct="1">
        <a:lnSpc>
          <a:spcPct val="105000"/>
        </a:lnSpc>
        <a:spcBef>
          <a:spcPts val="0"/>
        </a:spcBef>
        <a:spcAft>
          <a:spcPts val="893"/>
        </a:spcAft>
        <a:buFont typeface="Courier New" panose="02070309020205020404" pitchFamily="49" charset="0"/>
        <a:buChar char="o"/>
        <a:defRPr sz="1465" kern="1200">
          <a:solidFill>
            <a:schemeClr val="tx1"/>
          </a:solidFill>
          <a:latin typeface="+mn-lt"/>
          <a:ea typeface="+mn-ea"/>
          <a:cs typeface="+mn-cs"/>
        </a:defRPr>
      </a:lvl4pPr>
      <a:lvl5pPr marL="612089" indent="-204031" algn="l" defTabSz="816120" rtl="0" eaLnBrk="1" latinLnBrk="0" hangingPunct="1">
        <a:lnSpc>
          <a:spcPct val="105000"/>
        </a:lnSpc>
        <a:spcBef>
          <a:spcPts val="0"/>
        </a:spcBef>
        <a:spcAft>
          <a:spcPts val="893"/>
        </a:spcAft>
        <a:buFont typeface="Arial" panose="020B0604020202020204" pitchFamily="34" charset="0"/>
        <a:buChar char="•"/>
        <a:defRPr sz="1199" kern="1200">
          <a:solidFill>
            <a:schemeClr val="tx1"/>
          </a:solidFill>
          <a:latin typeface="+mn-lt"/>
          <a:ea typeface="+mn-ea"/>
          <a:cs typeface="+mn-cs"/>
        </a:defRPr>
      </a:lvl5pPr>
      <a:lvl6pPr marL="2244331"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6pPr>
      <a:lvl7pPr marL="2652391"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7pPr>
      <a:lvl8pPr marL="3060452"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8pPr>
      <a:lvl9pPr marL="3468513"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9pPr>
    </p:bodyStyle>
    <p:otherStyle>
      <a:defPPr>
        <a:defRPr lang="en-US"/>
      </a:defPPr>
      <a:lvl1pPr marL="0" algn="l" defTabSz="816120" rtl="0" eaLnBrk="1" latinLnBrk="0" hangingPunct="1">
        <a:defRPr sz="1732" kern="1200">
          <a:solidFill>
            <a:schemeClr val="tx1"/>
          </a:solidFill>
          <a:latin typeface="+mn-lt"/>
          <a:ea typeface="+mn-ea"/>
          <a:cs typeface="+mn-cs"/>
        </a:defRPr>
      </a:lvl1pPr>
      <a:lvl2pPr marL="408060" algn="l" defTabSz="816120" rtl="0" eaLnBrk="1" latinLnBrk="0" hangingPunct="1">
        <a:defRPr sz="1732" kern="1200">
          <a:solidFill>
            <a:schemeClr val="tx1"/>
          </a:solidFill>
          <a:latin typeface="+mn-lt"/>
          <a:ea typeface="+mn-ea"/>
          <a:cs typeface="+mn-cs"/>
        </a:defRPr>
      </a:lvl2pPr>
      <a:lvl3pPr marL="816120" algn="l" defTabSz="816120" rtl="0" eaLnBrk="1" latinLnBrk="0" hangingPunct="1">
        <a:defRPr sz="1732" kern="1200">
          <a:solidFill>
            <a:schemeClr val="tx1"/>
          </a:solidFill>
          <a:latin typeface="+mn-lt"/>
          <a:ea typeface="+mn-ea"/>
          <a:cs typeface="+mn-cs"/>
        </a:defRPr>
      </a:lvl3pPr>
      <a:lvl4pPr marL="1224181" algn="l" defTabSz="816120" rtl="0" eaLnBrk="1" latinLnBrk="0" hangingPunct="1">
        <a:defRPr sz="1732" kern="1200">
          <a:solidFill>
            <a:schemeClr val="tx1"/>
          </a:solidFill>
          <a:latin typeface="+mn-lt"/>
          <a:ea typeface="+mn-ea"/>
          <a:cs typeface="+mn-cs"/>
        </a:defRPr>
      </a:lvl4pPr>
      <a:lvl5pPr marL="1632242" algn="l" defTabSz="816120" rtl="0" eaLnBrk="1" latinLnBrk="0" hangingPunct="1">
        <a:defRPr sz="1732" kern="1200">
          <a:solidFill>
            <a:schemeClr val="tx1"/>
          </a:solidFill>
          <a:latin typeface="+mn-lt"/>
          <a:ea typeface="+mn-ea"/>
          <a:cs typeface="+mn-cs"/>
        </a:defRPr>
      </a:lvl5pPr>
      <a:lvl6pPr marL="2040302" algn="l" defTabSz="816120" rtl="0" eaLnBrk="1" latinLnBrk="0" hangingPunct="1">
        <a:defRPr sz="1732" kern="1200">
          <a:solidFill>
            <a:schemeClr val="tx1"/>
          </a:solidFill>
          <a:latin typeface="+mn-lt"/>
          <a:ea typeface="+mn-ea"/>
          <a:cs typeface="+mn-cs"/>
        </a:defRPr>
      </a:lvl6pPr>
      <a:lvl7pPr marL="2448363" algn="l" defTabSz="816120" rtl="0" eaLnBrk="1" latinLnBrk="0" hangingPunct="1">
        <a:defRPr sz="1732" kern="1200">
          <a:solidFill>
            <a:schemeClr val="tx1"/>
          </a:solidFill>
          <a:latin typeface="+mn-lt"/>
          <a:ea typeface="+mn-ea"/>
          <a:cs typeface="+mn-cs"/>
        </a:defRPr>
      </a:lvl7pPr>
      <a:lvl8pPr marL="2856422" algn="l" defTabSz="816120" rtl="0" eaLnBrk="1" latinLnBrk="0" hangingPunct="1">
        <a:defRPr sz="1732" kern="1200">
          <a:solidFill>
            <a:schemeClr val="tx1"/>
          </a:solidFill>
          <a:latin typeface="+mn-lt"/>
          <a:ea typeface="+mn-ea"/>
          <a:cs typeface="+mn-cs"/>
        </a:defRPr>
      </a:lvl8pPr>
      <a:lvl9pPr marL="3264483" algn="l" defTabSz="816120" rtl="0" eaLnBrk="1" latinLnBrk="0" hangingPunct="1">
        <a:defRPr sz="1732"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C35EA4"/>
          </p15:clr>
        </p15:guide>
        <p15:guide id="2" orient="horz" pos="3864">
          <p15:clr>
            <a:srgbClr val="C35EA4"/>
          </p15:clr>
        </p15:guide>
        <p15:guide id="3" pos="216">
          <p15:clr>
            <a:srgbClr val="C35EA4"/>
          </p15:clr>
        </p15:guide>
        <p15:guide id="4" pos="7464">
          <p15:clr>
            <a:srgbClr val="C35EA4"/>
          </p15:clr>
        </p15:guide>
        <p15:guide id="5" orient="horz" pos="3648">
          <p15:clr>
            <a:srgbClr val="C35EA4"/>
          </p15:clr>
        </p15:guide>
        <p15:guide id="6" orient="horz" pos="144">
          <p15:clr>
            <a:srgbClr val="C35EA4"/>
          </p15:clr>
        </p15:guide>
        <p15:guide id="7" pos="3720">
          <p15:clr>
            <a:srgbClr val="F26B43"/>
          </p15:clr>
        </p15:guide>
        <p15:guide id="8" pos="3960">
          <p15:clr>
            <a:srgbClr val="F26B43"/>
          </p15:clr>
        </p15:guide>
        <p15:guide id="9" orient="horz" pos="768">
          <p15:clr>
            <a:srgbClr val="C35EA4"/>
          </p15:clr>
        </p15:guide>
        <p15:guide id="10" orient="horz" pos="4104">
          <p15:clr>
            <a:srgbClr val="F26B43"/>
          </p15:clr>
        </p15:guide>
        <p15:guide id="11" orient="horz" pos="2280">
          <p15:clr>
            <a:srgbClr val="F26B43"/>
          </p15:clr>
        </p15:guide>
        <p15:guide id="12" orient="horz" pos="912">
          <p15:clr>
            <a:srgbClr val="C35EA4"/>
          </p15:clr>
        </p15:guide>
        <p15:guide id="13" orient="horz" pos="2160">
          <p15:clr>
            <a:srgbClr val="F26B43"/>
          </p15:clr>
        </p15:guide>
        <p15:guide id="14" orient="horz" pos="2400">
          <p15:clr>
            <a:srgbClr val="F26B43"/>
          </p15:clr>
        </p15:guide>
        <p15:guide id="15">
          <p15:clr>
            <a:srgbClr val="000000"/>
          </p15:clr>
        </p15:guide>
        <p15:guide id="16" pos="7680">
          <p15:clr>
            <a:srgbClr val="000000"/>
          </p15:clr>
        </p15:guide>
        <p15:guide id="17" orient="horz">
          <p15:clr>
            <a:srgbClr val="000000"/>
          </p15:clr>
        </p15:guide>
        <p15:guide id="18" orient="horz" pos="4320">
          <p15:clr>
            <a:srgbClr val="0000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6422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20498745"/>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4120" r:id="rId23"/>
  </p:sldLayoutIdLst>
  <p:transition>
    <p:fade/>
  </p:transition>
  <p:txStyles>
    <p:title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115581666"/>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119" r:id="rId14"/>
    <p:sldLayoutId id="2147484333" r:id="rId15"/>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58640155"/>
      </p:ext>
    </p:extLst>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 id="2147484012" r:id="rId12"/>
    <p:sldLayoutId id="2147484013" r:id="rId13"/>
    <p:sldLayoutId id="2147484014" r:id="rId14"/>
    <p:sldLayoutId id="2147484015" r:id="rId15"/>
    <p:sldLayoutId id="2147484016" r:id="rId16"/>
    <p:sldLayoutId id="2147484017" r:id="rId17"/>
    <p:sldLayoutId id="2147484018" r:id="rId18"/>
    <p:sldLayoutId id="2147484019" r:id="rId19"/>
    <p:sldLayoutId id="2147484020" r:id="rId20"/>
    <p:sldLayoutId id="2147484021" r:id="rId21"/>
  </p:sldLayoutIdLst>
  <p:transition>
    <p:fade/>
  </p:transition>
  <p:txStyles>
    <p:titleStyle>
      <a:lvl1pPr algn="l" defTabSz="914367" rtl="0" eaLnBrk="1" latinLnBrk="0" hangingPunct="1">
        <a:lnSpc>
          <a:spcPct val="90000"/>
        </a:lnSpc>
        <a:spcBef>
          <a:spcPct val="0"/>
        </a:spcBef>
        <a:buNone/>
        <a:defRPr lang="en-US" sz="3200" b="0" kern="1200" cap="none" spc="0" baseline="0" dirty="0">
          <a:ln w="3175">
            <a:noFill/>
          </a:ln>
          <a:solidFill>
            <a:srgbClr val="0078D7"/>
          </a:solidFill>
          <a:effectLst/>
          <a:latin typeface="+mj-lt"/>
          <a:ea typeface="+mn-ea"/>
          <a:cs typeface="Segoe UI Semilight"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54553269"/>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 id="2147484039" r:id="rId17"/>
    <p:sldLayoutId id="2147484040" r:id="rId18"/>
    <p:sldLayoutId id="2147484041" r:id="rId19"/>
    <p:sldLayoutId id="2147484042" r:id="rId20"/>
    <p:sldLayoutId id="2147484043" r:id="rId21"/>
    <p:sldLayoutId id="2147484044" r:id="rId22"/>
    <p:sldLayoutId id="2147484045" r:id="rId23"/>
    <p:sldLayoutId id="2147484046" r:id="rId2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2657138"/>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43"/>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428832475"/>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 id="2147484095" r:id="rId18"/>
    <p:sldLayoutId id="2147484096" r:id="rId19"/>
    <p:sldLayoutId id="2147484097" r:id="rId20"/>
    <p:sldLayoutId id="2147484098" r:id="rId21"/>
    <p:sldLayoutId id="2147484099" r:id="rId22"/>
    <p:sldLayoutId id="2147484100" r:id="rId23"/>
    <p:sldLayoutId id="2147484101" r:id="rId24"/>
    <p:sldLayoutId id="2147484102" r:id="rId25"/>
    <p:sldLayoutId id="2147484103" r:id="rId26"/>
    <p:sldLayoutId id="2147484104" r:id="rId27"/>
    <p:sldLayoutId id="2147484105" r:id="rId28"/>
    <p:sldLayoutId id="2147484106" r:id="rId29"/>
    <p:sldLayoutId id="2147484107" r:id="rId30"/>
    <p:sldLayoutId id="2147484108" r:id="rId31"/>
    <p:sldLayoutId id="2147484109" r:id="rId32"/>
    <p:sldLayoutId id="2147484110" r:id="rId33"/>
    <p:sldLayoutId id="2147484111" r:id="rId34"/>
    <p:sldLayoutId id="2147484112" r:id="rId35"/>
    <p:sldLayoutId id="2147484113" r:id="rId36"/>
    <p:sldLayoutId id="2147484114" r:id="rId37"/>
    <p:sldLayoutId id="2147484115" r:id="rId38"/>
    <p:sldLayoutId id="2147484116" r:id="rId39"/>
    <p:sldLayoutId id="2147484117" r:id="rId40"/>
    <p:sldLayoutId id="2147484118" r:id="rId41"/>
  </p:sldLayoutIdLst>
  <p:transition>
    <p:fade/>
  </p:transition>
  <p:hf sldNum="0" hdr="0" dt="0"/>
  <p:txStyles>
    <p:titleStyle>
      <a:lvl1pPr algn="l" defTabSz="914192" rtl="0" eaLnBrk="1" latinLnBrk="0" hangingPunct="1">
        <a:lnSpc>
          <a:spcPct val="90000"/>
        </a:lnSpc>
        <a:spcBef>
          <a:spcPct val="0"/>
        </a:spcBef>
        <a:buNone/>
        <a:defRPr lang="en-US" sz="3200" b="0" kern="1200" cap="none" spc="-147"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3pPr>
      <a:lvl4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371"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65837165"/>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Lst>
  <p:transition>
    <p:fade/>
  </p:transition>
  <p:hf sldNum="0" hd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710162"/>
      </p:ext>
    </p:extLst>
  </p:cSld>
  <p:clrMap bg1="dk1" tx1="lt1" bg2="dk2" tx2="lt2" accent1="accent1" accent2="accent2" accent3="accent3" accent4="accent4" accent5="accent5" accent6="accent6" hlink="hlink" folHlink="folHlink"/>
  <p:sldLayoutIdLst>
    <p:sldLayoutId id="2147484147" r:id="rId1"/>
    <p:sldLayoutId id="2147484148" r:id="rId2"/>
    <p:sldLayoutId id="2147484149" r:id="rId3"/>
    <p:sldLayoutId id="2147484150" r:id="rId4"/>
    <p:sldLayoutId id="2147484151" r:id="rId5"/>
    <p:sldLayoutId id="2147484152" r:id="rId6"/>
    <p:sldLayoutId id="2147484153" r:id="rId7"/>
    <p:sldLayoutId id="2147484154" r:id="rId8"/>
    <p:sldLayoutId id="2147484155" r:id="rId9"/>
    <p:sldLayoutId id="2147484156" r:id="rId10"/>
    <p:sldLayoutId id="2147484157" r:id="rId11"/>
    <p:sldLayoutId id="2147484158" r:id="rId12"/>
    <p:sldLayoutId id="2147484159" r:id="rId13"/>
    <p:sldLayoutId id="2147484160" r:id="rId14"/>
    <p:sldLayoutId id="2147484161" r:id="rId15"/>
    <p:sldLayoutId id="2147484162" r:id="rId16"/>
    <p:sldLayoutId id="2147484163" r:id="rId17"/>
    <p:sldLayoutId id="2147484164" r:id="rId18"/>
    <p:sldLayoutId id="2147484165" r:id="rId19"/>
    <p:sldLayoutId id="2147484166" r:id="rId20"/>
    <p:sldLayoutId id="2147484167" r:id="rId21"/>
    <p:sldLayoutId id="2147484168" r:id="rId22"/>
    <p:sldLayoutId id="2147484169" r:id="rId23"/>
    <p:sldLayoutId id="2147484170" r:id="rId24"/>
    <p:sldLayoutId id="2147484171" r:id="rId25"/>
    <p:sldLayoutId id="2147484172" r:id="rId26"/>
    <p:sldLayoutId id="2147484173" r:id="rId27"/>
    <p:sldLayoutId id="2147484174" r:id="rId28"/>
    <p:sldLayoutId id="2147484175" r:id="rId29"/>
    <p:sldLayoutId id="2147484176" r:id="rId30"/>
    <p:sldLayoutId id="2147484177" r:id="rId31"/>
    <p:sldLayoutId id="2147484178" r:id="rId32"/>
    <p:sldLayoutId id="2147484179" r:id="rId33"/>
    <p:sldLayoutId id="2147484180" r:id="rId34"/>
    <p:sldLayoutId id="2147484181" r:id="rId35"/>
    <p:sldLayoutId id="2147484182" r:id="rId3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68.png"/><Relationship Id="rId7"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9.sv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0.png"/><Relationship Id="rId7" Type="http://schemas.openxmlformats.org/officeDocument/2006/relationships/hyperlink" Target="https://azure.microsoft.com/en-us/overview/azure-vs-aws/cost-savings/" TargetMode="External"/><Relationship Id="rId12" Type="http://schemas.openxmlformats.org/officeDocument/2006/relationships/hyperlink" Target="https://azure.microsoft.com/en-gb/pricing/tco/calculator/" TargetMode="External"/><Relationship Id="rId2" Type="http://schemas.openxmlformats.org/officeDocument/2006/relationships/notesSlide" Target="../notesSlides/notesSlide14.xml"/><Relationship Id="rId1" Type="http://schemas.openxmlformats.org/officeDocument/2006/relationships/slideLayout" Target="../slideLayouts/slideLayout122.xml"/><Relationship Id="rId6" Type="http://schemas.openxmlformats.org/officeDocument/2006/relationships/hyperlink" Target="https://azure.microsoft.com/en-us/overview/azure-vs-aws/" TargetMode="External"/><Relationship Id="rId11" Type="http://schemas.openxmlformats.org/officeDocument/2006/relationships/image" Target="../media/image76.svg"/><Relationship Id="rId5" Type="http://schemas.openxmlformats.org/officeDocument/2006/relationships/image" Target="../media/image72.png"/><Relationship Id="rId10" Type="http://schemas.openxmlformats.org/officeDocument/2006/relationships/image" Target="../media/image75.png"/><Relationship Id="rId4" Type="http://schemas.openxmlformats.org/officeDocument/2006/relationships/image" Target="../media/image71.svg"/><Relationship Id="rId9" Type="http://schemas.openxmlformats.org/officeDocument/2006/relationships/image" Target="../media/image74.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ForresterTEI_SQLDB_ManagedInstance" TargetMode="External"/><Relationship Id="rId2" Type="http://schemas.openxmlformats.org/officeDocument/2006/relationships/notesSlide" Target="../notesSlides/notesSlide17.xml"/><Relationship Id="rId1" Type="http://schemas.openxmlformats.org/officeDocument/2006/relationships/slideLayout" Target="../slideLayouts/slideLayout65.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3.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41.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29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8.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3.xml"/><Relationship Id="rId16" Type="http://schemas.openxmlformats.org/officeDocument/2006/relationships/image" Target="../media/image59.svg"/><Relationship Id="rId1" Type="http://schemas.openxmlformats.org/officeDocument/2006/relationships/slideLayout" Target="../slideLayouts/slideLayout6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30.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47.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svg"/><Relationship Id="rId9" Type="http://schemas.openxmlformats.org/officeDocument/2006/relationships/hyperlink" Target="https://azure.microsoft.com/en-gb/migration" TargetMode="Externa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33.xml"/><Relationship Id="rId1" Type="http://schemas.openxmlformats.org/officeDocument/2006/relationships/slideLayout" Target="../slideLayouts/slideLayout245.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90.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74.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attunity-replicate" TargetMode="External"/><Relationship Id="rId2" Type="http://schemas.openxmlformats.org/officeDocument/2006/relationships/notesSlide" Target="../notesSlides/notesSlide34.xml"/><Relationship Id="rId1" Type="http://schemas.openxmlformats.org/officeDocument/2006/relationships/slideLayout" Target="../slideLayouts/slideLayout338.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265.xml"/></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resources/choosing-your-database-migration-path-to-azure/en-us/" TargetMode="External"/><Relationship Id="rId2" Type="http://schemas.openxmlformats.org/officeDocument/2006/relationships/notesSlide" Target="../notesSlides/notesSlide36.xml"/><Relationship Id="rId1" Type="http://schemas.openxmlformats.org/officeDocument/2006/relationships/slideLayout" Target="../slideLayouts/slideLayout264.xml"/><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64.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3" Type="http://schemas.openxmlformats.org/officeDocument/2006/relationships/hyperlink" Target="https://datamodernizationplanner.azurewebsites.net/" TargetMode="External"/><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3" y="2759101"/>
            <a:ext cx="6545155" cy="1793090"/>
          </a:xfrm>
        </p:spPr>
        <p:txBody>
          <a:bodyPr/>
          <a:lstStyle/>
          <a:p>
            <a:pPr>
              <a:spcBef>
                <a:spcPts val="1200"/>
              </a:spcBef>
            </a:pPr>
            <a:r>
              <a:rPr lang="en-US" sz="5000" spc="0">
                <a:latin typeface="Segoe UI Semilight" charset="0"/>
                <a:ea typeface="Segoe UI Semilight" charset="0"/>
              </a:rPr>
              <a:t>SQL Modernisation</a:t>
            </a:r>
            <a:br>
              <a:rPr lang="en-US" sz="5000" spc="0">
                <a:latin typeface="Segoe UI Semilight" charset="0"/>
                <a:ea typeface="Segoe UI Semilight" charset="0"/>
              </a:rPr>
            </a:br>
            <a:r>
              <a:rPr lang="en-US" sz="2000" spc="0">
                <a:latin typeface="Segoe UI Semilight" charset="0"/>
                <a:ea typeface="Segoe UI Semilight" charset="0"/>
              </a:rPr>
              <a:t>What is SQL Modernisation and how do we approach it?</a:t>
            </a:r>
            <a:endParaRPr lang="en-US" sz="3600" spc="0">
              <a:latin typeface="Segoe UI Semilight"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p:txBody>
          <a:bodyPr anchor="t"/>
          <a:lstStyle/>
          <a:p>
            <a:endParaRPr lang="en-US" sz="2000" b="1" dirty="0">
              <a:latin typeface="Segoe UI Semibold" charset="0"/>
              <a:ea typeface="Segoe UI Semibold" charset="0"/>
              <a:cs typeface="Segoe UI Semibold" charset="0"/>
            </a:endParaRP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8" name="Graphic 67" descr="Tools">
            <a:extLst>
              <a:ext uri="{FF2B5EF4-FFF2-40B4-BE49-F238E27FC236}">
                <a16:creationId xmlns:a16="http://schemas.microsoft.com/office/drawing/2014/main" id="{DC3F3944-F35D-44BB-8FAC-069C4A6F18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1213" y="2144328"/>
            <a:ext cx="764226" cy="764226"/>
          </a:xfrm>
          <a:prstGeom prst="rect">
            <a:avLst/>
          </a:prstGeom>
        </p:spPr>
      </p:pic>
      <p:pic>
        <p:nvPicPr>
          <p:cNvPr id="38" name="Graphic 37" descr="Gears">
            <a:extLst>
              <a:ext uri="{FF2B5EF4-FFF2-40B4-BE49-F238E27FC236}">
                <a16:creationId xmlns:a16="http://schemas.microsoft.com/office/drawing/2014/main" id="{CB07A0CD-EA87-474D-AE4A-C5AA3F0712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68569" y="2127598"/>
            <a:ext cx="826313" cy="826313"/>
          </a:xfrm>
          <a:prstGeom prst="rect">
            <a:avLst/>
          </a:prstGeom>
        </p:spPr>
      </p:pic>
      <p:pic>
        <p:nvPicPr>
          <p:cNvPr id="37" name="Graphic 36" descr="Box">
            <a:extLst>
              <a:ext uri="{FF2B5EF4-FFF2-40B4-BE49-F238E27FC236}">
                <a16:creationId xmlns:a16="http://schemas.microsoft.com/office/drawing/2014/main" id="{1A3D1118-6F8C-42B0-8522-C55D5E2C63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2160" y="2144328"/>
            <a:ext cx="788213" cy="788213"/>
          </a:xfrm>
          <a:prstGeom prst="rect">
            <a:avLst/>
          </a:prstGeom>
        </p:spPr>
      </p:pic>
      <p:pic>
        <p:nvPicPr>
          <p:cNvPr id="39" name="Graphic 38" descr="Handshake">
            <a:extLst>
              <a:ext uri="{FF2B5EF4-FFF2-40B4-BE49-F238E27FC236}">
                <a16:creationId xmlns:a16="http://schemas.microsoft.com/office/drawing/2014/main" id="{24891FE5-F8D8-4415-89B9-548006BFFE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89727" y="2111603"/>
            <a:ext cx="788213" cy="788213"/>
          </a:xfrm>
          <a:prstGeom prst="rect">
            <a:avLst/>
          </a:prstGeom>
        </p:spPr>
      </p:pic>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400" cap="all">
                <a:solidFill>
                  <a:schemeClr val="tx2"/>
                </a:solidFill>
                <a:latin typeface="Segoe UI Semilight" panose="020B0402040204020203" pitchFamily="34" charset="0"/>
                <a:cs typeface="Segoe UI Semilight" panose="020B0402040204020203" pitchFamily="34" charset="0"/>
              </a:rPr>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3508277" y="2966611"/>
            <a:ext cx="2151115"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9345549" y="2966611"/>
            <a:ext cx="2293824"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6221330" y="2966611"/>
            <a:ext cx="25622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625359" y="2987934"/>
            <a:ext cx="23209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Transform your products</a:t>
            </a:r>
          </a:p>
        </p:txBody>
      </p:sp>
      <p:sp>
        <p:nvSpPr>
          <p:cNvPr id="33" name="optimize">
            <a:extLst>
              <a:ext uri="{FF2B5EF4-FFF2-40B4-BE49-F238E27FC236}">
                <a16:creationId xmlns:a16="http://schemas.microsoft.com/office/drawing/2014/main" id="{9D3958C6-B664-4B69-AA60-35BD7D39CAE1}"/>
              </a:ext>
            </a:extLst>
          </p:cNvPr>
          <p:cNvSpPr/>
          <p:nvPr/>
        </p:nvSpPr>
        <p:spPr bwMode="auto">
          <a:xfrm>
            <a:off x="3281864" y="1241561"/>
            <a:ext cx="5169589" cy="538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Building Systems of Intelligence</a:t>
            </a:r>
          </a:p>
        </p:txBody>
      </p:sp>
      <p:sp>
        <p:nvSpPr>
          <p:cNvPr id="14" name="Rectangle 13">
            <a:extLst>
              <a:ext uri="{FF2B5EF4-FFF2-40B4-BE49-F238E27FC236}">
                <a16:creationId xmlns:a16="http://schemas.microsoft.com/office/drawing/2014/main" id="{19E097A8-8513-4760-BADE-DE61D46FFD77}"/>
              </a:ext>
            </a:extLst>
          </p:cNvPr>
          <p:cNvSpPr/>
          <p:nvPr/>
        </p:nvSpPr>
        <p:spPr>
          <a:xfrm>
            <a:off x="727780" y="3965643"/>
            <a:ext cx="2769653" cy="1077218"/>
          </a:xfrm>
          <a:prstGeom prst="rect">
            <a:avLst/>
          </a:prstGeom>
        </p:spPr>
        <p:txBody>
          <a:bodyPr wrap="square">
            <a:spAutoFit/>
          </a:bodyPr>
          <a:lstStyle/>
          <a:p>
            <a:r>
              <a:rPr lang="en-US" sz="1600"/>
              <a:t>Developing new and better products and services to better fit customer need</a:t>
            </a:r>
            <a:r>
              <a:rPr kumimoji="0" lang="en-GB" sz="1600" b="0" i="0" u="none" strike="noStrike" kern="1200" cap="none" spc="0" normalizeH="0" baseline="0" noProof="0">
                <a:ln>
                  <a:noFill/>
                </a:ln>
                <a:solidFill>
                  <a:srgbClr val="000000"/>
                </a:solidFill>
                <a:effectLst/>
                <a:uLnTx/>
                <a:uFillTx/>
                <a:latin typeface="Segoe UI Semilight"/>
                <a:ea typeface="+mn-ea"/>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000000"/>
              </a:solidFill>
              <a:effectLst/>
              <a:uLnTx/>
              <a:uFillTx/>
              <a:latin typeface="Segoe UI Semilight"/>
              <a:ea typeface="+mn-ea"/>
              <a:cs typeface="Segoe UI Semibold" panose="020B0702040204020203" pitchFamily="34" charset="0"/>
            </a:endParaRPr>
          </a:p>
        </p:txBody>
      </p:sp>
      <p:sp>
        <p:nvSpPr>
          <p:cNvPr id="15" name="Rectangle 14">
            <a:extLst>
              <a:ext uri="{FF2B5EF4-FFF2-40B4-BE49-F238E27FC236}">
                <a16:creationId xmlns:a16="http://schemas.microsoft.com/office/drawing/2014/main" id="{C94C27C4-A7FC-4E26-984C-3F7CB10E48CE}"/>
              </a:ext>
            </a:extLst>
          </p:cNvPr>
          <p:cNvSpPr/>
          <p:nvPr/>
        </p:nvSpPr>
        <p:spPr>
          <a:xfrm>
            <a:off x="3775020" y="3965643"/>
            <a:ext cx="2320980" cy="830997"/>
          </a:xfrm>
          <a:prstGeom prst="rect">
            <a:avLst/>
          </a:prstGeom>
        </p:spPr>
        <p:txBody>
          <a:bodyPr wrap="square">
            <a:spAutoFit/>
          </a:bodyPr>
          <a:lstStyle/>
          <a:p>
            <a:pPr lvl="0"/>
            <a:r>
              <a:rPr lang="en-GB" sz="1600">
                <a:solidFill>
                  <a:srgbClr val="000000"/>
                </a:solidFill>
                <a:latin typeface="Segoe UI Semilight"/>
                <a:cs typeface="Segoe UI Semibold" panose="020B0702040204020203" pitchFamily="34" charset="0"/>
              </a:rPr>
              <a:t>Deeply engaging with Customers in new and meaningful ways</a:t>
            </a:r>
          </a:p>
        </p:txBody>
      </p:sp>
      <p:sp>
        <p:nvSpPr>
          <p:cNvPr id="16" name="Rectangle 15">
            <a:extLst>
              <a:ext uri="{FF2B5EF4-FFF2-40B4-BE49-F238E27FC236}">
                <a16:creationId xmlns:a16="http://schemas.microsoft.com/office/drawing/2014/main" id="{EC648568-3DEA-4587-887D-75253073DD28}"/>
              </a:ext>
            </a:extLst>
          </p:cNvPr>
          <p:cNvSpPr/>
          <p:nvPr/>
        </p:nvSpPr>
        <p:spPr>
          <a:xfrm>
            <a:off x="6580250" y="3965643"/>
            <a:ext cx="2414744" cy="830997"/>
          </a:xfrm>
          <a:prstGeom prst="rect">
            <a:avLst/>
          </a:prstGeom>
        </p:spPr>
        <p:txBody>
          <a:bodyPr wrap="square">
            <a:spAutoFit/>
          </a:bodyPr>
          <a:lstStyle/>
          <a:p>
            <a:pPr lvl="0"/>
            <a:r>
              <a:rPr lang="en-GB" sz="1600">
                <a:solidFill>
                  <a:srgbClr val="000000"/>
                </a:solidFill>
                <a:latin typeface="Segoe UI Semilight"/>
                <a:cs typeface="Segoe UI Semibold" panose="020B0702040204020203" pitchFamily="34" charset="0"/>
              </a:rPr>
              <a:t>Increasing operations agility while reducing costs.</a:t>
            </a:r>
          </a:p>
        </p:txBody>
      </p:sp>
      <p:sp>
        <p:nvSpPr>
          <p:cNvPr id="17" name="Rectangle 16">
            <a:extLst>
              <a:ext uri="{FF2B5EF4-FFF2-40B4-BE49-F238E27FC236}">
                <a16:creationId xmlns:a16="http://schemas.microsoft.com/office/drawing/2014/main" id="{2710C128-1135-4CD8-A10F-C9D6275EC421}"/>
              </a:ext>
            </a:extLst>
          </p:cNvPr>
          <p:cNvSpPr/>
          <p:nvPr/>
        </p:nvSpPr>
        <p:spPr>
          <a:xfrm>
            <a:off x="9479245" y="3916807"/>
            <a:ext cx="2320980" cy="1323439"/>
          </a:xfrm>
          <a:prstGeom prst="rect">
            <a:avLst/>
          </a:prstGeom>
        </p:spPr>
        <p:txBody>
          <a:bodyPr wrap="square">
            <a:spAutoFit/>
          </a:bodyPr>
          <a:lstStyle/>
          <a:p>
            <a:pPr lvl="0"/>
            <a:r>
              <a:rPr lang="en-GB" sz="1600">
                <a:solidFill>
                  <a:srgbClr val="000000"/>
                </a:solidFill>
                <a:latin typeface="Segoe UI Semilight"/>
                <a:cs typeface="Segoe UI Semibold" panose="020B0702040204020203" pitchFamily="34" charset="0"/>
              </a:rPr>
              <a:t>Empowering employees with state-of-the-art tools. They (and you), need the best tools to be the best at their jobs</a:t>
            </a:r>
          </a:p>
        </p:txBody>
      </p:sp>
    </p:spTree>
    <p:extLst>
      <p:ext uri="{BB962C8B-B14F-4D97-AF65-F5344CB8AC3E}">
        <p14:creationId xmlns:p14="http://schemas.microsoft.com/office/powerpoint/2010/main" val="2413235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800" cap="all">
                <a:solidFill>
                  <a:schemeClr val="tx2"/>
                </a:solidFill>
                <a:latin typeface="Segoe UI Semilight" panose="020B0402040204020203" pitchFamily="34" charset="0"/>
                <a:cs typeface="Segoe UI Semilight" panose="020B0402040204020203" pitchFamily="34" charset="0"/>
              </a:rPr>
              <a:t>A Modern data platform is your key to digital transformation </a:t>
            </a:r>
          </a:p>
        </p:txBody>
      </p:sp>
      <p:sp>
        <p:nvSpPr>
          <p:cNvPr id="43" name="engage">
            <a:extLst>
              <a:ext uri="{FF2B5EF4-FFF2-40B4-BE49-F238E27FC236}">
                <a16:creationId xmlns:a16="http://schemas.microsoft.com/office/drawing/2014/main" id="{6F8838BF-A1D6-4BBC-AF7E-03EAD1E7EAD6}"/>
              </a:ext>
            </a:extLst>
          </p:cNvPr>
          <p:cNvSpPr/>
          <p:nvPr/>
        </p:nvSpPr>
        <p:spPr bwMode="auto">
          <a:xfrm>
            <a:off x="4081138" y="1114994"/>
            <a:ext cx="2151115"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9543375" y="1062369"/>
            <a:ext cx="2293824"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6571625" y="1109761"/>
            <a:ext cx="25622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938986" y="1153604"/>
            <a:ext cx="23209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Transform your products</a:t>
            </a:r>
          </a:p>
        </p:txBody>
      </p:sp>
      <p:sp>
        <p:nvSpPr>
          <p:cNvPr id="102" name="optimize">
            <a:extLst>
              <a:ext uri="{FF2B5EF4-FFF2-40B4-BE49-F238E27FC236}">
                <a16:creationId xmlns:a16="http://schemas.microsoft.com/office/drawing/2014/main" id="{2B895193-EEAC-45CD-97D0-C449B2DBA2FF}"/>
              </a:ext>
            </a:extLst>
          </p:cNvPr>
          <p:cNvSpPr/>
          <p:nvPr/>
        </p:nvSpPr>
        <p:spPr bwMode="auto">
          <a:xfrm>
            <a:off x="4362841" y="5072267"/>
            <a:ext cx="3042135" cy="538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noProof="0">
                <a:solidFill>
                  <a:srgbClr val="001F50"/>
                </a:solidFill>
                <a:latin typeface="Segoe UI Semilight" panose="020B0402040204020203" pitchFamily="34" charset="0"/>
                <a:cs typeface="Segoe UI Semilight" panose="020B0402040204020203" pitchFamily="34" charset="0"/>
              </a:rPr>
              <a:t>Data Estate Modernisation</a:t>
            </a:r>
            <a:endPar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endParaRPr>
          </a:p>
        </p:txBody>
      </p:sp>
      <p:pic>
        <p:nvPicPr>
          <p:cNvPr id="7" name="Graphic 6" descr="Box">
            <a:extLst>
              <a:ext uri="{FF2B5EF4-FFF2-40B4-BE49-F238E27FC236}">
                <a16:creationId xmlns:a16="http://schemas.microsoft.com/office/drawing/2014/main" id="{A9EC846D-C147-4099-9D2B-353E68E722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998" y="1249686"/>
            <a:ext cx="653521" cy="653521"/>
          </a:xfrm>
          <a:prstGeom prst="rect">
            <a:avLst/>
          </a:prstGeom>
        </p:spPr>
      </p:pic>
      <p:pic>
        <p:nvPicPr>
          <p:cNvPr id="9" name="Graphic 8" descr="Gears">
            <a:extLst>
              <a:ext uri="{FF2B5EF4-FFF2-40B4-BE49-F238E27FC236}">
                <a16:creationId xmlns:a16="http://schemas.microsoft.com/office/drawing/2014/main" id="{0EB01D71-62EA-4782-8A23-3067A8A060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1628" y="1225019"/>
            <a:ext cx="653521" cy="653521"/>
          </a:xfrm>
          <a:prstGeom prst="rect">
            <a:avLst/>
          </a:prstGeom>
        </p:spPr>
      </p:pic>
      <p:pic>
        <p:nvPicPr>
          <p:cNvPr id="11" name="Graphic 10" descr="Handshake">
            <a:extLst>
              <a:ext uri="{FF2B5EF4-FFF2-40B4-BE49-F238E27FC236}">
                <a16:creationId xmlns:a16="http://schemas.microsoft.com/office/drawing/2014/main" id="{9AF85240-7D4E-49E5-A310-1D8939312C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3240" y="1177108"/>
            <a:ext cx="653521" cy="653521"/>
          </a:xfrm>
          <a:prstGeom prst="rect">
            <a:avLst/>
          </a:prstGeom>
        </p:spPr>
      </p:pic>
      <p:pic>
        <p:nvPicPr>
          <p:cNvPr id="13" name="Graphic 12" descr="Tools">
            <a:extLst>
              <a:ext uri="{FF2B5EF4-FFF2-40B4-BE49-F238E27FC236}">
                <a16:creationId xmlns:a16="http://schemas.microsoft.com/office/drawing/2014/main" id="{7E5B8802-072A-44FC-B121-0FDFF84800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3695" y="1129716"/>
            <a:ext cx="653521" cy="653521"/>
          </a:xfrm>
          <a:prstGeom prst="rect">
            <a:avLst/>
          </a:prstGeom>
        </p:spPr>
      </p:pic>
      <p:sp>
        <p:nvSpPr>
          <p:cNvPr id="16" name="Rectangle 15">
            <a:extLst>
              <a:ext uri="{FF2B5EF4-FFF2-40B4-BE49-F238E27FC236}">
                <a16:creationId xmlns:a16="http://schemas.microsoft.com/office/drawing/2014/main" id="{2B0CA57D-00AA-45B4-8353-A0DFE4C6C1AD}"/>
              </a:ext>
            </a:extLst>
          </p:cNvPr>
          <p:cNvSpPr/>
          <p:nvPr/>
        </p:nvSpPr>
        <p:spPr>
          <a:xfrm>
            <a:off x="456185" y="2923030"/>
            <a:ext cx="2751580" cy="1169551"/>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Quickly integrate applications</a:t>
            </a:r>
          </a:p>
          <a:p>
            <a:pPr marL="285750" indent="-285750">
              <a:buFont typeface="Arial" panose="020B0604020202020204" pitchFamily="34" charset="0"/>
              <a:buChar char="•"/>
            </a:pPr>
            <a:r>
              <a:rPr lang="en-US" sz="1400">
                <a:latin typeface="Segoe UI Semilight"/>
                <a:cs typeface="Segoe UI Semibold" panose="020B0702040204020203" pitchFamily="34" charset="0"/>
              </a:rPr>
              <a:t>Update legacy apps and build intelligence</a:t>
            </a:r>
          </a:p>
          <a:p>
            <a:pPr marL="285750" indent="-285750">
              <a:buFont typeface="Arial" panose="020B0604020202020204" pitchFamily="34" charset="0"/>
              <a:buChar char="•"/>
            </a:pPr>
            <a:r>
              <a:rPr lang="en-US" sz="1400">
                <a:latin typeface="Segoe UI Semilight"/>
                <a:cs typeface="Segoe UI Semibold" panose="020B0702040204020203" pitchFamily="34" charset="0"/>
              </a:rPr>
              <a:t>Healthy cycle of innovation</a:t>
            </a:r>
          </a:p>
          <a:p>
            <a:pPr marL="285750" indent="-285750">
              <a:buFont typeface="Arial" panose="020B0604020202020204" pitchFamily="34" charset="0"/>
              <a:buChar char="•"/>
            </a:pPr>
            <a:endParaRPr lang="en-GB" sz="1400"/>
          </a:p>
        </p:txBody>
      </p:sp>
      <p:cxnSp>
        <p:nvCxnSpPr>
          <p:cNvPr id="22" name="Straight Connector 21">
            <a:extLst>
              <a:ext uri="{FF2B5EF4-FFF2-40B4-BE49-F238E27FC236}">
                <a16:creationId xmlns:a16="http://schemas.microsoft.com/office/drawing/2014/main" id="{91CDACF9-F252-4183-BCCC-B134A6B73F22}"/>
              </a:ext>
            </a:extLst>
          </p:cNvPr>
          <p:cNvCxnSpPr>
            <a:cxnSpLocks/>
          </p:cNvCxnSpPr>
          <p:nvPr/>
        </p:nvCxnSpPr>
        <p:spPr>
          <a:xfrm flipV="1">
            <a:off x="398516" y="4356898"/>
            <a:ext cx="11381014" cy="1259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E24FB6-3DC7-4E71-B8F6-FDB5A8AAFBE2}"/>
              </a:ext>
            </a:extLst>
          </p:cNvPr>
          <p:cNvSpPr/>
          <p:nvPr/>
        </p:nvSpPr>
        <p:spPr>
          <a:xfrm>
            <a:off x="3312549" y="2895088"/>
            <a:ext cx="2794974" cy="1600438"/>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Re-imagine business process with data and deep analytics</a:t>
            </a:r>
          </a:p>
          <a:p>
            <a:pPr marL="285750" indent="-285750">
              <a:buFont typeface="Arial" panose="020B0604020202020204" pitchFamily="34" charset="0"/>
              <a:buChar char="•"/>
            </a:pPr>
            <a:r>
              <a:rPr lang="en-US" sz="1400">
                <a:latin typeface="Segoe UI" panose="020B0502040204020203" pitchFamily="34" charset="0"/>
                <a:cs typeface="Segoe UI" panose="020B0502040204020203" pitchFamily="34" charset="0"/>
              </a:rPr>
              <a:t>Accelerate the decision-making process with mission critical databases</a:t>
            </a:r>
          </a:p>
          <a:p>
            <a:pPr marL="285750" indent="-285750">
              <a:buFont typeface="Arial" panose="020B0604020202020204" pitchFamily="34" charset="0"/>
              <a:buChar char="•"/>
            </a:pPr>
            <a:endParaRPr lang="en-US" sz="1400">
              <a:latin typeface="Segoe UI Semilight"/>
              <a:cs typeface="Segoe UI Semibold" panose="020B0702040204020203" pitchFamily="34" charset="0"/>
            </a:endParaRPr>
          </a:p>
          <a:p>
            <a:pPr marL="285750" indent="-285750">
              <a:buFont typeface="Arial" panose="020B0604020202020204" pitchFamily="34" charset="0"/>
              <a:buChar char="•"/>
            </a:pPr>
            <a:endParaRPr lang="en-US" sz="1400">
              <a:latin typeface="Segoe UI Semilight"/>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EEA2B97C-CD5C-4A75-B66B-10D670C14309}"/>
              </a:ext>
            </a:extLst>
          </p:cNvPr>
          <p:cNvCxnSpPr>
            <a:cxnSpLocks/>
          </p:cNvCxnSpPr>
          <p:nvPr/>
        </p:nvCxnSpPr>
        <p:spPr>
          <a:xfrm flipV="1">
            <a:off x="417016" y="2813201"/>
            <a:ext cx="11381014" cy="1259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274B4DE-BD5C-48B0-910F-CDCF1E8FA204}"/>
              </a:ext>
            </a:extLst>
          </p:cNvPr>
          <p:cNvSpPr/>
          <p:nvPr/>
        </p:nvSpPr>
        <p:spPr>
          <a:xfrm>
            <a:off x="6268733" y="2872331"/>
            <a:ext cx="2914961" cy="1384995"/>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Increase business agility across on-premise and the cloud</a:t>
            </a:r>
          </a:p>
          <a:p>
            <a:pPr marL="285750" indent="-285750">
              <a:buFont typeface="Arial" panose="020B0604020202020204" pitchFamily="34" charset="0"/>
              <a:buChar char="•"/>
            </a:pPr>
            <a:r>
              <a:rPr lang="en-US" sz="1400">
                <a:latin typeface="Segoe UI Semilight"/>
                <a:cs typeface="Segoe UI Semibold" panose="020B0702040204020203" pitchFamily="34" charset="0"/>
              </a:rPr>
              <a:t>Reduce Data center costs through lift and shift at scale</a:t>
            </a:r>
          </a:p>
          <a:p>
            <a:pPr marL="285750" indent="-285750">
              <a:buFont typeface="Arial" panose="020B0604020202020204" pitchFamily="34" charset="0"/>
              <a:buChar char="•"/>
            </a:pPr>
            <a:r>
              <a:rPr lang="en-US" sz="1400">
                <a:latin typeface="Segoe UI Semilight"/>
                <a:cs typeface="Segoe UI Semibold" panose="020B0702040204020203" pitchFamily="34" charset="0"/>
              </a:rPr>
              <a:t>Meet and exceed security and compliance</a:t>
            </a:r>
            <a:endParaRPr lang="en-GB" sz="1400"/>
          </a:p>
        </p:txBody>
      </p:sp>
      <p:sp>
        <p:nvSpPr>
          <p:cNvPr id="31" name="Rectangle 30">
            <a:extLst>
              <a:ext uri="{FF2B5EF4-FFF2-40B4-BE49-F238E27FC236}">
                <a16:creationId xmlns:a16="http://schemas.microsoft.com/office/drawing/2014/main" id="{5C9F95AC-50E0-4A86-9344-21285A4FA23B}"/>
              </a:ext>
            </a:extLst>
          </p:cNvPr>
          <p:cNvSpPr/>
          <p:nvPr/>
        </p:nvSpPr>
        <p:spPr>
          <a:xfrm>
            <a:off x="9266965" y="2893536"/>
            <a:ext cx="2578703" cy="1169551"/>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Refresh out of support Software and Hardware</a:t>
            </a:r>
          </a:p>
          <a:p>
            <a:pPr marL="285750" indent="-285750">
              <a:buFont typeface="Arial" panose="020B0604020202020204" pitchFamily="34" charset="0"/>
              <a:buChar char="•"/>
            </a:pPr>
            <a:r>
              <a:rPr lang="en-US" sz="1400">
                <a:latin typeface="Segoe UI Semilight"/>
                <a:cs typeface="Segoe UI Semibold" panose="020B0702040204020203" pitchFamily="34" charset="0"/>
              </a:rPr>
              <a:t>Consistent tools and services</a:t>
            </a:r>
          </a:p>
          <a:p>
            <a:pPr marL="285750" indent="-285750">
              <a:buFont typeface="Arial" panose="020B0604020202020204" pitchFamily="34" charset="0"/>
              <a:buChar char="•"/>
            </a:pPr>
            <a:endParaRPr lang="en-GB" sz="1400"/>
          </a:p>
        </p:txBody>
      </p:sp>
      <p:cxnSp>
        <p:nvCxnSpPr>
          <p:cNvPr id="32" name="Straight Arrow Connector 31">
            <a:extLst>
              <a:ext uri="{FF2B5EF4-FFF2-40B4-BE49-F238E27FC236}">
                <a16:creationId xmlns:a16="http://schemas.microsoft.com/office/drawing/2014/main" id="{AE4538D6-F3D0-4C4C-89BE-E35CFC234068}"/>
              </a:ext>
            </a:extLst>
          </p:cNvPr>
          <p:cNvCxnSpPr>
            <a:cxnSpLocks/>
          </p:cNvCxnSpPr>
          <p:nvPr/>
        </p:nvCxnSpPr>
        <p:spPr>
          <a:xfrm flipV="1">
            <a:off x="3514304" y="5611181"/>
            <a:ext cx="4620164" cy="12504"/>
          </a:xfrm>
          <a:prstGeom prst="straightConnector1">
            <a:avLst/>
          </a:prstGeom>
          <a:ln w="76200">
            <a:solidFill>
              <a:srgbClr val="268CD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91F70B79-0CFB-45FD-8A2E-08B448830935}"/>
              </a:ext>
            </a:extLst>
          </p:cNvPr>
          <p:cNvSpPr/>
          <p:nvPr/>
        </p:nvSpPr>
        <p:spPr bwMode="auto">
          <a:xfrm rot="10800000">
            <a:off x="1491880" y="4193628"/>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9" name="Arrow: Down 48">
            <a:extLst>
              <a:ext uri="{FF2B5EF4-FFF2-40B4-BE49-F238E27FC236}">
                <a16:creationId xmlns:a16="http://schemas.microsoft.com/office/drawing/2014/main" id="{5B7132BC-2BBA-4F06-A459-C9918005CAC0}"/>
              </a:ext>
            </a:extLst>
          </p:cNvPr>
          <p:cNvSpPr/>
          <p:nvPr/>
        </p:nvSpPr>
        <p:spPr bwMode="auto">
          <a:xfrm rot="10800000">
            <a:off x="4403698" y="4193399"/>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0" name="Arrow: Down 49">
            <a:extLst>
              <a:ext uri="{FF2B5EF4-FFF2-40B4-BE49-F238E27FC236}">
                <a16:creationId xmlns:a16="http://schemas.microsoft.com/office/drawing/2014/main" id="{08134B15-B0B4-424E-8685-FEA7190CF9BB}"/>
              </a:ext>
            </a:extLst>
          </p:cNvPr>
          <p:cNvSpPr/>
          <p:nvPr/>
        </p:nvSpPr>
        <p:spPr bwMode="auto">
          <a:xfrm rot="10800000">
            <a:off x="7315516" y="4204745"/>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1" name="Arrow: Down 50">
            <a:extLst>
              <a:ext uri="{FF2B5EF4-FFF2-40B4-BE49-F238E27FC236}">
                <a16:creationId xmlns:a16="http://schemas.microsoft.com/office/drawing/2014/main" id="{3EA3AFB5-F547-4FEE-A1EA-1E1927B1270D}"/>
              </a:ext>
            </a:extLst>
          </p:cNvPr>
          <p:cNvSpPr/>
          <p:nvPr/>
        </p:nvSpPr>
        <p:spPr bwMode="auto">
          <a:xfrm rot="10800000">
            <a:off x="10227334" y="4181366"/>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3" name="building_7">
            <a:extLst>
              <a:ext uri="{FF2B5EF4-FFF2-40B4-BE49-F238E27FC236}">
                <a16:creationId xmlns:a16="http://schemas.microsoft.com/office/drawing/2014/main" id="{FE066616-E0F6-4D01-9CC6-A39875AB741A}"/>
              </a:ext>
            </a:extLst>
          </p:cNvPr>
          <p:cNvSpPr>
            <a:spLocks noChangeAspect="1" noEditPoints="1"/>
          </p:cNvSpPr>
          <p:nvPr/>
        </p:nvSpPr>
        <p:spPr bwMode="auto">
          <a:xfrm>
            <a:off x="1365814" y="4633033"/>
            <a:ext cx="1773358" cy="1850754"/>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54" name="Freeform: Shape 27">
            <a:extLst>
              <a:ext uri="{FF2B5EF4-FFF2-40B4-BE49-F238E27FC236}">
                <a16:creationId xmlns:a16="http://schemas.microsoft.com/office/drawing/2014/main" id="{060F8313-D865-4029-8C13-1AC5B1087D0E}"/>
              </a:ext>
            </a:extLst>
          </p:cNvPr>
          <p:cNvSpPr/>
          <p:nvPr/>
        </p:nvSpPr>
        <p:spPr bwMode="auto">
          <a:xfrm flipV="1">
            <a:off x="8364000" y="4743996"/>
            <a:ext cx="2914961" cy="175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33" name="Rectangle 32">
            <a:extLst>
              <a:ext uri="{FF2B5EF4-FFF2-40B4-BE49-F238E27FC236}">
                <a16:creationId xmlns:a16="http://schemas.microsoft.com/office/drawing/2014/main" id="{BA891F14-81C0-4FE8-AA9D-E8FE615355C1}"/>
              </a:ext>
            </a:extLst>
          </p:cNvPr>
          <p:cNvSpPr/>
          <p:nvPr/>
        </p:nvSpPr>
        <p:spPr>
          <a:xfrm>
            <a:off x="617502" y="1925232"/>
            <a:ext cx="2769653" cy="830997"/>
          </a:xfrm>
          <a:prstGeom prst="rect">
            <a:avLst/>
          </a:prstGeom>
        </p:spPr>
        <p:txBody>
          <a:bodyPr wrap="square">
            <a:spAutoFit/>
          </a:bodyPr>
          <a:lstStyle/>
          <a:p>
            <a:r>
              <a:rPr lang="en-US" sz="1200"/>
              <a:t>Developing new and better products and services to better fit customer need</a:t>
            </a:r>
            <a:r>
              <a:rPr kumimoji="0" lang="en-GB" sz="1200" b="0" i="0" u="none" strike="noStrike" kern="1200" cap="none" spc="0" normalizeH="0" baseline="0" noProof="0">
                <a:ln>
                  <a:noFill/>
                </a:ln>
                <a:solidFill>
                  <a:srgbClr val="000000"/>
                </a:solidFill>
                <a:effectLst/>
                <a:uLnTx/>
                <a:uFillTx/>
                <a:latin typeface="Segoe UI Semilight"/>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Segoe UI Semilight"/>
              <a:cs typeface="Segoe UI Semibold" panose="020B0702040204020203" pitchFamily="34" charset="0"/>
            </a:endParaRPr>
          </a:p>
        </p:txBody>
      </p:sp>
      <p:sp>
        <p:nvSpPr>
          <p:cNvPr id="34" name="Rectangle 33">
            <a:extLst>
              <a:ext uri="{FF2B5EF4-FFF2-40B4-BE49-F238E27FC236}">
                <a16:creationId xmlns:a16="http://schemas.microsoft.com/office/drawing/2014/main" id="{8BF55208-0619-4F28-A1F5-8A2D2272C3AB}"/>
              </a:ext>
            </a:extLst>
          </p:cNvPr>
          <p:cNvSpPr/>
          <p:nvPr/>
        </p:nvSpPr>
        <p:spPr>
          <a:xfrm>
            <a:off x="3660723" y="1900723"/>
            <a:ext cx="2560059" cy="461665"/>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Deeply engaging with Customers in new and meaningful ways</a:t>
            </a:r>
          </a:p>
        </p:txBody>
      </p:sp>
      <p:sp>
        <p:nvSpPr>
          <p:cNvPr id="35" name="Rectangle 34">
            <a:extLst>
              <a:ext uri="{FF2B5EF4-FFF2-40B4-BE49-F238E27FC236}">
                <a16:creationId xmlns:a16="http://schemas.microsoft.com/office/drawing/2014/main" id="{F22538A3-3DD1-48B6-8CAB-9A1460980A33}"/>
              </a:ext>
            </a:extLst>
          </p:cNvPr>
          <p:cNvSpPr/>
          <p:nvPr/>
        </p:nvSpPr>
        <p:spPr>
          <a:xfrm>
            <a:off x="6469972" y="1867357"/>
            <a:ext cx="2414744" cy="461665"/>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Increasing operations agility while reducing costs.</a:t>
            </a:r>
          </a:p>
        </p:txBody>
      </p:sp>
      <p:sp>
        <p:nvSpPr>
          <p:cNvPr id="36" name="Rectangle 35">
            <a:extLst>
              <a:ext uri="{FF2B5EF4-FFF2-40B4-BE49-F238E27FC236}">
                <a16:creationId xmlns:a16="http://schemas.microsoft.com/office/drawing/2014/main" id="{87E72591-22FF-4755-AF1D-A5359540AFEA}"/>
              </a:ext>
            </a:extLst>
          </p:cNvPr>
          <p:cNvSpPr/>
          <p:nvPr/>
        </p:nvSpPr>
        <p:spPr>
          <a:xfrm>
            <a:off x="9346376" y="1864821"/>
            <a:ext cx="2414745" cy="830997"/>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Empowering employees with state-of-the-art tools. You need the best tools to do your best work</a:t>
            </a:r>
          </a:p>
        </p:txBody>
      </p:sp>
      <p:sp>
        <p:nvSpPr>
          <p:cNvPr id="37" name="Arrow: Down 36">
            <a:extLst>
              <a:ext uri="{FF2B5EF4-FFF2-40B4-BE49-F238E27FC236}">
                <a16:creationId xmlns:a16="http://schemas.microsoft.com/office/drawing/2014/main" id="{A69BDC92-FCEE-4D9A-ACC3-6800666B3BDC}"/>
              </a:ext>
            </a:extLst>
          </p:cNvPr>
          <p:cNvSpPr/>
          <p:nvPr/>
        </p:nvSpPr>
        <p:spPr bwMode="auto">
          <a:xfrm rot="10800000">
            <a:off x="1472137" y="2644452"/>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0" name="Arrow: Down 39">
            <a:extLst>
              <a:ext uri="{FF2B5EF4-FFF2-40B4-BE49-F238E27FC236}">
                <a16:creationId xmlns:a16="http://schemas.microsoft.com/office/drawing/2014/main" id="{B35DF1A7-E874-482B-8046-E92B58A5D8E0}"/>
              </a:ext>
            </a:extLst>
          </p:cNvPr>
          <p:cNvSpPr/>
          <p:nvPr/>
        </p:nvSpPr>
        <p:spPr bwMode="auto">
          <a:xfrm rot="10800000">
            <a:off x="4383955" y="2632648"/>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1" name="Arrow: Down 40">
            <a:extLst>
              <a:ext uri="{FF2B5EF4-FFF2-40B4-BE49-F238E27FC236}">
                <a16:creationId xmlns:a16="http://schemas.microsoft.com/office/drawing/2014/main" id="{BBD31317-5E6D-46B6-8649-6B3C85B7F82E}"/>
              </a:ext>
            </a:extLst>
          </p:cNvPr>
          <p:cNvSpPr/>
          <p:nvPr/>
        </p:nvSpPr>
        <p:spPr bwMode="auto">
          <a:xfrm rot="10800000">
            <a:off x="7295773" y="2609269"/>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2" name="Arrow: Down 41">
            <a:extLst>
              <a:ext uri="{FF2B5EF4-FFF2-40B4-BE49-F238E27FC236}">
                <a16:creationId xmlns:a16="http://schemas.microsoft.com/office/drawing/2014/main" id="{129AC79B-E821-4DBB-BC5E-847C633A4799}"/>
              </a:ext>
            </a:extLst>
          </p:cNvPr>
          <p:cNvSpPr/>
          <p:nvPr/>
        </p:nvSpPr>
        <p:spPr bwMode="auto">
          <a:xfrm rot="10800000">
            <a:off x="10207591" y="2620615"/>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5730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fade">
                                      <p:cBhvr>
                                        <p:cTn id="45" dur="500"/>
                                        <p:tgtEl>
                                          <p:spTgt spid="4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P spid="30" grpId="0"/>
      <p:bldP spid="31" grpId="0"/>
      <p:bldP spid="48" grpId="0" animBg="1"/>
      <p:bldP spid="49" grpId="0" animBg="1"/>
      <p:bldP spid="50" grpId="0" animBg="1"/>
      <p:bldP spid="51" grpId="0" animBg="1"/>
      <p:bldP spid="37" grpId="0" animBg="1"/>
      <p:bldP spid="40" grpId="0" animBg="1"/>
      <p:bldP spid="41" grpId="0" animBg="1"/>
      <p:bldP spid="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800" cap="all">
                <a:solidFill>
                  <a:schemeClr val="tx2"/>
                </a:solidFill>
                <a:latin typeface="Segoe UI Semilight" panose="020B0402040204020203" pitchFamily="34" charset="0"/>
                <a:cs typeface="Segoe UI Semilight" panose="020B0402040204020203" pitchFamily="34" charset="0"/>
              </a:rPr>
              <a:t>A Modern data platform is your key to digital transformation </a:t>
            </a:r>
          </a:p>
        </p:txBody>
      </p:sp>
      <p:sp>
        <p:nvSpPr>
          <p:cNvPr id="43" name="engage">
            <a:extLst>
              <a:ext uri="{FF2B5EF4-FFF2-40B4-BE49-F238E27FC236}">
                <a16:creationId xmlns:a16="http://schemas.microsoft.com/office/drawing/2014/main" id="{6F8838BF-A1D6-4BBC-AF7E-03EAD1E7EAD6}"/>
              </a:ext>
            </a:extLst>
          </p:cNvPr>
          <p:cNvSpPr/>
          <p:nvPr/>
        </p:nvSpPr>
        <p:spPr bwMode="auto">
          <a:xfrm>
            <a:off x="4081138" y="1114994"/>
            <a:ext cx="2151115"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9543375" y="1062369"/>
            <a:ext cx="2293824"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6571625" y="1109761"/>
            <a:ext cx="25622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938986" y="1153604"/>
            <a:ext cx="23209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Transform your products</a:t>
            </a:r>
          </a:p>
        </p:txBody>
      </p:sp>
      <p:sp>
        <p:nvSpPr>
          <p:cNvPr id="102" name="optimize">
            <a:extLst>
              <a:ext uri="{FF2B5EF4-FFF2-40B4-BE49-F238E27FC236}">
                <a16:creationId xmlns:a16="http://schemas.microsoft.com/office/drawing/2014/main" id="{2B895193-EEAC-45CD-97D0-C449B2DBA2FF}"/>
              </a:ext>
            </a:extLst>
          </p:cNvPr>
          <p:cNvSpPr/>
          <p:nvPr/>
        </p:nvSpPr>
        <p:spPr bwMode="auto">
          <a:xfrm>
            <a:off x="456185" y="4671058"/>
            <a:ext cx="3042135" cy="538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noProof="0">
                <a:solidFill>
                  <a:srgbClr val="001F50"/>
                </a:solidFill>
                <a:latin typeface="Segoe UI Semilight" panose="020B0402040204020203" pitchFamily="34" charset="0"/>
                <a:cs typeface="Segoe UI Semilight" panose="020B0402040204020203" pitchFamily="34" charset="0"/>
              </a:rPr>
              <a:t>Data Estate Modernisation</a:t>
            </a:r>
            <a:endPar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endParaRPr>
          </a:p>
        </p:txBody>
      </p:sp>
      <p:pic>
        <p:nvPicPr>
          <p:cNvPr id="7" name="Graphic 6" descr="Box">
            <a:extLst>
              <a:ext uri="{FF2B5EF4-FFF2-40B4-BE49-F238E27FC236}">
                <a16:creationId xmlns:a16="http://schemas.microsoft.com/office/drawing/2014/main" id="{A9EC846D-C147-4099-9D2B-353E68E722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998" y="1249686"/>
            <a:ext cx="653521" cy="653521"/>
          </a:xfrm>
          <a:prstGeom prst="rect">
            <a:avLst/>
          </a:prstGeom>
        </p:spPr>
      </p:pic>
      <p:pic>
        <p:nvPicPr>
          <p:cNvPr id="9" name="Graphic 8" descr="Gears">
            <a:extLst>
              <a:ext uri="{FF2B5EF4-FFF2-40B4-BE49-F238E27FC236}">
                <a16:creationId xmlns:a16="http://schemas.microsoft.com/office/drawing/2014/main" id="{0EB01D71-62EA-4782-8A23-3067A8A060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1628" y="1225019"/>
            <a:ext cx="653521" cy="653521"/>
          </a:xfrm>
          <a:prstGeom prst="rect">
            <a:avLst/>
          </a:prstGeom>
        </p:spPr>
      </p:pic>
      <p:pic>
        <p:nvPicPr>
          <p:cNvPr id="11" name="Graphic 10" descr="Handshake">
            <a:extLst>
              <a:ext uri="{FF2B5EF4-FFF2-40B4-BE49-F238E27FC236}">
                <a16:creationId xmlns:a16="http://schemas.microsoft.com/office/drawing/2014/main" id="{9AF85240-7D4E-49E5-A310-1D8939312C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23240" y="1177108"/>
            <a:ext cx="653521" cy="653521"/>
          </a:xfrm>
          <a:prstGeom prst="rect">
            <a:avLst/>
          </a:prstGeom>
        </p:spPr>
      </p:pic>
      <p:pic>
        <p:nvPicPr>
          <p:cNvPr id="13" name="Graphic 12" descr="Tools">
            <a:extLst>
              <a:ext uri="{FF2B5EF4-FFF2-40B4-BE49-F238E27FC236}">
                <a16:creationId xmlns:a16="http://schemas.microsoft.com/office/drawing/2014/main" id="{7E5B8802-072A-44FC-B121-0FDFF84800E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3695" y="1129716"/>
            <a:ext cx="653521" cy="653521"/>
          </a:xfrm>
          <a:prstGeom prst="rect">
            <a:avLst/>
          </a:prstGeom>
        </p:spPr>
      </p:pic>
      <p:sp>
        <p:nvSpPr>
          <p:cNvPr id="16" name="Rectangle 15">
            <a:extLst>
              <a:ext uri="{FF2B5EF4-FFF2-40B4-BE49-F238E27FC236}">
                <a16:creationId xmlns:a16="http://schemas.microsoft.com/office/drawing/2014/main" id="{2B0CA57D-00AA-45B4-8353-A0DFE4C6C1AD}"/>
              </a:ext>
            </a:extLst>
          </p:cNvPr>
          <p:cNvSpPr/>
          <p:nvPr/>
        </p:nvSpPr>
        <p:spPr>
          <a:xfrm>
            <a:off x="456185" y="2923030"/>
            <a:ext cx="2751580" cy="1169551"/>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Quickly integrate applications</a:t>
            </a:r>
          </a:p>
          <a:p>
            <a:pPr marL="285750" indent="-285750">
              <a:buFont typeface="Arial" panose="020B0604020202020204" pitchFamily="34" charset="0"/>
              <a:buChar char="•"/>
            </a:pPr>
            <a:r>
              <a:rPr lang="en-US" sz="1400">
                <a:latin typeface="Segoe UI Semilight"/>
                <a:cs typeface="Segoe UI Semibold" panose="020B0702040204020203" pitchFamily="34" charset="0"/>
              </a:rPr>
              <a:t>Update legacy apps and build intelligence</a:t>
            </a:r>
          </a:p>
          <a:p>
            <a:pPr marL="285750" indent="-285750">
              <a:buFont typeface="Arial" panose="020B0604020202020204" pitchFamily="34" charset="0"/>
              <a:buChar char="•"/>
            </a:pPr>
            <a:r>
              <a:rPr lang="en-US" sz="1400">
                <a:latin typeface="Segoe UI Semilight"/>
                <a:cs typeface="Segoe UI Semibold" panose="020B0702040204020203" pitchFamily="34" charset="0"/>
              </a:rPr>
              <a:t>Healthy cycle of innovation</a:t>
            </a:r>
          </a:p>
          <a:p>
            <a:pPr marL="285750" indent="-285750">
              <a:buFont typeface="Arial" panose="020B0604020202020204" pitchFamily="34" charset="0"/>
              <a:buChar char="•"/>
            </a:pPr>
            <a:endParaRPr lang="en-GB" sz="1400"/>
          </a:p>
        </p:txBody>
      </p:sp>
      <p:cxnSp>
        <p:nvCxnSpPr>
          <p:cNvPr id="22" name="Straight Connector 21">
            <a:extLst>
              <a:ext uri="{FF2B5EF4-FFF2-40B4-BE49-F238E27FC236}">
                <a16:creationId xmlns:a16="http://schemas.microsoft.com/office/drawing/2014/main" id="{91CDACF9-F252-4183-BCCC-B134A6B73F22}"/>
              </a:ext>
            </a:extLst>
          </p:cNvPr>
          <p:cNvCxnSpPr>
            <a:cxnSpLocks/>
          </p:cNvCxnSpPr>
          <p:nvPr/>
        </p:nvCxnSpPr>
        <p:spPr>
          <a:xfrm flipV="1">
            <a:off x="398516" y="4356898"/>
            <a:ext cx="11381014" cy="1259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DE24FB6-3DC7-4E71-B8F6-FDB5A8AAFBE2}"/>
              </a:ext>
            </a:extLst>
          </p:cNvPr>
          <p:cNvSpPr/>
          <p:nvPr/>
        </p:nvSpPr>
        <p:spPr>
          <a:xfrm>
            <a:off x="3312549" y="2895088"/>
            <a:ext cx="2794974" cy="1600438"/>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Re-imagine business process with data and deep analytics</a:t>
            </a:r>
          </a:p>
          <a:p>
            <a:pPr marL="285750" indent="-285750">
              <a:buFont typeface="Arial" panose="020B0604020202020204" pitchFamily="34" charset="0"/>
              <a:buChar char="•"/>
            </a:pPr>
            <a:r>
              <a:rPr lang="en-US" sz="1400">
                <a:latin typeface="Segoe UI" panose="020B0502040204020203" pitchFamily="34" charset="0"/>
                <a:cs typeface="Segoe UI" panose="020B0502040204020203" pitchFamily="34" charset="0"/>
              </a:rPr>
              <a:t>Accelerate the decision-making process with mission critical databases</a:t>
            </a:r>
          </a:p>
          <a:p>
            <a:pPr marL="285750" indent="-285750">
              <a:buFont typeface="Arial" panose="020B0604020202020204" pitchFamily="34" charset="0"/>
              <a:buChar char="•"/>
            </a:pPr>
            <a:endParaRPr lang="en-US" sz="1400">
              <a:latin typeface="Segoe UI Semilight"/>
              <a:cs typeface="Segoe UI Semibold" panose="020B0702040204020203" pitchFamily="34" charset="0"/>
            </a:endParaRPr>
          </a:p>
          <a:p>
            <a:pPr marL="285750" indent="-285750">
              <a:buFont typeface="Arial" panose="020B0604020202020204" pitchFamily="34" charset="0"/>
              <a:buChar char="•"/>
            </a:pPr>
            <a:endParaRPr lang="en-US" sz="1400">
              <a:latin typeface="Segoe UI Semilight"/>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EEA2B97C-CD5C-4A75-B66B-10D670C14309}"/>
              </a:ext>
            </a:extLst>
          </p:cNvPr>
          <p:cNvCxnSpPr>
            <a:cxnSpLocks/>
          </p:cNvCxnSpPr>
          <p:nvPr/>
        </p:nvCxnSpPr>
        <p:spPr>
          <a:xfrm flipV="1">
            <a:off x="417016" y="2813201"/>
            <a:ext cx="11381014" cy="1259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274B4DE-BD5C-48B0-910F-CDCF1E8FA204}"/>
              </a:ext>
            </a:extLst>
          </p:cNvPr>
          <p:cNvSpPr/>
          <p:nvPr/>
        </p:nvSpPr>
        <p:spPr>
          <a:xfrm>
            <a:off x="6268733" y="2872331"/>
            <a:ext cx="2914961" cy="1384995"/>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Increase business agility across on-premise and the cloud</a:t>
            </a:r>
          </a:p>
          <a:p>
            <a:pPr marL="285750" indent="-285750">
              <a:buFont typeface="Arial" panose="020B0604020202020204" pitchFamily="34" charset="0"/>
              <a:buChar char="•"/>
            </a:pPr>
            <a:r>
              <a:rPr lang="en-US" sz="1400">
                <a:latin typeface="Segoe UI Semilight"/>
                <a:cs typeface="Segoe UI Semibold" panose="020B0702040204020203" pitchFamily="34" charset="0"/>
              </a:rPr>
              <a:t>Reduce Data center costs through lift and shift at scale</a:t>
            </a:r>
          </a:p>
          <a:p>
            <a:pPr marL="285750" indent="-285750">
              <a:buFont typeface="Arial" panose="020B0604020202020204" pitchFamily="34" charset="0"/>
              <a:buChar char="•"/>
            </a:pPr>
            <a:r>
              <a:rPr lang="en-US" sz="1400">
                <a:latin typeface="Segoe UI Semilight"/>
                <a:cs typeface="Segoe UI Semibold" panose="020B0702040204020203" pitchFamily="34" charset="0"/>
              </a:rPr>
              <a:t>Meet and exceed security and compliance</a:t>
            </a:r>
            <a:endParaRPr lang="en-GB" sz="1400"/>
          </a:p>
        </p:txBody>
      </p:sp>
      <p:sp>
        <p:nvSpPr>
          <p:cNvPr id="31" name="Rectangle 30">
            <a:extLst>
              <a:ext uri="{FF2B5EF4-FFF2-40B4-BE49-F238E27FC236}">
                <a16:creationId xmlns:a16="http://schemas.microsoft.com/office/drawing/2014/main" id="{5C9F95AC-50E0-4A86-9344-21285A4FA23B}"/>
              </a:ext>
            </a:extLst>
          </p:cNvPr>
          <p:cNvSpPr/>
          <p:nvPr/>
        </p:nvSpPr>
        <p:spPr>
          <a:xfrm>
            <a:off x="9266965" y="2893536"/>
            <a:ext cx="2578703" cy="1169551"/>
          </a:xfrm>
          <a:prstGeom prst="rect">
            <a:avLst/>
          </a:prstGeom>
        </p:spPr>
        <p:txBody>
          <a:bodyPr wrap="square">
            <a:spAutoFit/>
          </a:bodyPr>
          <a:lstStyle/>
          <a:p>
            <a:pPr marL="285750" indent="-285750">
              <a:buFont typeface="Arial" panose="020B0604020202020204" pitchFamily="34" charset="0"/>
              <a:buChar char="•"/>
            </a:pPr>
            <a:r>
              <a:rPr lang="en-US" sz="1400">
                <a:latin typeface="Segoe UI Semilight"/>
                <a:cs typeface="Segoe UI Semibold" panose="020B0702040204020203" pitchFamily="34" charset="0"/>
              </a:rPr>
              <a:t>Refresh out of support Software and Hardware</a:t>
            </a:r>
          </a:p>
          <a:p>
            <a:pPr marL="285750" indent="-285750">
              <a:buFont typeface="Arial" panose="020B0604020202020204" pitchFamily="34" charset="0"/>
              <a:buChar char="•"/>
            </a:pPr>
            <a:r>
              <a:rPr lang="en-US" sz="1400">
                <a:latin typeface="Segoe UI Semilight"/>
                <a:cs typeface="Segoe UI Semibold" panose="020B0702040204020203" pitchFamily="34" charset="0"/>
              </a:rPr>
              <a:t>Consistent tools and services</a:t>
            </a:r>
          </a:p>
          <a:p>
            <a:pPr marL="285750" indent="-285750">
              <a:buFont typeface="Arial" panose="020B0604020202020204" pitchFamily="34" charset="0"/>
              <a:buChar char="•"/>
            </a:pPr>
            <a:endParaRPr lang="en-GB" sz="1400"/>
          </a:p>
        </p:txBody>
      </p:sp>
      <p:cxnSp>
        <p:nvCxnSpPr>
          <p:cNvPr id="32" name="Straight Arrow Connector 31">
            <a:extLst>
              <a:ext uri="{FF2B5EF4-FFF2-40B4-BE49-F238E27FC236}">
                <a16:creationId xmlns:a16="http://schemas.microsoft.com/office/drawing/2014/main" id="{AE4538D6-F3D0-4C4C-89BE-E35CFC234068}"/>
              </a:ext>
            </a:extLst>
          </p:cNvPr>
          <p:cNvCxnSpPr>
            <a:cxnSpLocks/>
          </p:cNvCxnSpPr>
          <p:nvPr/>
        </p:nvCxnSpPr>
        <p:spPr>
          <a:xfrm>
            <a:off x="1343708" y="5910458"/>
            <a:ext cx="658620" cy="0"/>
          </a:xfrm>
          <a:prstGeom prst="straightConnector1">
            <a:avLst/>
          </a:prstGeom>
          <a:ln w="76200">
            <a:solidFill>
              <a:srgbClr val="268CD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Arrow: Down 47">
            <a:extLst>
              <a:ext uri="{FF2B5EF4-FFF2-40B4-BE49-F238E27FC236}">
                <a16:creationId xmlns:a16="http://schemas.microsoft.com/office/drawing/2014/main" id="{91F70B79-0CFB-45FD-8A2E-08B448830935}"/>
              </a:ext>
            </a:extLst>
          </p:cNvPr>
          <p:cNvSpPr/>
          <p:nvPr/>
        </p:nvSpPr>
        <p:spPr bwMode="auto">
          <a:xfrm rot="10800000">
            <a:off x="1491880" y="4193628"/>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9" name="Arrow: Down 48">
            <a:extLst>
              <a:ext uri="{FF2B5EF4-FFF2-40B4-BE49-F238E27FC236}">
                <a16:creationId xmlns:a16="http://schemas.microsoft.com/office/drawing/2014/main" id="{5B7132BC-2BBA-4F06-A459-C9918005CAC0}"/>
              </a:ext>
            </a:extLst>
          </p:cNvPr>
          <p:cNvSpPr/>
          <p:nvPr/>
        </p:nvSpPr>
        <p:spPr bwMode="auto">
          <a:xfrm rot="10800000">
            <a:off x="4403698" y="4193399"/>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0" name="Arrow: Down 49">
            <a:extLst>
              <a:ext uri="{FF2B5EF4-FFF2-40B4-BE49-F238E27FC236}">
                <a16:creationId xmlns:a16="http://schemas.microsoft.com/office/drawing/2014/main" id="{08134B15-B0B4-424E-8685-FEA7190CF9BB}"/>
              </a:ext>
            </a:extLst>
          </p:cNvPr>
          <p:cNvSpPr/>
          <p:nvPr/>
        </p:nvSpPr>
        <p:spPr bwMode="auto">
          <a:xfrm rot="10800000">
            <a:off x="7315516" y="4204745"/>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1" name="Arrow: Down 50">
            <a:extLst>
              <a:ext uri="{FF2B5EF4-FFF2-40B4-BE49-F238E27FC236}">
                <a16:creationId xmlns:a16="http://schemas.microsoft.com/office/drawing/2014/main" id="{3EA3AFB5-F547-4FEE-A1EA-1E1927B1270D}"/>
              </a:ext>
            </a:extLst>
          </p:cNvPr>
          <p:cNvSpPr/>
          <p:nvPr/>
        </p:nvSpPr>
        <p:spPr bwMode="auto">
          <a:xfrm rot="10800000">
            <a:off x="10227334" y="4181366"/>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53" name="building_7">
            <a:extLst>
              <a:ext uri="{FF2B5EF4-FFF2-40B4-BE49-F238E27FC236}">
                <a16:creationId xmlns:a16="http://schemas.microsoft.com/office/drawing/2014/main" id="{FE066616-E0F6-4D01-9CC6-A39875AB741A}"/>
              </a:ext>
            </a:extLst>
          </p:cNvPr>
          <p:cNvSpPr>
            <a:spLocks noChangeAspect="1" noEditPoints="1"/>
          </p:cNvSpPr>
          <p:nvPr/>
        </p:nvSpPr>
        <p:spPr bwMode="auto">
          <a:xfrm>
            <a:off x="269240" y="5279484"/>
            <a:ext cx="939591" cy="980598"/>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54" name="Freeform: Shape 27">
            <a:extLst>
              <a:ext uri="{FF2B5EF4-FFF2-40B4-BE49-F238E27FC236}">
                <a16:creationId xmlns:a16="http://schemas.microsoft.com/office/drawing/2014/main" id="{060F8313-D865-4029-8C13-1AC5B1087D0E}"/>
              </a:ext>
            </a:extLst>
          </p:cNvPr>
          <p:cNvSpPr/>
          <p:nvPr/>
        </p:nvSpPr>
        <p:spPr bwMode="auto">
          <a:xfrm flipV="1">
            <a:off x="2099476" y="5487917"/>
            <a:ext cx="1128824" cy="70867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endParaRPr>
          </a:p>
        </p:txBody>
      </p:sp>
      <p:sp>
        <p:nvSpPr>
          <p:cNvPr id="33" name="Rectangle 32">
            <a:extLst>
              <a:ext uri="{FF2B5EF4-FFF2-40B4-BE49-F238E27FC236}">
                <a16:creationId xmlns:a16="http://schemas.microsoft.com/office/drawing/2014/main" id="{BA891F14-81C0-4FE8-AA9D-E8FE615355C1}"/>
              </a:ext>
            </a:extLst>
          </p:cNvPr>
          <p:cNvSpPr/>
          <p:nvPr/>
        </p:nvSpPr>
        <p:spPr>
          <a:xfrm>
            <a:off x="617502" y="1936807"/>
            <a:ext cx="2769653" cy="830997"/>
          </a:xfrm>
          <a:prstGeom prst="rect">
            <a:avLst/>
          </a:prstGeom>
        </p:spPr>
        <p:txBody>
          <a:bodyPr wrap="square">
            <a:spAutoFit/>
          </a:bodyPr>
          <a:lstStyle/>
          <a:p>
            <a:r>
              <a:rPr lang="en-US" sz="1200"/>
              <a:t>Developing new and better products and services to better fit customer need</a:t>
            </a:r>
            <a:r>
              <a:rPr kumimoji="0" lang="en-GB" sz="1200" b="0" i="0" u="none" strike="noStrike" kern="1200" cap="none" spc="0" normalizeH="0" baseline="0" noProof="0">
                <a:ln>
                  <a:noFill/>
                </a:ln>
                <a:solidFill>
                  <a:srgbClr val="000000"/>
                </a:solidFill>
                <a:effectLst/>
                <a:uLnTx/>
                <a:uFillTx/>
                <a:latin typeface="Segoe UI Semilight"/>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Segoe UI Semilight"/>
              <a:cs typeface="Segoe UI Semibold" panose="020B0702040204020203" pitchFamily="34" charset="0"/>
            </a:endParaRPr>
          </a:p>
        </p:txBody>
      </p:sp>
      <p:sp>
        <p:nvSpPr>
          <p:cNvPr id="34" name="Rectangle 33">
            <a:extLst>
              <a:ext uri="{FF2B5EF4-FFF2-40B4-BE49-F238E27FC236}">
                <a16:creationId xmlns:a16="http://schemas.microsoft.com/office/drawing/2014/main" id="{8BF55208-0619-4F28-A1F5-8A2D2272C3AB}"/>
              </a:ext>
            </a:extLst>
          </p:cNvPr>
          <p:cNvSpPr/>
          <p:nvPr/>
        </p:nvSpPr>
        <p:spPr>
          <a:xfrm>
            <a:off x="3660723" y="1900723"/>
            <a:ext cx="2560059" cy="461665"/>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Deeply engaging with Customers in new and meaningful ways</a:t>
            </a:r>
          </a:p>
        </p:txBody>
      </p:sp>
      <p:sp>
        <p:nvSpPr>
          <p:cNvPr id="35" name="Rectangle 34">
            <a:extLst>
              <a:ext uri="{FF2B5EF4-FFF2-40B4-BE49-F238E27FC236}">
                <a16:creationId xmlns:a16="http://schemas.microsoft.com/office/drawing/2014/main" id="{F22538A3-3DD1-48B6-8CAB-9A1460980A33}"/>
              </a:ext>
            </a:extLst>
          </p:cNvPr>
          <p:cNvSpPr/>
          <p:nvPr/>
        </p:nvSpPr>
        <p:spPr>
          <a:xfrm>
            <a:off x="6469972" y="1867357"/>
            <a:ext cx="2414744" cy="461665"/>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Increasing operations agility while reducing costs.</a:t>
            </a:r>
          </a:p>
        </p:txBody>
      </p:sp>
      <p:sp>
        <p:nvSpPr>
          <p:cNvPr id="36" name="Rectangle 35">
            <a:extLst>
              <a:ext uri="{FF2B5EF4-FFF2-40B4-BE49-F238E27FC236}">
                <a16:creationId xmlns:a16="http://schemas.microsoft.com/office/drawing/2014/main" id="{87E72591-22FF-4755-AF1D-A5359540AFEA}"/>
              </a:ext>
            </a:extLst>
          </p:cNvPr>
          <p:cNvSpPr/>
          <p:nvPr/>
        </p:nvSpPr>
        <p:spPr>
          <a:xfrm>
            <a:off x="9346376" y="1864821"/>
            <a:ext cx="2414745" cy="830997"/>
          </a:xfrm>
          <a:prstGeom prst="rect">
            <a:avLst/>
          </a:prstGeom>
        </p:spPr>
        <p:txBody>
          <a:bodyPr wrap="square">
            <a:spAutoFit/>
          </a:bodyPr>
          <a:lstStyle/>
          <a:p>
            <a:pPr lvl="0"/>
            <a:r>
              <a:rPr lang="en-GB" sz="1200">
                <a:solidFill>
                  <a:srgbClr val="000000"/>
                </a:solidFill>
                <a:latin typeface="Segoe UI Semilight"/>
                <a:cs typeface="Segoe UI Semibold" panose="020B0702040204020203" pitchFamily="34" charset="0"/>
              </a:rPr>
              <a:t>Empowering employees with state-of-the-art tools. You need the best tools to do your best work</a:t>
            </a:r>
          </a:p>
        </p:txBody>
      </p:sp>
      <p:sp>
        <p:nvSpPr>
          <p:cNvPr id="37" name="Arrow: Down 36">
            <a:extLst>
              <a:ext uri="{FF2B5EF4-FFF2-40B4-BE49-F238E27FC236}">
                <a16:creationId xmlns:a16="http://schemas.microsoft.com/office/drawing/2014/main" id="{A69BDC92-FCEE-4D9A-ACC3-6800666B3BDC}"/>
              </a:ext>
            </a:extLst>
          </p:cNvPr>
          <p:cNvSpPr/>
          <p:nvPr/>
        </p:nvSpPr>
        <p:spPr bwMode="auto">
          <a:xfrm rot="10800000">
            <a:off x="1472137" y="2644452"/>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0" name="Arrow: Down 39">
            <a:extLst>
              <a:ext uri="{FF2B5EF4-FFF2-40B4-BE49-F238E27FC236}">
                <a16:creationId xmlns:a16="http://schemas.microsoft.com/office/drawing/2014/main" id="{B35DF1A7-E874-482B-8046-E92B58A5D8E0}"/>
              </a:ext>
            </a:extLst>
          </p:cNvPr>
          <p:cNvSpPr/>
          <p:nvPr/>
        </p:nvSpPr>
        <p:spPr bwMode="auto">
          <a:xfrm rot="10800000">
            <a:off x="4383955" y="2632648"/>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1" name="Arrow: Down 40">
            <a:extLst>
              <a:ext uri="{FF2B5EF4-FFF2-40B4-BE49-F238E27FC236}">
                <a16:creationId xmlns:a16="http://schemas.microsoft.com/office/drawing/2014/main" id="{BBD31317-5E6D-46B6-8649-6B3C85B7F82E}"/>
              </a:ext>
            </a:extLst>
          </p:cNvPr>
          <p:cNvSpPr/>
          <p:nvPr/>
        </p:nvSpPr>
        <p:spPr bwMode="auto">
          <a:xfrm rot="10800000">
            <a:off x="7295773" y="2609269"/>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42" name="Arrow: Down 41">
            <a:extLst>
              <a:ext uri="{FF2B5EF4-FFF2-40B4-BE49-F238E27FC236}">
                <a16:creationId xmlns:a16="http://schemas.microsoft.com/office/drawing/2014/main" id="{129AC79B-E821-4DBB-BC5E-847C633A4799}"/>
              </a:ext>
            </a:extLst>
          </p:cNvPr>
          <p:cNvSpPr/>
          <p:nvPr/>
        </p:nvSpPr>
        <p:spPr bwMode="auto">
          <a:xfrm rot="10800000">
            <a:off x="10207591" y="2620615"/>
            <a:ext cx="542629" cy="286918"/>
          </a:xfrm>
          <a:prstGeom prst="downArrow">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38" name="Arrow: Down 37">
            <a:extLst>
              <a:ext uri="{FF2B5EF4-FFF2-40B4-BE49-F238E27FC236}">
                <a16:creationId xmlns:a16="http://schemas.microsoft.com/office/drawing/2014/main" id="{8F10E9EB-9B0C-4384-9C7B-8D4FE9C61F9F}"/>
              </a:ext>
            </a:extLst>
          </p:cNvPr>
          <p:cNvSpPr/>
          <p:nvPr/>
        </p:nvSpPr>
        <p:spPr bwMode="auto">
          <a:xfrm rot="16200000">
            <a:off x="3839956" y="5447802"/>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GB" sz="2000" b="1">
              <a:solidFill>
                <a:srgbClr val="FFFFFF"/>
              </a:solidFill>
              <a:latin typeface="Segoe UI 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00A36490-5842-45D3-966C-835D73986E17}"/>
              </a:ext>
            </a:extLst>
          </p:cNvPr>
          <p:cNvSpPr/>
          <p:nvPr/>
        </p:nvSpPr>
        <p:spPr>
          <a:xfrm>
            <a:off x="4655269" y="5142364"/>
            <a:ext cx="7273594" cy="1323439"/>
          </a:xfrm>
          <a:prstGeom prst="rect">
            <a:avLst/>
          </a:prstGeom>
        </p:spPr>
        <p:txBody>
          <a:bodyPr wrap="none">
            <a:spAutoFit/>
          </a:bodyPr>
          <a:lstStyle/>
          <a:p>
            <a:pPr marL="285750" indent="-285750">
              <a:buFont typeface="Arial" panose="020B0604020202020204" pitchFamily="34" charset="0"/>
              <a:buChar char="•"/>
            </a:pPr>
            <a:r>
              <a:rPr lang="en-US">
                <a:gradFill>
                  <a:gsLst>
                    <a:gs pos="1250">
                      <a:srgbClr val="000000"/>
                    </a:gs>
                    <a:gs pos="100000">
                      <a:srgbClr val="000000"/>
                    </a:gs>
                  </a:gsLst>
                  <a:lin ang="5400000" scaled="0"/>
                </a:gradFill>
                <a:latin typeface="Segoe UI Light"/>
              </a:rPr>
              <a:t>Companies that embrace the cloud grow </a:t>
            </a:r>
            <a:r>
              <a:rPr lang="en-US" sz="2000" b="1">
                <a:solidFill>
                  <a:srgbClr val="0078D7"/>
                </a:solidFill>
              </a:rPr>
              <a:t>19.6% faster</a:t>
            </a:r>
          </a:p>
          <a:p>
            <a:pPr marL="285750" indent="-285750">
              <a:buFont typeface="Arial" panose="020B0604020202020204" pitchFamily="34" charset="0"/>
              <a:buChar char="•"/>
            </a:pPr>
            <a:r>
              <a:rPr lang="en-US" sz="2000">
                <a:gradFill>
                  <a:gsLst>
                    <a:gs pos="1250">
                      <a:srgbClr val="000000"/>
                    </a:gs>
                    <a:gs pos="100000">
                      <a:srgbClr val="000000"/>
                    </a:gs>
                  </a:gsLst>
                  <a:lin ang="5400000" scaled="0"/>
                </a:gradFill>
                <a:latin typeface="Segoe UI Light"/>
              </a:rPr>
              <a:t>Companies have improved </a:t>
            </a:r>
            <a:r>
              <a:rPr lang="en-US" sz="2000" b="1">
                <a:solidFill>
                  <a:srgbClr val="0078D7"/>
                </a:solidFill>
              </a:rPr>
              <a:t>Productivity and innovation</a:t>
            </a:r>
          </a:p>
          <a:p>
            <a:pPr marL="285750" indent="-285750">
              <a:buFont typeface="Arial" panose="020B0604020202020204" pitchFamily="34" charset="0"/>
              <a:buChar char="•"/>
            </a:pPr>
            <a:r>
              <a:rPr lang="en-US" sz="2000">
                <a:gradFill>
                  <a:gsLst>
                    <a:gs pos="1250">
                      <a:srgbClr val="000000"/>
                    </a:gs>
                    <a:gs pos="100000">
                      <a:srgbClr val="000000"/>
                    </a:gs>
                  </a:gsLst>
                  <a:lin ang="5400000" scaled="0"/>
                </a:gradFill>
                <a:latin typeface="Segoe UI Light"/>
              </a:rPr>
              <a:t>Improve Performance and give </a:t>
            </a:r>
            <a:r>
              <a:rPr lang="en-GB" sz="2000" b="1">
                <a:solidFill>
                  <a:srgbClr val="0078D7"/>
                </a:solidFill>
              </a:rPr>
              <a:t>better Customer Experience</a:t>
            </a:r>
          </a:p>
          <a:p>
            <a:pPr marL="285750" indent="-285750">
              <a:buFont typeface="Arial" panose="020B0604020202020204" pitchFamily="34" charset="0"/>
              <a:buChar char="•"/>
            </a:pPr>
            <a:r>
              <a:rPr lang="en-GB" sz="2000">
                <a:gradFill>
                  <a:gsLst>
                    <a:gs pos="1250">
                      <a:srgbClr val="000000"/>
                    </a:gs>
                    <a:gs pos="100000">
                      <a:srgbClr val="000000"/>
                    </a:gs>
                  </a:gsLst>
                  <a:lin ang="5400000" scaled="0"/>
                </a:gradFill>
                <a:latin typeface="Segoe UI Light"/>
              </a:rPr>
              <a:t>Moving to </a:t>
            </a:r>
            <a:r>
              <a:rPr lang="en-GB" sz="2000" b="1">
                <a:solidFill>
                  <a:srgbClr val="0078D7"/>
                </a:solidFill>
              </a:rPr>
              <a:t>PaaS</a:t>
            </a:r>
            <a:r>
              <a:rPr lang="en-GB" sz="2000">
                <a:gradFill>
                  <a:gsLst>
                    <a:gs pos="1250">
                      <a:srgbClr val="000000"/>
                    </a:gs>
                    <a:gs pos="100000">
                      <a:srgbClr val="000000"/>
                    </a:gs>
                  </a:gsLst>
                  <a:lin ang="5400000" scaled="0"/>
                </a:gradFill>
                <a:latin typeface="Segoe UI Light"/>
              </a:rPr>
              <a:t> will be the </a:t>
            </a:r>
            <a:r>
              <a:rPr lang="en-GB" sz="2000" b="1">
                <a:solidFill>
                  <a:srgbClr val="0078D7"/>
                </a:solidFill>
              </a:rPr>
              <a:t>last upgrade</a:t>
            </a:r>
            <a:r>
              <a:rPr lang="en-GB" sz="2000" b="1">
                <a:gradFill>
                  <a:gsLst>
                    <a:gs pos="1250">
                      <a:srgbClr val="000000"/>
                    </a:gs>
                    <a:gs pos="100000">
                      <a:srgbClr val="000000"/>
                    </a:gs>
                  </a:gsLst>
                  <a:lin ang="5400000" scaled="0"/>
                </a:gradFill>
                <a:latin typeface="Segoe UI Light"/>
              </a:rPr>
              <a:t> </a:t>
            </a:r>
            <a:r>
              <a:rPr lang="en-GB" sz="2000">
                <a:gradFill>
                  <a:gsLst>
                    <a:gs pos="1250">
                      <a:srgbClr val="000000"/>
                    </a:gs>
                    <a:gs pos="100000">
                      <a:srgbClr val="000000"/>
                    </a:gs>
                  </a:gsLst>
                  <a:lin ang="5400000" scaled="0"/>
                </a:gradFill>
                <a:latin typeface="Segoe UI Light"/>
              </a:rPr>
              <a:t>you will ever do...</a:t>
            </a:r>
          </a:p>
        </p:txBody>
      </p:sp>
      <p:sp>
        <p:nvSpPr>
          <p:cNvPr id="47" name="TextBox 46">
            <a:extLst>
              <a:ext uri="{FF2B5EF4-FFF2-40B4-BE49-F238E27FC236}">
                <a16:creationId xmlns:a16="http://schemas.microsoft.com/office/drawing/2014/main" id="{B30BA1EA-11E0-47D7-9BDC-0193269187D0}"/>
              </a:ext>
            </a:extLst>
          </p:cNvPr>
          <p:cNvSpPr txBox="1"/>
          <p:nvPr/>
        </p:nvSpPr>
        <p:spPr>
          <a:xfrm>
            <a:off x="3967811" y="4674237"/>
            <a:ext cx="7146597" cy="369332"/>
          </a:xfrm>
          <a:prstGeom prst="rect">
            <a:avLst/>
          </a:prstGeom>
          <a:noFill/>
        </p:spPr>
        <p:txBody>
          <a:bodyPr wrap="square" lIns="137160" tIns="45720" rIns="91440" bIns="45720" rtlCol="0">
            <a:spAutoFit/>
          </a:bodyPr>
          <a:lstStyle/>
          <a:p>
            <a:pPr algn="ctr">
              <a:spcBef>
                <a:spcPts val="600"/>
              </a:spcBef>
              <a:spcAft>
                <a:spcPts val="1600"/>
              </a:spcAft>
            </a:pPr>
            <a:r>
              <a:rPr lang="en-US" b="1">
                <a:gradFill>
                  <a:gsLst>
                    <a:gs pos="1250">
                      <a:schemeClr val="tx1"/>
                    </a:gs>
                    <a:gs pos="100000">
                      <a:schemeClr val="tx1"/>
                    </a:gs>
                  </a:gsLst>
                  <a:lin ang="5400000" scaled="0"/>
                </a:gradFill>
                <a:latin typeface="+mj-lt"/>
              </a:rPr>
              <a:t>Increase visibility of real business value</a:t>
            </a:r>
          </a:p>
        </p:txBody>
      </p:sp>
      <p:sp>
        <p:nvSpPr>
          <p:cNvPr id="52" name="Rectangle 51">
            <a:extLst>
              <a:ext uri="{FF2B5EF4-FFF2-40B4-BE49-F238E27FC236}">
                <a16:creationId xmlns:a16="http://schemas.microsoft.com/office/drawing/2014/main" id="{55CCF637-3857-43A5-8247-0597BC885D8E}"/>
              </a:ext>
            </a:extLst>
          </p:cNvPr>
          <p:cNvSpPr/>
          <p:nvPr/>
        </p:nvSpPr>
        <p:spPr>
          <a:xfrm>
            <a:off x="165899" y="6459051"/>
            <a:ext cx="11524048" cy="246221"/>
          </a:xfrm>
          <a:prstGeom prst="rect">
            <a:avLst/>
          </a:prstGeom>
        </p:spPr>
        <p:txBody>
          <a:bodyPr wrap="square">
            <a:spAutoFit/>
          </a:bodyPr>
          <a:lstStyle/>
          <a:p>
            <a:r>
              <a:rPr lang="en-GB" sz="1000"/>
              <a:t>Total Economic Impact of Azure SQL Database Managed Instance – Forester Consulting 2018</a:t>
            </a:r>
          </a:p>
        </p:txBody>
      </p:sp>
    </p:spTree>
    <p:extLst>
      <p:ext uri="{BB962C8B-B14F-4D97-AF65-F5344CB8AC3E}">
        <p14:creationId xmlns:p14="http://schemas.microsoft.com/office/powerpoint/2010/main" val="3285933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575564" y="3012342"/>
            <a:ext cx="11410950" cy="1218795"/>
          </a:xfrm>
        </p:spPr>
        <p:txBody>
          <a:bodyPr/>
          <a:lstStyle/>
          <a:p>
            <a:pPr algn="ctr"/>
            <a:r>
              <a:rPr lang="en-GB"/>
              <a:t>TOOLS FOR BUILDING YOUR BUSINESS VALUE</a:t>
            </a:r>
            <a:endParaRPr lang="en-US"/>
          </a:p>
        </p:txBody>
      </p:sp>
    </p:spTree>
    <p:extLst>
      <p:ext uri="{BB962C8B-B14F-4D97-AF65-F5344CB8AC3E}">
        <p14:creationId xmlns:p14="http://schemas.microsoft.com/office/powerpoint/2010/main" val="162375773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5F0630-F88A-43BE-894D-0E613070A04D}"/>
              </a:ext>
            </a:extLst>
          </p:cNvPr>
          <p:cNvSpPr>
            <a:spLocks noGrp="1"/>
          </p:cNvSpPr>
          <p:nvPr>
            <p:ph type="body" sz="quarter" idx="10"/>
          </p:nvPr>
        </p:nvSpPr>
        <p:spPr>
          <a:xfrm>
            <a:off x="595237" y="1103907"/>
            <a:ext cx="6121084" cy="1074846"/>
          </a:xfrm>
        </p:spPr>
        <p:txBody>
          <a:bodyPr/>
          <a:lstStyle/>
          <a:p>
            <a:r>
              <a:rPr lang="en-US" b="1"/>
              <a:t>Azure Hybrid Benefit</a:t>
            </a:r>
            <a:r>
              <a:rPr lang="en-US"/>
              <a:t>, an </a:t>
            </a:r>
            <a:r>
              <a:rPr lang="en-US" b="1">
                <a:solidFill>
                  <a:srgbClr val="0078D7"/>
                </a:solidFill>
              </a:rPr>
              <a:t>Azure-only</a:t>
            </a:r>
            <a:r>
              <a:rPr lang="en-US"/>
              <a:t> benefit for customers with active SA or subscriptions on SQL Server cores</a:t>
            </a:r>
          </a:p>
        </p:txBody>
      </p:sp>
      <p:sp>
        <p:nvSpPr>
          <p:cNvPr id="4" name="Title 3">
            <a:extLst>
              <a:ext uri="{FF2B5EF4-FFF2-40B4-BE49-F238E27FC236}">
                <a16:creationId xmlns:a16="http://schemas.microsoft.com/office/drawing/2014/main" id="{11684123-EE84-494E-BEE6-359A6CC36462}"/>
              </a:ext>
            </a:extLst>
          </p:cNvPr>
          <p:cNvSpPr>
            <a:spLocks noGrp="1"/>
          </p:cNvSpPr>
          <p:nvPr>
            <p:ph type="title"/>
          </p:nvPr>
        </p:nvSpPr>
        <p:spPr>
          <a:xfrm>
            <a:off x="588263" y="457200"/>
            <a:ext cx="11018520" cy="430887"/>
          </a:xfrm>
        </p:spPr>
        <p:txBody>
          <a:bodyPr/>
          <a:lstStyle/>
          <a:p>
            <a:pPr algn="ctr"/>
            <a:r>
              <a:rPr lang="en-US" sz="2800">
                <a:solidFill>
                  <a:schemeClr val="accent1"/>
                </a:solidFill>
                <a:latin typeface="Segoe UI Semilight" panose="020B0402040204020203" pitchFamily="34" charset="0"/>
                <a:cs typeface="Segoe UI Semilight" panose="020B0402040204020203" pitchFamily="34" charset="0"/>
              </a:rPr>
              <a:t>AZURE IS THE MOST COST-EFFECTIVE CLOUD FOR SQL SERVER</a:t>
            </a:r>
          </a:p>
        </p:txBody>
      </p:sp>
      <p:sp>
        <p:nvSpPr>
          <p:cNvPr id="31" name="Rectangle 30">
            <a:extLst>
              <a:ext uri="{FF2B5EF4-FFF2-40B4-BE49-F238E27FC236}">
                <a16:creationId xmlns:a16="http://schemas.microsoft.com/office/drawing/2014/main" id="{CF291C1C-DFAB-459D-A7AE-C50E33E7C1AA}"/>
              </a:ext>
            </a:extLst>
          </p:cNvPr>
          <p:cNvSpPr/>
          <p:nvPr/>
        </p:nvSpPr>
        <p:spPr>
          <a:xfrm>
            <a:off x="1303979" y="2153682"/>
            <a:ext cx="4180549" cy="492443"/>
          </a:xfrm>
          <a:prstGeom prst="rect">
            <a:avLst/>
          </a:prstGeom>
        </p:spPr>
        <p:txBody>
          <a:bodyPr lIns="0" tIns="0" rIns="0" bIns="0" anchor="ctr">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Significantly reduce the costs of migrating to the cloud</a:t>
            </a:r>
          </a:p>
        </p:txBody>
      </p:sp>
      <p:sp>
        <p:nvSpPr>
          <p:cNvPr id="33" name="Rectangle 32">
            <a:extLst>
              <a:ext uri="{FF2B5EF4-FFF2-40B4-BE49-F238E27FC236}">
                <a16:creationId xmlns:a16="http://schemas.microsoft.com/office/drawing/2014/main" id="{E72C4B35-B18D-40DF-8D16-F75571897A97}"/>
              </a:ext>
            </a:extLst>
          </p:cNvPr>
          <p:cNvSpPr/>
          <p:nvPr/>
        </p:nvSpPr>
        <p:spPr>
          <a:xfrm>
            <a:off x="1303980" y="2911045"/>
            <a:ext cx="4180548" cy="738664"/>
          </a:xfrm>
          <a:prstGeom prst="rect">
            <a:avLst/>
          </a:prstGeom>
        </p:spPr>
        <p:txBody>
          <a:bodyPr lIns="0" tIns="0" rIns="0" bIns="0" anchor="ctr">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Pay only the ‘base rate’ in Azure on SQL Server on Azure VM (IaaS), Azure SQL Database (</a:t>
            </a:r>
            <a:r>
              <a:rPr kumimoji="0" lang="en-US" sz="1600" b="0" i="0" u="none" strike="noStrike" kern="1200" cap="none" spc="0" normalizeH="0" baseline="0" noProof="0" err="1">
                <a:ln>
                  <a:noFill/>
                </a:ln>
                <a:solidFill>
                  <a:srgbClr val="000000"/>
                </a:solidFill>
                <a:effectLst/>
                <a:uLnTx/>
                <a:uFillTx/>
                <a:latin typeface="Segoe UI"/>
                <a:ea typeface="+mn-ea"/>
                <a:cs typeface="+mn-cs"/>
              </a:rPr>
              <a:t>Paas</a:t>
            </a:r>
            <a:r>
              <a:rPr kumimoji="0" lang="en-US" sz="1600" b="0" i="0" u="none" strike="noStrike" kern="1200" cap="none" spc="0" normalizeH="0" baseline="0" noProof="0">
                <a:ln>
                  <a:noFill/>
                </a:ln>
                <a:solidFill>
                  <a:srgbClr val="000000"/>
                </a:solidFill>
                <a:effectLst/>
                <a:uLnTx/>
                <a:uFillTx/>
                <a:latin typeface="Segoe UI"/>
                <a:ea typeface="+mn-ea"/>
                <a:cs typeface="+mn-cs"/>
              </a:rPr>
              <a:t>), and ADF v2 SSIS</a:t>
            </a:r>
          </a:p>
        </p:txBody>
      </p:sp>
      <p:sp>
        <p:nvSpPr>
          <p:cNvPr id="35" name="Rectangle 34">
            <a:extLst>
              <a:ext uri="{FF2B5EF4-FFF2-40B4-BE49-F238E27FC236}">
                <a16:creationId xmlns:a16="http://schemas.microsoft.com/office/drawing/2014/main" id="{904F7343-929A-4E36-BEED-D76F2C4B8AC6}"/>
              </a:ext>
            </a:extLst>
          </p:cNvPr>
          <p:cNvSpPr/>
          <p:nvPr/>
        </p:nvSpPr>
        <p:spPr>
          <a:xfrm>
            <a:off x="1303980" y="3914629"/>
            <a:ext cx="4180548" cy="246221"/>
          </a:xfrm>
          <a:prstGeom prst="rect">
            <a:avLst/>
          </a:prstGeom>
        </p:spPr>
        <p:txBody>
          <a:bodyPr lIns="0" tIns="0" rIns="0" bIns="0" anchor="ctr">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Available for SQL Server core licenses only</a:t>
            </a:r>
          </a:p>
        </p:txBody>
      </p:sp>
      <p:sp>
        <p:nvSpPr>
          <p:cNvPr id="37" name="Rectangle 36">
            <a:extLst>
              <a:ext uri="{FF2B5EF4-FFF2-40B4-BE49-F238E27FC236}">
                <a16:creationId xmlns:a16="http://schemas.microsoft.com/office/drawing/2014/main" id="{7A6F4A55-937E-4B18-A654-3CAE493D091D}"/>
              </a:ext>
            </a:extLst>
          </p:cNvPr>
          <p:cNvSpPr/>
          <p:nvPr/>
        </p:nvSpPr>
        <p:spPr>
          <a:xfrm>
            <a:off x="1303980" y="4425770"/>
            <a:ext cx="4180548" cy="492443"/>
          </a:xfrm>
          <a:prstGeom prst="rect">
            <a:avLst/>
          </a:prstGeom>
        </p:spPr>
        <p:txBody>
          <a:bodyPr lIns="0" tIns="0" rIns="0" bIns="0" anchor="ctr">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Customers can use on premises cores or cloud </a:t>
            </a:r>
            <a:r>
              <a:rPr kumimoji="0" lang="en-US" sz="1600" b="0" i="0" u="none" strike="noStrike" kern="1200" cap="none" spc="0" normalizeH="0" baseline="0" noProof="0" err="1">
                <a:ln>
                  <a:noFill/>
                </a:ln>
                <a:solidFill>
                  <a:srgbClr val="000000"/>
                </a:solidFill>
                <a:effectLst/>
                <a:uLnTx/>
                <a:uFillTx/>
                <a:latin typeface="Segoe UI"/>
                <a:ea typeface="+mn-ea"/>
                <a:cs typeface="+mn-cs"/>
              </a:rPr>
              <a:t>vCores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4E90E364-FD07-4CFF-AD93-7B9118FABD1D}"/>
              </a:ext>
            </a:extLst>
          </p:cNvPr>
          <p:cNvSpPr/>
          <p:nvPr/>
        </p:nvSpPr>
        <p:spPr>
          <a:xfrm>
            <a:off x="1303980" y="5183134"/>
            <a:ext cx="4180548" cy="738664"/>
          </a:xfrm>
          <a:prstGeom prst="rect">
            <a:avLst/>
          </a:prstGeom>
        </p:spPr>
        <p:txBody>
          <a:bodyPr lIns="0" tIns="0" rIns="0" bIns="0" anchor="ctr">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Cores can be used on-premises and in Azure simultaneously for up to 180 days, to allow for migration</a:t>
            </a:r>
          </a:p>
        </p:txBody>
      </p:sp>
      <p:pic>
        <p:nvPicPr>
          <p:cNvPr id="7" name="Graphic 6" descr="Gears">
            <a:extLst>
              <a:ext uri="{FF2B5EF4-FFF2-40B4-BE49-F238E27FC236}">
                <a16:creationId xmlns:a16="http://schemas.microsoft.com/office/drawing/2014/main" id="{E5ADE105-B851-4526-A292-E2AD1024E3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080" y="4460704"/>
            <a:ext cx="521094" cy="521094"/>
          </a:xfrm>
          <a:prstGeom prst="rect">
            <a:avLst/>
          </a:prstGeom>
        </p:spPr>
      </p:pic>
      <p:grpSp>
        <p:nvGrpSpPr>
          <p:cNvPr id="8" name="Group 7">
            <a:extLst>
              <a:ext uri="{FF2B5EF4-FFF2-40B4-BE49-F238E27FC236}">
                <a16:creationId xmlns:a16="http://schemas.microsoft.com/office/drawing/2014/main" id="{25F6FC1B-3734-421C-960E-E8547E793945}"/>
              </a:ext>
            </a:extLst>
          </p:cNvPr>
          <p:cNvGrpSpPr/>
          <p:nvPr/>
        </p:nvGrpSpPr>
        <p:grpSpPr>
          <a:xfrm>
            <a:off x="613163" y="5317365"/>
            <a:ext cx="390358" cy="366336"/>
            <a:chOff x="6712610" y="1457813"/>
            <a:chExt cx="1464740" cy="1374600"/>
          </a:xfrm>
        </p:grpSpPr>
        <p:sp>
          <p:nvSpPr>
            <p:cNvPr id="34" name="Freeform: Shape 33">
              <a:extLst>
                <a:ext uri="{FF2B5EF4-FFF2-40B4-BE49-F238E27FC236}">
                  <a16:creationId xmlns:a16="http://schemas.microsoft.com/office/drawing/2014/main" id="{262FEFE4-E6E8-4BCA-AE0F-DA5378E025CF}"/>
                </a:ext>
              </a:extLst>
            </p:cNvPr>
            <p:cNvSpPr/>
            <p:nvPr/>
          </p:nvSpPr>
          <p:spPr>
            <a:xfrm>
              <a:off x="6712610" y="1457813"/>
              <a:ext cx="1464740" cy="1374600"/>
            </a:xfrm>
            <a:custGeom>
              <a:avLst/>
              <a:gdLst>
                <a:gd name="connsiteX0" fmla="*/ 84192 w 436793"/>
                <a:gd name="connsiteY0" fmla="*/ 326109 h 409913"/>
                <a:gd name="connsiteX1" fmla="*/ 111072 w 436793"/>
                <a:gd name="connsiteY1" fmla="*/ 326109 h 409913"/>
                <a:gd name="connsiteX2" fmla="*/ 111072 w 436793"/>
                <a:gd name="connsiteY2" fmla="*/ 352988 h 409913"/>
                <a:gd name="connsiteX3" fmla="*/ 84192 w 436793"/>
                <a:gd name="connsiteY3" fmla="*/ 352988 h 409913"/>
                <a:gd name="connsiteX4" fmla="*/ 84192 w 436793"/>
                <a:gd name="connsiteY4" fmla="*/ 326109 h 409913"/>
                <a:gd name="connsiteX5" fmla="*/ 164831 w 436793"/>
                <a:gd name="connsiteY5" fmla="*/ 326109 h 409913"/>
                <a:gd name="connsiteX6" fmla="*/ 191711 w 436793"/>
                <a:gd name="connsiteY6" fmla="*/ 326109 h 409913"/>
                <a:gd name="connsiteX7" fmla="*/ 191711 w 436793"/>
                <a:gd name="connsiteY7" fmla="*/ 352988 h 409913"/>
                <a:gd name="connsiteX8" fmla="*/ 164831 w 436793"/>
                <a:gd name="connsiteY8" fmla="*/ 352988 h 409913"/>
                <a:gd name="connsiteX9" fmla="*/ 164831 w 436793"/>
                <a:gd name="connsiteY9" fmla="*/ 326109 h 409913"/>
                <a:gd name="connsiteX10" fmla="*/ 245470 w 436793"/>
                <a:gd name="connsiteY10" fmla="*/ 326109 h 409913"/>
                <a:gd name="connsiteX11" fmla="*/ 272349 w 436793"/>
                <a:gd name="connsiteY11" fmla="*/ 326109 h 409913"/>
                <a:gd name="connsiteX12" fmla="*/ 272349 w 436793"/>
                <a:gd name="connsiteY12" fmla="*/ 352988 h 409913"/>
                <a:gd name="connsiteX13" fmla="*/ 245470 w 436793"/>
                <a:gd name="connsiteY13" fmla="*/ 352988 h 409913"/>
                <a:gd name="connsiteX14" fmla="*/ 245470 w 436793"/>
                <a:gd name="connsiteY14" fmla="*/ 326109 h 409913"/>
                <a:gd name="connsiteX15" fmla="*/ 84192 w 436793"/>
                <a:gd name="connsiteY15" fmla="*/ 272349 h 409913"/>
                <a:gd name="connsiteX16" fmla="*/ 111072 w 436793"/>
                <a:gd name="connsiteY16" fmla="*/ 272349 h 409913"/>
                <a:gd name="connsiteX17" fmla="*/ 111072 w 436793"/>
                <a:gd name="connsiteY17" fmla="*/ 299229 h 409913"/>
                <a:gd name="connsiteX18" fmla="*/ 84192 w 436793"/>
                <a:gd name="connsiteY18" fmla="*/ 299229 h 409913"/>
                <a:gd name="connsiteX19" fmla="*/ 84192 w 436793"/>
                <a:gd name="connsiteY19" fmla="*/ 272349 h 409913"/>
                <a:gd name="connsiteX20" fmla="*/ 164831 w 436793"/>
                <a:gd name="connsiteY20" fmla="*/ 272349 h 409913"/>
                <a:gd name="connsiteX21" fmla="*/ 191711 w 436793"/>
                <a:gd name="connsiteY21" fmla="*/ 272349 h 409913"/>
                <a:gd name="connsiteX22" fmla="*/ 191711 w 436793"/>
                <a:gd name="connsiteY22" fmla="*/ 299229 h 409913"/>
                <a:gd name="connsiteX23" fmla="*/ 164831 w 436793"/>
                <a:gd name="connsiteY23" fmla="*/ 299229 h 409913"/>
                <a:gd name="connsiteX24" fmla="*/ 164831 w 436793"/>
                <a:gd name="connsiteY24" fmla="*/ 272349 h 409913"/>
                <a:gd name="connsiteX25" fmla="*/ 245470 w 436793"/>
                <a:gd name="connsiteY25" fmla="*/ 272349 h 409913"/>
                <a:gd name="connsiteX26" fmla="*/ 272349 w 436793"/>
                <a:gd name="connsiteY26" fmla="*/ 272349 h 409913"/>
                <a:gd name="connsiteX27" fmla="*/ 272349 w 436793"/>
                <a:gd name="connsiteY27" fmla="*/ 299229 h 409913"/>
                <a:gd name="connsiteX28" fmla="*/ 245470 w 436793"/>
                <a:gd name="connsiteY28" fmla="*/ 299229 h 409913"/>
                <a:gd name="connsiteX29" fmla="*/ 245470 w 436793"/>
                <a:gd name="connsiteY29" fmla="*/ 272349 h 409913"/>
                <a:gd name="connsiteX30" fmla="*/ 326109 w 436793"/>
                <a:gd name="connsiteY30" fmla="*/ 272349 h 409913"/>
                <a:gd name="connsiteX31" fmla="*/ 352988 w 436793"/>
                <a:gd name="connsiteY31" fmla="*/ 272349 h 409913"/>
                <a:gd name="connsiteX32" fmla="*/ 352988 w 436793"/>
                <a:gd name="connsiteY32" fmla="*/ 299229 h 409913"/>
                <a:gd name="connsiteX33" fmla="*/ 326109 w 436793"/>
                <a:gd name="connsiteY33" fmla="*/ 299229 h 409913"/>
                <a:gd name="connsiteX34" fmla="*/ 326109 w 436793"/>
                <a:gd name="connsiteY34" fmla="*/ 272349 h 409913"/>
                <a:gd name="connsiteX35" fmla="*/ 84192 w 436793"/>
                <a:gd name="connsiteY35" fmla="*/ 218590 h 409913"/>
                <a:gd name="connsiteX36" fmla="*/ 111072 w 436793"/>
                <a:gd name="connsiteY36" fmla="*/ 218590 h 409913"/>
                <a:gd name="connsiteX37" fmla="*/ 111072 w 436793"/>
                <a:gd name="connsiteY37" fmla="*/ 245470 h 409913"/>
                <a:gd name="connsiteX38" fmla="*/ 84192 w 436793"/>
                <a:gd name="connsiteY38" fmla="*/ 245470 h 409913"/>
                <a:gd name="connsiteX39" fmla="*/ 84192 w 436793"/>
                <a:gd name="connsiteY39" fmla="*/ 218590 h 409913"/>
                <a:gd name="connsiteX40" fmla="*/ 164831 w 436793"/>
                <a:gd name="connsiteY40" fmla="*/ 218590 h 409913"/>
                <a:gd name="connsiteX41" fmla="*/ 191711 w 436793"/>
                <a:gd name="connsiteY41" fmla="*/ 218590 h 409913"/>
                <a:gd name="connsiteX42" fmla="*/ 191711 w 436793"/>
                <a:gd name="connsiteY42" fmla="*/ 245470 h 409913"/>
                <a:gd name="connsiteX43" fmla="*/ 164831 w 436793"/>
                <a:gd name="connsiteY43" fmla="*/ 245470 h 409913"/>
                <a:gd name="connsiteX44" fmla="*/ 164831 w 436793"/>
                <a:gd name="connsiteY44" fmla="*/ 218590 h 409913"/>
                <a:gd name="connsiteX45" fmla="*/ 245470 w 436793"/>
                <a:gd name="connsiteY45" fmla="*/ 218590 h 409913"/>
                <a:gd name="connsiteX46" fmla="*/ 272349 w 436793"/>
                <a:gd name="connsiteY46" fmla="*/ 218590 h 409913"/>
                <a:gd name="connsiteX47" fmla="*/ 272349 w 436793"/>
                <a:gd name="connsiteY47" fmla="*/ 245470 h 409913"/>
                <a:gd name="connsiteX48" fmla="*/ 245470 w 436793"/>
                <a:gd name="connsiteY48" fmla="*/ 245470 h 409913"/>
                <a:gd name="connsiteX49" fmla="*/ 245470 w 436793"/>
                <a:gd name="connsiteY49" fmla="*/ 218590 h 409913"/>
                <a:gd name="connsiteX50" fmla="*/ 326109 w 436793"/>
                <a:gd name="connsiteY50" fmla="*/ 218590 h 409913"/>
                <a:gd name="connsiteX51" fmla="*/ 352988 w 436793"/>
                <a:gd name="connsiteY51" fmla="*/ 218590 h 409913"/>
                <a:gd name="connsiteX52" fmla="*/ 352988 w 436793"/>
                <a:gd name="connsiteY52" fmla="*/ 245470 h 409913"/>
                <a:gd name="connsiteX53" fmla="*/ 326109 w 436793"/>
                <a:gd name="connsiteY53" fmla="*/ 245470 h 409913"/>
                <a:gd name="connsiteX54" fmla="*/ 326109 w 436793"/>
                <a:gd name="connsiteY54" fmla="*/ 218590 h 409913"/>
                <a:gd name="connsiteX55" fmla="*/ 164831 w 436793"/>
                <a:gd name="connsiteY55" fmla="*/ 164831 h 409913"/>
                <a:gd name="connsiteX56" fmla="*/ 191711 w 436793"/>
                <a:gd name="connsiteY56" fmla="*/ 164831 h 409913"/>
                <a:gd name="connsiteX57" fmla="*/ 191711 w 436793"/>
                <a:gd name="connsiteY57" fmla="*/ 191711 h 409913"/>
                <a:gd name="connsiteX58" fmla="*/ 164831 w 436793"/>
                <a:gd name="connsiteY58" fmla="*/ 191711 h 409913"/>
                <a:gd name="connsiteX59" fmla="*/ 164831 w 436793"/>
                <a:gd name="connsiteY59" fmla="*/ 164831 h 409913"/>
                <a:gd name="connsiteX60" fmla="*/ 245470 w 436793"/>
                <a:gd name="connsiteY60" fmla="*/ 164831 h 409913"/>
                <a:gd name="connsiteX61" fmla="*/ 272349 w 436793"/>
                <a:gd name="connsiteY61" fmla="*/ 164831 h 409913"/>
                <a:gd name="connsiteX62" fmla="*/ 272349 w 436793"/>
                <a:gd name="connsiteY62" fmla="*/ 191711 h 409913"/>
                <a:gd name="connsiteX63" fmla="*/ 245470 w 436793"/>
                <a:gd name="connsiteY63" fmla="*/ 191711 h 409913"/>
                <a:gd name="connsiteX64" fmla="*/ 245470 w 436793"/>
                <a:gd name="connsiteY64" fmla="*/ 164831 h 409913"/>
                <a:gd name="connsiteX65" fmla="*/ 326109 w 436793"/>
                <a:gd name="connsiteY65" fmla="*/ 164831 h 409913"/>
                <a:gd name="connsiteX66" fmla="*/ 352988 w 436793"/>
                <a:gd name="connsiteY66" fmla="*/ 164831 h 409913"/>
                <a:gd name="connsiteX67" fmla="*/ 352988 w 436793"/>
                <a:gd name="connsiteY67" fmla="*/ 191711 h 409913"/>
                <a:gd name="connsiteX68" fmla="*/ 326109 w 436793"/>
                <a:gd name="connsiteY68" fmla="*/ 191711 h 409913"/>
                <a:gd name="connsiteX69" fmla="*/ 326109 w 436793"/>
                <a:gd name="connsiteY69" fmla="*/ 164831 h 409913"/>
                <a:gd name="connsiteX70" fmla="*/ 352988 w 436793"/>
                <a:gd name="connsiteY70" fmla="*/ 84192 h 409913"/>
                <a:gd name="connsiteX71" fmla="*/ 352988 w 436793"/>
                <a:gd name="connsiteY71" fmla="*/ 57313 h 409913"/>
                <a:gd name="connsiteX72" fmla="*/ 406747 w 436793"/>
                <a:gd name="connsiteY72" fmla="*/ 57313 h 409913"/>
                <a:gd name="connsiteX73" fmla="*/ 406747 w 436793"/>
                <a:gd name="connsiteY73" fmla="*/ 111072 h 409913"/>
                <a:gd name="connsiteX74" fmla="*/ 30433 w 436793"/>
                <a:gd name="connsiteY74" fmla="*/ 111072 h 409913"/>
                <a:gd name="connsiteX75" fmla="*/ 30433 w 436793"/>
                <a:gd name="connsiteY75" fmla="*/ 57313 h 409913"/>
                <a:gd name="connsiteX76" fmla="*/ 84192 w 436793"/>
                <a:gd name="connsiteY76" fmla="*/ 57313 h 409913"/>
                <a:gd name="connsiteX77" fmla="*/ 84192 w 436793"/>
                <a:gd name="connsiteY77" fmla="*/ 84192 h 409913"/>
                <a:gd name="connsiteX78" fmla="*/ 111072 w 436793"/>
                <a:gd name="connsiteY78" fmla="*/ 84192 h 409913"/>
                <a:gd name="connsiteX79" fmla="*/ 111072 w 436793"/>
                <a:gd name="connsiteY79" fmla="*/ 57313 h 409913"/>
                <a:gd name="connsiteX80" fmla="*/ 326109 w 436793"/>
                <a:gd name="connsiteY80" fmla="*/ 57313 h 409913"/>
                <a:gd name="connsiteX81" fmla="*/ 326109 w 436793"/>
                <a:gd name="connsiteY81" fmla="*/ 84192 h 409913"/>
                <a:gd name="connsiteX82" fmla="*/ 352988 w 436793"/>
                <a:gd name="connsiteY82" fmla="*/ 84192 h 409913"/>
                <a:gd name="connsiteX83" fmla="*/ 326109 w 436793"/>
                <a:gd name="connsiteY83" fmla="*/ 3554 h 409913"/>
                <a:gd name="connsiteX84" fmla="*/ 326109 w 436793"/>
                <a:gd name="connsiteY84" fmla="*/ 30433 h 409913"/>
                <a:gd name="connsiteX85" fmla="*/ 111072 w 436793"/>
                <a:gd name="connsiteY85" fmla="*/ 30433 h 409913"/>
                <a:gd name="connsiteX86" fmla="*/ 111072 w 436793"/>
                <a:gd name="connsiteY86" fmla="*/ 3554 h 409913"/>
                <a:gd name="connsiteX87" fmla="*/ 84192 w 436793"/>
                <a:gd name="connsiteY87" fmla="*/ 3554 h 409913"/>
                <a:gd name="connsiteX88" fmla="*/ 84192 w 436793"/>
                <a:gd name="connsiteY88" fmla="*/ 30433 h 409913"/>
                <a:gd name="connsiteX89" fmla="*/ 3554 w 436793"/>
                <a:gd name="connsiteY89" fmla="*/ 30433 h 409913"/>
                <a:gd name="connsiteX90" fmla="*/ 3554 w 436793"/>
                <a:gd name="connsiteY90" fmla="*/ 406747 h 409913"/>
                <a:gd name="connsiteX91" fmla="*/ 433627 w 436793"/>
                <a:gd name="connsiteY91" fmla="*/ 406747 h 409913"/>
                <a:gd name="connsiteX92" fmla="*/ 433627 w 436793"/>
                <a:gd name="connsiteY92" fmla="*/ 30433 h 409913"/>
                <a:gd name="connsiteX93" fmla="*/ 352988 w 436793"/>
                <a:gd name="connsiteY93" fmla="*/ 30433 h 409913"/>
                <a:gd name="connsiteX94" fmla="*/ 352988 w 436793"/>
                <a:gd name="connsiteY94" fmla="*/ 3554 h 409913"/>
                <a:gd name="connsiteX95" fmla="*/ 326109 w 436793"/>
                <a:gd name="connsiteY95" fmla="*/ 3554 h 40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36793" h="409913">
                  <a:moveTo>
                    <a:pt x="84192" y="326109"/>
                  </a:moveTo>
                  <a:lnTo>
                    <a:pt x="111072" y="326109"/>
                  </a:lnTo>
                  <a:lnTo>
                    <a:pt x="111072" y="352988"/>
                  </a:lnTo>
                  <a:lnTo>
                    <a:pt x="84192" y="352988"/>
                  </a:lnTo>
                  <a:lnTo>
                    <a:pt x="84192" y="326109"/>
                  </a:lnTo>
                  <a:close/>
                  <a:moveTo>
                    <a:pt x="164831" y="326109"/>
                  </a:moveTo>
                  <a:lnTo>
                    <a:pt x="191711" y="326109"/>
                  </a:lnTo>
                  <a:lnTo>
                    <a:pt x="191711" y="352988"/>
                  </a:lnTo>
                  <a:lnTo>
                    <a:pt x="164831" y="352988"/>
                  </a:lnTo>
                  <a:lnTo>
                    <a:pt x="164831" y="326109"/>
                  </a:lnTo>
                  <a:close/>
                  <a:moveTo>
                    <a:pt x="245470" y="326109"/>
                  </a:moveTo>
                  <a:lnTo>
                    <a:pt x="272349" y="326109"/>
                  </a:lnTo>
                  <a:lnTo>
                    <a:pt x="272349" y="352988"/>
                  </a:lnTo>
                  <a:lnTo>
                    <a:pt x="245470" y="352988"/>
                  </a:lnTo>
                  <a:lnTo>
                    <a:pt x="245470" y="326109"/>
                  </a:lnTo>
                  <a:close/>
                  <a:moveTo>
                    <a:pt x="84192" y="272349"/>
                  </a:moveTo>
                  <a:lnTo>
                    <a:pt x="111072" y="272349"/>
                  </a:lnTo>
                  <a:lnTo>
                    <a:pt x="111072" y="299229"/>
                  </a:lnTo>
                  <a:lnTo>
                    <a:pt x="84192" y="299229"/>
                  </a:lnTo>
                  <a:lnTo>
                    <a:pt x="84192" y="272349"/>
                  </a:lnTo>
                  <a:close/>
                  <a:moveTo>
                    <a:pt x="164831" y="272349"/>
                  </a:moveTo>
                  <a:lnTo>
                    <a:pt x="191711" y="272349"/>
                  </a:lnTo>
                  <a:lnTo>
                    <a:pt x="191711" y="299229"/>
                  </a:lnTo>
                  <a:lnTo>
                    <a:pt x="164831" y="299229"/>
                  </a:lnTo>
                  <a:lnTo>
                    <a:pt x="164831" y="272349"/>
                  </a:lnTo>
                  <a:close/>
                  <a:moveTo>
                    <a:pt x="245470" y="272349"/>
                  </a:moveTo>
                  <a:lnTo>
                    <a:pt x="272349" y="272349"/>
                  </a:lnTo>
                  <a:lnTo>
                    <a:pt x="272349" y="299229"/>
                  </a:lnTo>
                  <a:lnTo>
                    <a:pt x="245470" y="299229"/>
                  </a:lnTo>
                  <a:lnTo>
                    <a:pt x="245470" y="272349"/>
                  </a:lnTo>
                  <a:close/>
                  <a:moveTo>
                    <a:pt x="326109" y="272349"/>
                  </a:moveTo>
                  <a:lnTo>
                    <a:pt x="352988" y="272349"/>
                  </a:lnTo>
                  <a:lnTo>
                    <a:pt x="352988" y="299229"/>
                  </a:lnTo>
                  <a:lnTo>
                    <a:pt x="326109" y="299229"/>
                  </a:lnTo>
                  <a:lnTo>
                    <a:pt x="326109" y="272349"/>
                  </a:lnTo>
                  <a:close/>
                  <a:moveTo>
                    <a:pt x="84192" y="218590"/>
                  </a:moveTo>
                  <a:lnTo>
                    <a:pt x="111072" y="218590"/>
                  </a:lnTo>
                  <a:lnTo>
                    <a:pt x="111072" y="245470"/>
                  </a:lnTo>
                  <a:lnTo>
                    <a:pt x="84192" y="245470"/>
                  </a:lnTo>
                  <a:lnTo>
                    <a:pt x="84192" y="218590"/>
                  </a:lnTo>
                  <a:close/>
                  <a:moveTo>
                    <a:pt x="164831" y="218590"/>
                  </a:moveTo>
                  <a:lnTo>
                    <a:pt x="191711" y="218590"/>
                  </a:lnTo>
                  <a:lnTo>
                    <a:pt x="191711" y="245470"/>
                  </a:lnTo>
                  <a:lnTo>
                    <a:pt x="164831" y="245470"/>
                  </a:lnTo>
                  <a:lnTo>
                    <a:pt x="164831" y="218590"/>
                  </a:lnTo>
                  <a:close/>
                  <a:moveTo>
                    <a:pt x="245470" y="218590"/>
                  </a:moveTo>
                  <a:lnTo>
                    <a:pt x="272349" y="218590"/>
                  </a:lnTo>
                  <a:lnTo>
                    <a:pt x="272349" y="245470"/>
                  </a:lnTo>
                  <a:lnTo>
                    <a:pt x="245470" y="245470"/>
                  </a:lnTo>
                  <a:lnTo>
                    <a:pt x="245470" y="218590"/>
                  </a:lnTo>
                  <a:close/>
                  <a:moveTo>
                    <a:pt x="326109" y="218590"/>
                  </a:moveTo>
                  <a:lnTo>
                    <a:pt x="352988" y="218590"/>
                  </a:lnTo>
                  <a:lnTo>
                    <a:pt x="352988" y="245470"/>
                  </a:lnTo>
                  <a:lnTo>
                    <a:pt x="326109" y="245470"/>
                  </a:lnTo>
                  <a:lnTo>
                    <a:pt x="326109" y="218590"/>
                  </a:lnTo>
                  <a:close/>
                  <a:moveTo>
                    <a:pt x="164831" y="164831"/>
                  </a:moveTo>
                  <a:lnTo>
                    <a:pt x="191711" y="164831"/>
                  </a:lnTo>
                  <a:lnTo>
                    <a:pt x="191711" y="191711"/>
                  </a:lnTo>
                  <a:lnTo>
                    <a:pt x="164831" y="191711"/>
                  </a:lnTo>
                  <a:lnTo>
                    <a:pt x="164831" y="164831"/>
                  </a:lnTo>
                  <a:close/>
                  <a:moveTo>
                    <a:pt x="245470" y="164831"/>
                  </a:moveTo>
                  <a:lnTo>
                    <a:pt x="272349" y="164831"/>
                  </a:lnTo>
                  <a:lnTo>
                    <a:pt x="272349" y="191711"/>
                  </a:lnTo>
                  <a:lnTo>
                    <a:pt x="245470" y="191711"/>
                  </a:lnTo>
                  <a:lnTo>
                    <a:pt x="245470" y="164831"/>
                  </a:lnTo>
                  <a:close/>
                  <a:moveTo>
                    <a:pt x="326109" y="164831"/>
                  </a:moveTo>
                  <a:lnTo>
                    <a:pt x="352988" y="164831"/>
                  </a:lnTo>
                  <a:lnTo>
                    <a:pt x="352988" y="191711"/>
                  </a:lnTo>
                  <a:lnTo>
                    <a:pt x="326109" y="191711"/>
                  </a:lnTo>
                  <a:lnTo>
                    <a:pt x="326109" y="164831"/>
                  </a:lnTo>
                  <a:close/>
                  <a:moveTo>
                    <a:pt x="352988" y="84192"/>
                  </a:moveTo>
                  <a:lnTo>
                    <a:pt x="352988" y="57313"/>
                  </a:lnTo>
                  <a:lnTo>
                    <a:pt x="406747" y="57313"/>
                  </a:lnTo>
                  <a:lnTo>
                    <a:pt x="406747" y="111072"/>
                  </a:lnTo>
                  <a:lnTo>
                    <a:pt x="30433" y="111072"/>
                  </a:lnTo>
                  <a:lnTo>
                    <a:pt x="30433" y="57313"/>
                  </a:lnTo>
                  <a:lnTo>
                    <a:pt x="84192" y="57313"/>
                  </a:lnTo>
                  <a:lnTo>
                    <a:pt x="84192" y="84192"/>
                  </a:lnTo>
                  <a:lnTo>
                    <a:pt x="111072" y="84192"/>
                  </a:lnTo>
                  <a:lnTo>
                    <a:pt x="111072" y="57313"/>
                  </a:lnTo>
                  <a:lnTo>
                    <a:pt x="326109" y="57313"/>
                  </a:lnTo>
                  <a:lnTo>
                    <a:pt x="326109" y="84192"/>
                  </a:lnTo>
                  <a:lnTo>
                    <a:pt x="352988" y="84192"/>
                  </a:lnTo>
                  <a:close/>
                  <a:moveTo>
                    <a:pt x="326109" y="3554"/>
                  </a:moveTo>
                  <a:lnTo>
                    <a:pt x="326109" y="30433"/>
                  </a:lnTo>
                  <a:lnTo>
                    <a:pt x="111072" y="30433"/>
                  </a:lnTo>
                  <a:lnTo>
                    <a:pt x="111072" y="3554"/>
                  </a:lnTo>
                  <a:lnTo>
                    <a:pt x="84192" y="3554"/>
                  </a:lnTo>
                  <a:lnTo>
                    <a:pt x="84192" y="30433"/>
                  </a:lnTo>
                  <a:lnTo>
                    <a:pt x="3554" y="30433"/>
                  </a:lnTo>
                  <a:lnTo>
                    <a:pt x="3554" y="406747"/>
                  </a:lnTo>
                  <a:lnTo>
                    <a:pt x="433627" y="406747"/>
                  </a:lnTo>
                  <a:lnTo>
                    <a:pt x="433627" y="30433"/>
                  </a:lnTo>
                  <a:lnTo>
                    <a:pt x="352988" y="30433"/>
                  </a:lnTo>
                  <a:lnTo>
                    <a:pt x="352988" y="3554"/>
                  </a:lnTo>
                  <a:lnTo>
                    <a:pt x="326109" y="3554"/>
                  </a:lnTo>
                  <a:close/>
                </a:path>
              </a:pathLst>
            </a:custGeom>
            <a:solidFill>
              <a:schemeClr val="accent1"/>
            </a:solid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5497FEF-DC17-478A-B560-F986A32BFFE1}"/>
                </a:ext>
              </a:extLst>
            </p:cNvPr>
            <p:cNvSpPr/>
            <p:nvPr/>
          </p:nvSpPr>
          <p:spPr>
            <a:xfrm>
              <a:off x="7253436" y="2359190"/>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BAFE5A-D3D1-4A12-8AED-FED1C4BF4E3E}"/>
                </a:ext>
              </a:extLst>
            </p:cNvPr>
            <p:cNvSpPr/>
            <p:nvPr/>
          </p:nvSpPr>
          <p:spPr>
            <a:xfrm>
              <a:off x="7253436" y="2178915"/>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B57FBD1-0927-4A4A-A207-5D9FF48E9601}"/>
                </a:ext>
              </a:extLst>
            </p:cNvPr>
            <p:cNvSpPr/>
            <p:nvPr/>
          </p:nvSpPr>
          <p:spPr>
            <a:xfrm>
              <a:off x="7794265" y="1998640"/>
              <a:ext cx="112671" cy="112670"/>
            </a:xfrm>
            <a:custGeom>
              <a:avLst/>
              <a:gdLst>
                <a:gd name="connsiteX0" fmla="*/ 3554 w 33599"/>
                <a:gd name="connsiteY0" fmla="*/ 3553 h 33599"/>
                <a:gd name="connsiteX1" fmla="*/ 30433 w 33599"/>
                <a:gd name="connsiteY1" fmla="*/ 3553 h 33599"/>
                <a:gd name="connsiteX2" fmla="*/ 30433 w 33599"/>
                <a:gd name="connsiteY2" fmla="*/ 30433 h 33599"/>
                <a:gd name="connsiteX3" fmla="*/ 3554 w 33599"/>
                <a:gd name="connsiteY3" fmla="*/ 30433 h 33599"/>
              </a:gdLst>
              <a:ahLst/>
              <a:cxnLst>
                <a:cxn ang="0">
                  <a:pos x="connsiteX0" y="connsiteY0"/>
                </a:cxn>
                <a:cxn ang="0">
                  <a:pos x="connsiteX1" y="connsiteY1"/>
                </a:cxn>
                <a:cxn ang="0">
                  <a:pos x="connsiteX2" y="connsiteY2"/>
                </a:cxn>
                <a:cxn ang="0">
                  <a:pos x="connsiteX3" y="connsiteY3"/>
                </a:cxn>
              </a:cxnLst>
              <a:rect l="l" t="t" r="r" b="b"/>
              <a:pathLst>
                <a:path w="33599" h="33599">
                  <a:moveTo>
                    <a:pt x="3554" y="3553"/>
                  </a:moveTo>
                  <a:lnTo>
                    <a:pt x="30433" y="3553"/>
                  </a:lnTo>
                  <a:lnTo>
                    <a:pt x="30433" y="30433"/>
                  </a:lnTo>
                  <a:lnTo>
                    <a:pt x="3554" y="30433"/>
                  </a:lnTo>
                  <a:close/>
                </a:path>
              </a:pathLst>
            </a:custGeom>
            <a:solidFill>
              <a:schemeClr val="accent2"/>
            </a:solidFill>
            <a:ln w="6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94CDA96D-C7A4-4DFF-81A4-9DF4F2056489}"/>
              </a:ext>
            </a:extLst>
          </p:cNvPr>
          <p:cNvGrpSpPr/>
          <p:nvPr/>
        </p:nvGrpSpPr>
        <p:grpSpPr>
          <a:xfrm flipH="1">
            <a:off x="663094" y="2218675"/>
            <a:ext cx="430118" cy="362454"/>
            <a:chOff x="7211255" y="3101232"/>
            <a:chExt cx="656107" cy="552891"/>
          </a:xfrm>
        </p:grpSpPr>
        <p:grpSp>
          <p:nvGrpSpPr>
            <p:cNvPr id="19" name="Group 18">
              <a:extLst>
                <a:ext uri="{FF2B5EF4-FFF2-40B4-BE49-F238E27FC236}">
                  <a16:creationId xmlns:a16="http://schemas.microsoft.com/office/drawing/2014/main" id="{644C2D7D-0361-4738-AB87-FF1801F2108E}"/>
                </a:ext>
              </a:extLst>
            </p:cNvPr>
            <p:cNvGrpSpPr/>
            <p:nvPr/>
          </p:nvGrpSpPr>
          <p:grpSpPr>
            <a:xfrm>
              <a:off x="7227204" y="3101232"/>
              <a:ext cx="640158" cy="397174"/>
              <a:chOff x="7227204" y="3101232"/>
              <a:chExt cx="640158" cy="397174"/>
            </a:xfrm>
            <a:solidFill>
              <a:schemeClr val="accent1"/>
            </a:solidFill>
          </p:grpSpPr>
          <p:sp>
            <p:nvSpPr>
              <p:cNvPr id="66" name="Freeform: Shape 65">
                <a:extLst>
                  <a:ext uri="{FF2B5EF4-FFF2-40B4-BE49-F238E27FC236}">
                    <a16:creationId xmlns:a16="http://schemas.microsoft.com/office/drawing/2014/main" id="{2CA8B28E-3A6E-486C-8543-B0D223B90A3C}"/>
                  </a:ext>
                </a:extLst>
              </p:cNvPr>
              <p:cNvSpPr/>
              <p:nvPr/>
            </p:nvSpPr>
            <p:spPr>
              <a:xfrm>
                <a:off x="7645799" y="3371405"/>
                <a:ext cx="221563" cy="94954"/>
              </a:xfrm>
              <a:custGeom>
                <a:avLst/>
                <a:gdLst>
                  <a:gd name="connsiteX0" fmla="*/ 21168 w 94078"/>
                  <a:gd name="connsiteY0" fmla="*/ 21672 h 40319"/>
                  <a:gd name="connsiteX1" fmla="*/ 23856 w 94078"/>
                  <a:gd name="connsiteY1" fmla="*/ 18984 h 40319"/>
                  <a:gd name="connsiteX2" fmla="*/ 27888 w 94078"/>
                  <a:gd name="connsiteY2" fmla="*/ 18984 h 40319"/>
                  <a:gd name="connsiteX3" fmla="*/ 46031 w 94078"/>
                  <a:gd name="connsiteY3" fmla="*/ 37127 h 40319"/>
                  <a:gd name="connsiteX4" fmla="*/ 90383 w 94078"/>
                  <a:gd name="connsiteY4" fmla="*/ 37127 h 40319"/>
                  <a:gd name="connsiteX5" fmla="*/ 90383 w 94078"/>
                  <a:gd name="connsiteY5" fmla="*/ 23687 h 40319"/>
                  <a:gd name="connsiteX6" fmla="*/ 51407 w 94078"/>
                  <a:gd name="connsiteY6" fmla="*/ 23687 h 40319"/>
                  <a:gd name="connsiteX7" fmla="*/ 37296 w 94078"/>
                  <a:gd name="connsiteY7" fmla="*/ 9576 h 40319"/>
                  <a:gd name="connsiteX8" fmla="*/ 14448 w 94078"/>
                  <a:gd name="connsiteY8" fmla="*/ 9576 h 40319"/>
                  <a:gd name="connsiteX9" fmla="*/ 5040 w 94078"/>
                  <a:gd name="connsiteY9" fmla="*/ 18984 h 40319"/>
                  <a:gd name="connsiteX10" fmla="*/ 13776 w 94078"/>
                  <a:gd name="connsiteY10" fmla="*/ 18984 h 40319"/>
                  <a:gd name="connsiteX11" fmla="*/ 21168 w 94078"/>
                  <a:gd name="connsiteY11" fmla="*/ 21672 h 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078" h="40319">
                    <a:moveTo>
                      <a:pt x="21168" y="21672"/>
                    </a:moveTo>
                    <a:lnTo>
                      <a:pt x="23856" y="18984"/>
                    </a:lnTo>
                    <a:cubicBezTo>
                      <a:pt x="25200" y="17640"/>
                      <a:pt x="26544" y="17640"/>
                      <a:pt x="27888" y="18984"/>
                    </a:cubicBezTo>
                    <a:lnTo>
                      <a:pt x="46031" y="37127"/>
                    </a:lnTo>
                    <a:lnTo>
                      <a:pt x="90383" y="37127"/>
                    </a:lnTo>
                    <a:lnTo>
                      <a:pt x="90383" y="23687"/>
                    </a:lnTo>
                    <a:lnTo>
                      <a:pt x="51407" y="23687"/>
                    </a:lnTo>
                    <a:lnTo>
                      <a:pt x="37296" y="9576"/>
                    </a:lnTo>
                    <a:cubicBezTo>
                      <a:pt x="31248" y="3528"/>
                      <a:pt x="20496" y="3528"/>
                      <a:pt x="14448" y="9576"/>
                    </a:cubicBezTo>
                    <a:lnTo>
                      <a:pt x="5040" y="18984"/>
                    </a:lnTo>
                    <a:lnTo>
                      <a:pt x="13776" y="18984"/>
                    </a:lnTo>
                    <a:cubicBezTo>
                      <a:pt x="16464" y="18984"/>
                      <a:pt x="19152" y="20327"/>
                      <a:pt x="21168" y="21672"/>
                    </a:cubicBezTo>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3F105CF9-A18F-4EB6-9972-0F3E2C346C77}"/>
                  </a:ext>
                </a:extLst>
              </p:cNvPr>
              <p:cNvSpPr/>
              <p:nvPr/>
            </p:nvSpPr>
            <p:spPr bwMode="auto">
              <a:xfrm>
                <a:off x="7227204" y="3101232"/>
                <a:ext cx="444708" cy="397174"/>
              </a:xfrm>
              <a:custGeom>
                <a:avLst/>
                <a:gdLst>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84568 w 444708"/>
                  <a:gd name="connsiteY13" fmla="*/ 348115 h 397174"/>
                  <a:gd name="connsiteX14" fmla="*/ 390783 w 444708"/>
                  <a:gd name="connsiteY14" fmla="*/ 348115 h 397174"/>
                  <a:gd name="connsiteX15" fmla="*/ 339839 w 444708"/>
                  <a:gd name="connsiteY15" fmla="*/ 152425 h 397174"/>
                  <a:gd name="connsiteX16" fmla="*/ 329179 w 444708"/>
                  <a:gd name="connsiteY16" fmla="*/ 150293 h 397174"/>
                  <a:gd name="connsiteX17" fmla="*/ 302276 w 444708"/>
                  <a:gd name="connsiteY17" fmla="*/ 47424 h 397174"/>
                  <a:gd name="connsiteX18" fmla="*/ 299111 w 444708"/>
                  <a:gd name="connsiteY18" fmla="*/ 34763 h 397174"/>
                  <a:gd name="connsiteX19" fmla="*/ 297528 w 444708"/>
                  <a:gd name="connsiteY19" fmla="*/ 31598 h 397174"/>
                  <a:gd name="connsiteX20" fmla="*/ 289615 w 444708"/>
                  <a:gd name="connsiteY20" fmla="*/ 31598 h 397174"/>
                  <a:gd name="connsiteX21" fmla="*/ 288033 w 444708"/>
                  <a:gd name="connsiteY21" fmla="*/ 34763 h 397174"/>
                  <a:gd name="connsiteX22" fmla="*/ 248467 w 444708"/>
                  <a:gd name="connsiteY22" fmla="*/ 194606 h 397174"/>
                  <a:gd name="connsiteX23" fmla="*/ 180417 w 444708"/>
                  <a:gd name="connsiteY23" fmla="*/ 194606 h 397174"/>
                  <a:gd name="connsiteX24" fmla="*/ 175669 w 444708"/>
                  <a:gd name="connsiteY24" fmla="*/ 196189 h 397174"/>
                  <a:gd name="connsiteX25" fmla="*/ 174086 w 444708"/>
                  <a:gd name="connsiteY25" fmla="*/ 199354 h 397174"/>
                  <a:gd name="connsiteX26" fmla="*/ 145599 w 444708"/>
                  <a:gd name="connsiteY26" fmla="*/ 311718 h 397174"/>
                  <a:gd name="connsiteX27" fmla="*/ 0 w 444708"/>
                  <a:gd name="connsiteY27" fmla="*/ 311718 h 397174"/>
                  <a:gd name="connsiteX28" fmla="*/ 0 w 444708"/>
                  <a:gd name="connsiteY28" fmla="*/ 280065 h 397174"/>
                  <a:gd name="connsiteX29" fmla="*/ 120277 w 444708"/>
                  <a:gd name="connsiteY29" fmla="*/ 280065 h 397174"/>
                  <a:gd name="connsiteX30" fmla="*/ 142434 w 444708"/>
                  <a:gd name="connsiteY30" fmla="*/ 191441 h 397174"/>
                  <a:gd name="connsiteX31" fmla="*/ 156678 w 444708"/>
                  <a:gd name="connsiteY31" fmla="*/ 170867 h 397174"/>
                  <a:gd name="connsiteX32" fmla="*/ 180417 w 444708"/>
                  <a:gd name="connsiteY32" fmla="*/ 162954 h 397174"/>
                  <a:gd name="connsiteX33" fmla="*/ 223145 w 444708"/>
                  <a:gd name="connsiteY33" fmla="*/ 162954 h 397174"/>
                  <a:gd name="connsiteX34" fmla="*/ 256380 w 444708"/>
                  <a:gd name="connsiteY34" fmla="*/ 28433 h 397174"/>
                  <a:gd name="connsiteX35" fmla="*/ 269041 w 444708"/>
                  <a:gd name="connsiteY35" fmla="*/ 7859 h 397174"/>
                  <a:gd name="connsiteX36" fmla="*/ 285065 w 444708"/>
                  <a:gd name="connsiteY36"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84568 w 444708"/>
                  <a:gd name="connsiteY13" fmla="*/ 348115 h 397174"/>
                  <a:gd name="connsiteX14" fmla="*/ 339839 w 444708"/>
                  <a:gd name="connsiteY14" fmla="*/ 152425 h 397174"/>
                  <a:gd name="connsiteX15" fmla="*/ 329179 w 444708"/>
                  <a:gd name="connsiteY15" fmla="*/ 150293 h 397174"/>
                  <a:gd name="connsiteX16" fmla="*/ 302276 w 444708"/>
                  <a:gd name="connsiteY16" fmla="*/ 47424 h 397174"/>
                  <a:gd name="connsiteX17" fmla="*/ 299111 w 444708"/>
                  <a:gd name="connsiteY17" fmla="*/ 34763 h 397174"/>
                  <a:gd name="connsiteX18" fmla="*/ 297528 w 444708"/>
                  <a:gd name="connsiteY18" fmla="*/ 31598 h 397174"/>
                  <a:gd name="connsiteX19" fmla="*/ 289615 w 444708"/>
                  <a:gd name="connsiteY19" fmla="*/ 31598 h 397174"/>
                  <a:gd name="connsiteX20" fmla="*/ 288033 w 444708"/>
                  <a:gd name="connsiteY20" fmla="*/ 34763 h 397174"/>
                  <a:gd name="connsiteX21" fmla="*/ 248467 w 444708"/>
                  <a:gd name="connsiteY21" fmla="*/ 194606 h 397174"/>
                  <a:gd name="connsiteX22" fmla="*/ 180417 w 444708"/>
                  <a:gd name="connsiteY22" fmla="*/ 194606 h 397174"/>
                  <a:gd name="connsiteX23" fmla="*/ 175669 w 444708"/>
                  <a:gd name="connsiteY23" fmla="*/ 196189 h 397174"/>
                  <a:gd name="connsiteX24" fmla="*/ 174086 w 444708"/>
                  <a:gd name="connsiteY24" fmla="*/ 199354 h 397174"/>
                  <a:gd name="connsiteX25" fmla="*/ 145599 w 444708"/>
                  <a:gd name="connsiteY25" fmla="*/ 311718 h 397174"/>
                  <a:gd name="connsiteX26" fmla="*/ 0 w 444708"/>
                  <a:gd name="connsiteY26" fmla="*/ 311718 h 397174"/>
                  <a:gd name="connsiteX27" fmla="*/ 0 w 444708"/>
                  <a:gd name="connsiteY27" fmla="*/ 280065 h 397174"/>
                  <a:gd name="connsiteX28" fmla="*/ 120277 w 444708"/>
                  <a:gd name="connsiteY28" fmla="*/ 280065 h 397174"/>
                  <a:gd name="connsiteX29" fmla="*/ 142434 w 444708"/>
                  <a:gd name="connsiteY29" fmla="*/ 191441 h 397174"/>
                  <a:gd name="connsiteX30" fmla="*/ 156678 w 444708"/>
                  <a:gd name="connsiteY30" fmla="*/ 170867 h 397174"/>
                  <a:gd name="connsiteX31" fmla="*/ 180417 w 444708"/>
                  <a:gd name="connsiteY31" fmla="*/ 162954 h 397174"/>
                  <a:gd name="connsiteX32" fmla="*/ 223145 w 444708"/>
                  <a:gd name="connsiteY32" fmla="*/ 162954 h 397174"/>
                  <a:gd name="connsiteX33" fmla="*/ 256380 w 444708"/>
                  <a:gd name="connsiteY33" fmla="*/ 28433 h 397174"/>
                  <a:gd name="connsiteX34" fmla="*/ 269041 w 444708"/>
                  <a:gd name="connsiteY34" fmla="*/ 7859 h 397174"/>
                  <a:gd name="connsiteX35" fmla="*/ 285065 w 444708"/>
                  <a:gd name="connsiteY35"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45003 w 444708"/>
                  <a:gd name="connsiteY12" fmla="*/ 188272 h 397174"/>
                  <a:gd name="connsiteX13" fmla="*/ 339839 w 444708"/>
                  <a:gd name="connsiteY13" fmla="*/ 152425 h 397174"/>
                  <a:gd name="connsiteX14" fmla="*/ 329179 w 444708"/>
                  <a:gd name="connsiteY14" fmla="*/ 150293 h 397174"/>
                  <a:gd name="connsiteX15" fmla="*/ 302276 w 444708"/>
                  <a:gd name="connsiteY15" fmla="*/ 47424 h 397174"/>
                  <a:gd name="connsiteX16" fmla="*/ 299111 w 444708"/>
                  <a:gd name="connsiteY16" fmla="*/ 34763 h 397174"/>
                  <a:gd name="connsiteX17" fmla="*/ 297528 w 444708"/>
                  <a:gd name="connsiteY17" fmla="*/ 31598 h 397174"/>
                  <a:gd name="connsiteX18" fmla="*/ 289615 w 444708"/>
                  <a:gd name="connsiteY18" fmla="*/ 31598 h 397174"/>
                  <a:gd name="connsiteX19" fmla="*/ 288033 w 444708"/>
                  <a:gd name="connsiteY19" fmla="*/ 34763 h 397174"/>
                  <a:gd name="connsiteX20" fmla="*/ 248467 w 444708"/>
                  <a:gd name="connsiteY20" fmla="*/ 194606 h 397174"/>
                  <a:gd name="connsiteX21" fmla="*/ 180417 w 444708"/>
                  <a:gd name="connsiteY21" fmla="*/ 194606 h 397174"/>
                  <a:gd name="connsiteX22" fmla="*/ 175669 w 444708"/>
                  <a:gd name="connsiteY22" fmla="*/ 196189 h 397174"/>
                  <a:gd name="connsiteX23" fmla="*/ 174086 w 444708"/>
                  <a:gd name="connsiteY23" fmla="*/ 199354 h 397174"/>
                  <a:gd name="connsiteX24" fmla="*/ 145599 w 444708"/>
                  <a:gd name="connsiteY24" fmla="*/ 311718 h 397174"/>
                  <a:gd name="connsiteX25" fmla="*/ 0 w 444708"/>
                  <a:gd name="connsiteY25" fmla="*/ 311718 h 397174"/>
                  <a:gd name="connsiteX26" fmla="*/ 0 w 444708"/>
                  <a:gd name="connsiteY26" fmla="*/ 280065 h 397174"/>
                  <a:gd name="connsiteX27" fmla="*/ 120277 w 444708"/>
                  <a:gd name="connsiteY27" fmla="*/ 280065 h 397174"/>
                  <a:gd name="connsiteX28" fmla="*/ 142434 w 444708"/>
                  <a:gd name="connsiteY28" fmla="*/ 191441 h 397174"/>
                  <a:gd name="connsiteX29" fmla="*/ 156678 w 444708"/>
                  <a:gd name="connsiteY29" fmla="*/ 170867 h 397174"/>
                  <a:gd name="connsiteX30" fmla="*/ 180417 w 444708"/>
                  <a:gd name="connsiteY30" fmla="*/ 162954 h 397174"/>
                  <a:gd name="connsiteX31" fmla="*/ 223145 w 444708"/>
                  <a:gd name="connsiteY31" fmla="*/ 162954 h 397174"/>
                  <a:gd name="connsiteX32" fmla="*/ 256380 w 444708"/>
                  <a:gd name="connsiteY32" fmla="*/ 28433 h 397174"/>
                  <a:gd name="connsiteX33" fmla="*/ 269041 w 444708"/>
                  <a:gd name="connsiteY33" fmla="*/ 7859 h 397174"/>
                  <a:gd name="connsiteX34" fmla="*/ 285065 w 444708"/>
                  <a:gd name="connsiteY34"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43420 w 444708"/>
                  <a:gd name="connsiteY11" fmla="*/ 185106 h 397174"/>
                  <a:gd name="connsiteX12" fmla="*/ 339839 w 444708"/>
                  <a:gd name="connsiteY12" fmla="*/ 152425 h 397174"/>
                  <a:gd name="connsiteX13" fmla="*/ 329179 w 444708"/>
                  <a:gd name="connsiteY13" fmla="*/ 150293 h 397174"/>
                  <a:gd name="connsiteX14" fmla="*/ 302276 w 444708"/>
                  <a:gd name="connsiteY14" fmla="*/ 47424 h 397174"/>
                  <a:gd name="connsiteX15" fmla="*/ 299111 w 444708"/>
                  <a:gd name="connsiteY15" fmla="*/ 34763 h 397174"/>
                  <a:gd name="connsiteX16" fmla="*/ 297528 w 444708"/>
                  <a:gd name="connsiteY16" fmla="*/ 31598 h 397174"/>
                  <a:gd name="connsiteX17" fmla="*/ 289615 w 444708"/>
                  <a:gd name="connsiteY17" fmla="*/ 31598 h 397174"/>
                  <a:gd name="connsiteX18" fmla="*/ 288033 w 444708"/>
                  <a:gd name="connsiteY18" fmla="*/ 34763 h 397174"/>
                  <a:gd name="connsiteX19" fmla="*/ 248467 w 444708"/>
                  <a:gd name="connsiteY19" fmla="*/ 194606 h 397174"/>
                  <a:gd name="connsiteX20" fmla="*/ 180417 w 444708"/>
                  <a:gd name="connsiteY20" fmla="*/ 194606 h 397174"/>
                  <a:gd name="connsiteX21" fmla="*/ 175669 w 444708"/>
                  <a:gd name="connsiteY21" fmla="*/ 196189 h 397174"/>
                  <a:gd name="connsiteX22" fmla="*/ 174086 w 444708"/>
                  <a:gd name="connsiteY22" fmla="*/ 199354 h 397174"/>
                  <a:gd name="connsiteX23" fmla="*/ 145599 w 444708"/>
                  <a:gd name="connsiteY23" fmla="*/ 311718 h 397174"/>
                  <a:gd name="connsiteX24" fmla="*/ 0 w 444708"/>
                  <a:gd name="connsiteY24" fmla="*/ 311718 h 397174"/>
                  <a:gd name="connsiteX25" fmla="*/ 0 w 444708"/>
                  <a:gd name="connsiteY25" fmla="*/ 280065 h 397174"/>
                  <a:gd name="connsiteX26" fmla="*/ 120277 w 444708"/>
                  <a:gd name="connsiteY26" fmla="*/ 280065 h 397174"/>
                  <a:gd name="connsiteX27" fmla="*/ 142434 w 444708"/>
                  <a:gd name="connsiteY27" fmla="*/ 191441 h 397174"/>
                  <a:gd name="connsiteX28" fmla="*/ 156678 w 444708"/>
                  <a:gd name="connsiteY28" fmla="*/ 170867 h 397174"/>
                  <a:gd name="connsiteX29" fmla="*/ 180417 w 444708"/>
                  <a:gd name="connsiteY29" fmla="*/ 162954 h 397174"/>
                  <a:gd name="connsiteX30" fmla="*/ 223145 w 444708"/>
                  <a:gd name="connsiteY30" fmla="*/ 162954 h 397174"/>
                  <a:gd name="connsiteX31" fmla="*/ 256380 w 444708"/>
                  <a:gd name="connsiteY31" fmla="*/ 28433 h 397174"/>
                  <a:gd name="connsiteX32" fmla="*/ 269041 w 444708"/>
                  <a:gd name="connsiteY32" fmla="*/ 7859 h 397174"/>
                  <a:gd name="connsiteX33" fmla="*/ 285065 w 444708"/>
                  <a:gd name="connsiteY33"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8675 w 444708"/>
                  <a:gd name="connsiteY10" fmla="*/ 183524 h 397174"/>
                  <a:gd name="connsiteX11" fmla="*/ 339839 w 444708"/>
                  <a:gd name="connsiteY11" fmla="*/ 152425 h 397174"/>
                  <a:gd name="connsiteX12" fmla="*/ 329179 w 444708"/>
                  <a:gd name="connsiteY12" fmla="*/ 150293 h 397174"/>
                  <a:gd name="connsiteX13" fmla="*/ 302276 w 444708"/>
                  <a:gd name="connsiteY13" fmla="*/ 47424 h 397174"/>
                  <a:gd name="connsiteX14" fmla="*/ 299111 w 444708"/>
                  <a:gd name="connsiteY14" fmla="*/ 34763 h 397174"/>
                  <a:gd name="connsiteX15" fmla="*/ 297528 w 444708"/>
                  <a:gd name="connsiteY15" fmla="*/ 31598 h 397174"/>
                  <a:gd name="connsiteX16" fmla="*/ 289615 w 444708"/>
                  <a:gd name="connsiteY16" fmla="*/ 31598 h 397174"/>
                  <a:gd name="connsiteX17" fmla="*/ 288033 w 444708"/>
                  <a:gd name="connsiteY17" fmla="*/ 34763 h 397174"/>
                  <a:gd name="connsiteX18" fmla="*/ 248467 w 444708"/>
                  <a:gd name="connsiteY18" fmla="*/ 194606 h 397174"/>
                  <a:gd name="connsiteX19" fmla="*/ 180417 w 444708"/>
                  <a:gd name="connsiteY19" fmla="*/ 194606 h 397174"/>
                  <a:gd name="connsiteX20" fmla="*/ 175669 w 444708"/>
                  <a:gd name="connsiteY20" fmla="*/ 196189 h 397174"/>
                  <a:gd name="connsiteX21" fmla="*/ 174086 w 444708"/>
                  <a:gd name="connsiteY21" fmla="*/ 199354 h 397174"/>
                  <a:gd name="connsiteX22" fmla="*/ 145599 w 444708"/>
                  <a:gd name="connsiteY22" fmla="*/ 311718 h 397174"/>
                  <a:gd name="connsiteX23" fmla="*/ 0 w 444708"/>
                  <a:gd name="connsiteY23" fmla="*/ 311718 h 397174"/>
                  <a:gd name="connsiteX24" fmla="*/ 0 w 444708"/>
                  <a:gd name="connsiteY24" fmla="*/ 280065 h 397174"/>
                  <a:gd name="connsiteX25" fmla="*/ 120277 w 444708"/>
                  <a:gd name="connsiteY25" fmla="*/ 280065 h 397174"/>
                  <a:gd name="connsiteX26" fmla="*/ 142434 w 444708"/>
                  <a:gd name="connsiteY26" fmla="*/ 191441 h 397174"/>
                  <a:gd name="connsiteX27" fmla="*/ 156678 w 444708"/>
                  <a:gd name="connsiteY27" fmla="*/ 170867 h 397174"/>
                  <a:gd name="connsiteX28" fmla="*/ 180417 w 444708"/>
                  <a:gd name="connsiteY28" fmla="*/ 162954 h 397174"/>
                  <a:gd name="connsiteX29" fmla="*/ 223145 w 444708"/>
                  <a:gd name="connsiteY29" fmla="*/ 162954 h 397174"/>
                  <a:gd name="connsiteX30" fmla="*/ 256380 w 444708"/>
                  <a:gd name="connsiteY30" fmla="*/ 28433 h 397174"/>
                  <a:gd name="connsiteX31" fmla="*/ 269041 w 444708"/>
                  <a:gd name="connsiteY31" fmla="*/ 7859 h 397174"/>
                  <a:gd name="connsiteX32" fmla="*/ 285065 w 444708"/>
                  <a:gd name="connsiteY32"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9839 w 444708"/>
                  <a:gd name="connsiteY10" fmla="*/ 152425 h 397174"/>
                  <a:gd name="connsiteX11" fmla="*/ 329179 w 444708"/>
                  <a:gd name="connsiteY11" fmla="*/ 150293 h 397174"/>
                  <a:gd name="connsiteX12" fmla="*/ 302276 w 444708"/>
                  <a:gd name="connsiteY12" fmla="*/ 47424 h 397174"/>
                  <a:gd name="connsiteX13" fmla="*/ 299111 w 444708"/>
                  <a:gd name="connsiteY13" fmla="*/ 34763 h 397174"/>
                  <a:gd name="connsiteX14" fmla="*/ 297528 w 444708"/>
                  <a:gd name="connsiteY14" fmla="*/ 31598 h 397174"/>
                  <a:gd name="connsiteX15" fmla="*/ 289615 w 444708"/>
                  <a:gd name="connsiteY15" fmla="*/ 31598 h 397174"/>
                  <a:gd name="connsiteX16" fmla="*/ 288033 w 444708"/>
                  <a:gd name="connsiteY16" fmla="*/ 34763 h 397174"/>
                  <a:gd name="connsiteX17" fmla="*/ 248467 w 444708"/>
                  <a:gd name="connsiteY17" fmla="*/ 194606 h 397174"/>
                  <a:gd name="connsiteX18" fmla="*/ 180417 w 444708"/>
                  <a:gd name="connsiteY18" fmla="*/ 194606 h 397174"/>
                  <a:gd name="connsiteX19" fmla="*/ 175669 w 444708"/>
                  <a:gd name="connsiteY19" fmla="*/ 196189 h 397174"/>
                  <a:gd name="connsiteX20" fmla="*/ 174086 w 444708"/>
                  <a:gd name="connsiteY20" fmla="*/ 199354 h 397174"/>
                  <a:gd name="connsiteX21" fmla="*/ 145599 w 444708"/>
                  <a:gd name="connsiteY21" fmla="*/ 311718 h 397174"/>
                  <a:gd name="connsiteX22" fmla="*/ 0 w 444708"/>
                  <a:gd name="connsiteY22" fmla="*/ 311718 h 397174"/>
                  <a:gd name="connsiteX23" fmla="*/ 0 w 444708"/>
                  <a:gd name="connsiteY23" fmla="*/ 280065 h 397174"/>
                  <a:gd name="connsiteX24" fmla="*/ 120277 w 444708"/>
                  <a:gd name="connsiteY24" fmla="*/ 280065 h 397174"/>
                  <a:gd name="connsiteX25" fmla="*/ 142434 w 444708"/>
                  <a:gd name="connsiteY25" fmla="*/ 191441 h 397174"/>
                  <a:gd name="connsiteX26" fmla="*/ 156678 w 444708"/>
                  <a:gd name="connsiteY26" fmla="*/ 170867 h 397174"/>
                  <a:gd name="connsiteX27" fmla="*/ 180417 w 444708"/>
                  <a:gd name="connsiteY27" fmla="*/ 162954 h 397174"/>
                  <a:gd name="connsiteX28" fmla="*/ 223145 w 444708"/>
                  <a:gd name="connsiteY28" fmla="*/ 162954 h 397174"/>
                  <a:gd name="connsiteX29" fmla="*/ 256380 w 444708"/>
                  <a:gd name="connsiteY29" fmla="*/ 28433 h 397174"/>
                  <a:gd name="connsiteX30" fmla="*/ 269041 w 444708"/>
                  <a:gd name="connsiteY30" fmla="*/ 7859 h 397174"/>
                  <a:gd name="connsiteX31" fmla="*/ 285065 w 444708"/>
                  <a:gd name="connsiteY31"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39839 w 444708"/>
                  <a:gd name="connsiteY10" fmla="*/ 152425 h 397174"/>
                  <a:gd name="connsiteX11" fmla="*/ 302276 w 444708"/>
                  <a:gd name="connsiteY11" fmla="*/ 47424 h 397174"/>
                  <a:gd name="connsiteX12" fmla="*/ 299111 w 444708"/>
                  <a:gd name="connsiteY12" fmla="*/ 34763 h 397174"/>
                  <a:gd name="connsiteX13" fmla="*/ 297528 w 444708"/>
                  <a:gd name="connsiteY13" fmla="*/ 31598 h 397174"/>
                  <a:gd name="connsiteX14" fmla="*/ 289615 w 444708"/>
                  <a:gd name="connsiteY14" fmla="*/ 31598 h 397174"/>
                  <a:gd name="connsiteX15" fmla="*/ 288033 w 444708"/>
                  <a:gd name="connsiteY15" fmla="*/ 34763 h 397174"/>
                  <a:gd name="connsiteX16" fmla="*/ 248467 w 444708"/>
                  <a:gd name="connsiteY16" fmla="*/ 194606 h 397174"/>
                  <a:gd name="connsiteX17" fmla="*/ 180417 w 444708"/>
                  <a:gd name="connsiteY17" fmla="*/ 194606 h 397174"/>
                  <a:gd name="connsiteX18" fmla="*/ 175669 w 444708"/>
                  <a:gd name="connsiteY18" fmla="*/ 196189 h 397174"/>
                  <a:gd name="connsiteX19" fmla="*/ 174086 w 444708"/>
                  <a:gd name="connsiteY19" fmla="*/ 199354 h 397174"/>
                  <a:gd name="connsiteX20" fmla="*/ 145599 w 444708"/>
                  <a:gd name="connsiteY20" fmla="*/ 311718 h 397174"/>
                  <a:gd name="connsiteX21" fmla="*/ 0 w 444708"/>
                  <a:gd name="connsiteY21" fmla="*/ 311718 h 397174"/>
                  <a:gd name="connsiteX22" fmla="*/ 0 w 444708"/>
                  <a:gd name="connsiteY22" fmla="*/ 280065 h 397174"/>
                  <a:gd name="connsiteX23" fmla="*/ 120277 w 444708"/>
                  <a:gd name="connsiteY23" fmla="*/ 280065 h 397174"/>
                  <a:gd name="connsiteX24" fmla="*/ 142434 w 444708"/>
                  <a:gd name="connsiteY24" fmla="*/ 191441 h 397174"/>
                  <a:gd name="connsiteX25" fmla="*/ 156678 w 444708"/>
                  <a:gd name="connsiteY25" fmla="*/ 170867 h 397174"/>
                  <a:gd name="connsiteX26" fmla="*/ 180417 w 444708"/>
                  <a:gd name="connsiteY26" fmla="*/ 162954 h 397174"/>
                  <a:gd name="connsiteX27" fmla="*/ 223145 w 444708"/>
                  <a:gd name="connsiteY27" fmla="*/ 162954 h 397174"/>
                  <a:gd name="connsiteX28" fmla="*/ 256380 w 444708"/>
                  <a:gd name="connsiteY28" fmla="*/ 28433 h 397174"/>
                  <a:gd name="connsiteX29" fmla="*/ 269041 w 444708"/>
                  <a:gd name="connsiteY29" fmla="*/ 7859 h 397174"/>
                  <a:gd name="connsiteX30" fmla="*/ 285065 w 444708"/>
                  <a:gd name="connsiteY30"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345098 w 444708"/>
                  <a:gd name="connsiteY6" fmla="*/ 153477 h 397174"/>
                  <a:gd name="connsiteX7" fmla="*/ 404922 w 444708"/>
                  <a:gd name="connsiteY7" fmla="*/ 348115 h 397174"/>
                  <a:gd name="connsiteX8" fmla="*/ 444708 w 444708"/>
                  <a:gd name="connsiteY8" fmla="*/ 348115 h 397174"/>
                  <a:gd name="connsiteX9" fmla="*/ 394066 w 444708"/>
                  <a:gd name="connsiteY9" fmla="*/ 397174 h 397174"/>
                  <a:gd name="connsiteX10" fmla="*/ 302276 w 444708"/>
                  <a:gd name="connsiteY10" fmla="*/ 47424 h 397174"/>
                  <a:gd name="connsiteX11" fmla="*/ 299111 w 444708"/>
                  <a:gd name="connsiteY11" fmla="*/ 34763 h 397174"/>
                  <a:gd name="connsiteX12" fmla="*/ 297528 w 444708"/>
                  <a:gd name="connsiteY12" fmla="*/ 31598 h 397174"/>
                  <a:gd name="connsiteX13" fmla="*/ 289615 w 444708"/>
                  <a:gd name="connsiteY13" fmla="*/ 31598 h 397174"/>
                  <a:gd name="connsiteX14" fmla="*/ 288033 w 444708"/>
                  <a:gd name="connsiteY14" fmla="*/ 34763 h 397174"/>
                  <a:gd name="connsiteX15" fmla="*/ 248467 w 444708"/>
                  <a:gd name="connsiteY15" fmla="*/ 194606 h 397174"/>
                  <a:gd name="connsiteX16" fmla="*/ 180417 w 444708"/>
                  <a:gd name="connsiteY16" fmla="*/ 194606 h 397174"/>
                  <a:gd name="connsiteX17" fmla="*/ 175669 w 444708"/>
                  <a:gd name="connsiteY17" fmla="*/ 196189 h 397174"/>
                  <a:gd name="connsiteX18" fmla="*/ 174086 w 444708"/>
                  <a:gd name="connsiteY18" fmla="*/ 199354 h 397174"/>
                  <a:gd name="connsiteX19" fmla="*/ 145599 w 444708"/>
                  <a:gd name="connsiteY19" fmla="*/ 311718 h 397174"/>
                  <a:gd name="connsiteX20" fmla="*/ 0 w 444708"/>
                  <a:gd name="connsiteY20" fmla="*/ 311718 h 397174"/>
                  <a:gd name="connsiteX21" fmla="*/ 0 w 444708"/>
                  <a:gd name="connsiteY21" fmla="*/ 280065 h 397174"/>
                  <a:gd name="connsiteX22" fmla="*/ 120277 w 444708"/>
                  <a:gd name="connsiteY22" fmla="*/ 280065 h 397174"/>
                  <a:gd name="connsiteX23" fmla="*/ 142434 w 444708"/>
                  <a:gd name="connsiteY23" fmla="*/ 191441 h 397174"/>
                  <a:gd name="connsiteX24" fmla="*/ 156678 w 444708"/>
                  <a:gd name="connsiteY24" fmla="*/ 170867 h 397174"/>
                  <a:gd name="connsiteX25" fmla="*/ 180417 w 444708"/>
                  <a:gd name="connsiteY25" fmla="*/ 162954 h 397174"/>
                  <a:gd name="connsiteX26" fmla="*/ 223145 w 444708"/>
                  <a:gd name="connsiteY26" fmla="*/ 162954 h 397174"/>
                  <a:gd name="connsiteX27" fmla="*/ 256380 w 444708"/>
                  <a:gd name="connsiteY27" fmla="*/ 28433 h 397174"/>
                  <a:gd name="connsiteX28" fmla="*/ 269041 w 444708"/>
                  <a:gd name="connsiteY28" fmla="*/ 7859 h 397174"/>
                  <a:gd name="connsiteX29" fmla="*/ 285065 w 444708"/>
                  <a:gd name="connsiteY29"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360831 w 444708"/>
                  <a:gd name="connsiteY5" fmla="*/ 156623 h 397174"/>
                  <a:gd name="connsiteX6" fmla="*/ 404922 w 444708"/>
                  <a:gd name="connsiteY6" fmla="*/ 348115 h 397174"/>
                  <a:gd name="connsiteX7" fmla="*/ 444708 w 444708"/>
                  <a:gd name="connsiteY7" fmla="*/ 348115 h 397174"/>
                  <a:gd name="connsiteX8" fmla="*/ 394066 w 444708"/>
                  <a:gd name="connsiteY8" fmla="*/ 397174 h 397174"/>
                  <a:gd name="connsiteX9" fmla="*/ 302276 w 444708"/>
                  <a:gd name="connsiteY9" fmla="*/ 47424 h 397174"/>
                  <a:gd name="connsiteX10" fmla="*/ 299111 w 444708"/>
                  <a:gd name="connsiteY10" fmla="*/ 34763 h 397174"/>
                  <a:gd name="connsiteX11" fmla="*/ 297528 w 444708"/>
                  <a:gd name="connsiteY11" fmla="*/ 31598 h 397174"/>
                  <a:gd name="connsiteX12" fmla="*/ 289615 w 444708"/>
                  <a:gd name="connsiteY12" fmla="*/ 31598 h 397174"/>
                  <a:gd name="connsiteX13" fmla="*/ 288033 w 444708"/>
                  <a:gd name="connsiteY13" fmla="*/ 34763 h 397174"/>
                  <a:gd name="connsiteX14" fmla="*/ 248467 w 444708"/>
                  <a:gd name="connsiteY14" fmla="*/ 194606 h 397174"/>
                  <a:gd name="connsiteX15" fmla="*/ 180417 w 444708"/>
                  <a:gd name="connsiteY15" fmla="*/ 194606 h 397174"/>
                  <a:gd name="connsiteX16" fmla="*/ 175669 w 444708"/>
                  <a:gd name="connsiteY16" fmla="*/ 196189 h 397174"/>
                  <a:gd name="connsiteX17" fmla="*/ 174086 w 444708"/>
                  <a:gd name="connsiteY17" fmla="*/ 199354 h 397174"/>
                  <a:gd name="connsiteX18" fmla="*/ 145599 w 444708"/>
                  <a:gd name="connsiteY18" fmla="*/ 311718 h 397174"/>
                  <a:gd name="connsiteX19" fmla="*/ 0 w 444708"/>
                  <a:gd name="connsiteY19" fmla="*/ 311718 h 397174"/>
                  <a:gd name="connsiteX20" fmla="*/ 0 w 444708"/>
                  <a:gd name="connsiteY20" fmla="*/ 280065 h 397174"/>
                  <a:gd name="connsiteX21" fmla="*/ 120277 w 444708"/>
                  <a:gd name="connsiteY21" fmla="*/ 280065 h 397174"/>
                  <a:gd name="connsiteX22" fmla="*/ 142434 w 444708"/>
                  <a:gd name="connsiteY22" fmla="*/ 191441 h 397174"/>
                  <a:gd name="connsiteX23" fmla="*/ 156678 w 444708"/>
                  <a:gd name="connsiteY23" fmla="*/ 170867 h 397174"/>
                  <a:gd name="connsiteX24" fmla="*/ 180417 w 444708"/>
                  <a:gd name="connsiteY24" fmla="*/ 162954 h 397174"/>
                  <a:gd name="connsiteX25" fmla="*/ 223145 w 444708"/>
                  <a:gd name="connsiteY25" fmla="*/ 162954 h 397174"/>
                  <a:gd name="connsiteX26" fmla="*/ 256380 w 444708"/>
                  <a:gd name="connsiteY26" fmla="*/ 28433 h 397174"/>
                  <a:gd name="connsiteX27" fmla="*/ 269041 w 444708"/>
                  <a:gd name="connsiteY27" fmla="*/ 7859 h 397174"/>
                  <a:gd name="connsiteX28" fmla="*/ 285065 w 444708"/>
                  <a:gd name="connsiteY28"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363999 w 444708"/>
                  <a:gd name="connsiteY4" fmla="*/ 161371 h 397174"/>
                  <a:gd name="connsiteX5" fmla="*/ 404922 w 444708"/>
                  <a:gd name="connsiteY5" fmla="*/ 348115 h 397174"/>
                  <a:gd name="connsiteX6" fmla="*/ 444708 w 444708"/>
                  <a:gd name="connsiteY6" fmla="*/ 348115 h 397174"/>
                  <a:gd name="connsiteX7" fmla="*/ 394066 w 444708"/>
                  <a:gd name="connsiteY7" fmla="*/ 397174 h 397174"/>
                  <a:gd name="connsiteX8" fmla="*/ 302276 w 444708"/>
                  <a:gd name="connsiteY8" fmla="*/ 47424 h 397174"/>
                  <a:gd name="connsiteX9" fmla="*/ 299111 w 444708"/>
                  <a:gd name="connsiteY9" fmla="*/ 34763 h 397174"/>
                  <a:gd name="connsiteX10" fmla="*/ 297528 w 444708"/>
                  <a:gd name="connsiteY10" fmla="*/ 31598 h 397174"/>
                  <a:gd name="connsiteX11" fmla="*/ 289615 w 444708"/>
                  <a:gd name="connsiteY11" fmla="*/ 31598 h 397174"/>
                  <a:gd name="connsiteX12" fmla="*/ 288033 w 444708"/>
                  <a:gd name="connsiteY12" fmla="*/ 34763 h 397174"/>
                  <a:gd name="connsiteX13" fmla="*/ 248467 w 444708"/>
                  <a:gd name="connsiteY13" fmla="*/ 194606 h 397174"/>
                  <a:gd name="connsiteX14" fmla="*/ 180417 w 444708"/>
                  <a:gd name="connsiteY14" fmla="*/ 194606 h 397174"/>
                  <a:gd name="connsiteX15" fmla="*/ 175669 w 444708"/>
                  <a:gd name="connsiteY15" fmla="*/ 196189 h 397174"/>
                  <a:gd name="connsiteX16" fmla="*/ 174086 w 444708"/>
                  <a:gd name="connsiteY16" fmla="*/ 199354 h 397174"/>
                  <a:gd name="connsiteX17" fmla="*/ 145599 w 444708"/>
                  <a:gd name="connsiteY17" fmla="*/ 311718 h 397174"/>
                  <a:gd name="connsiteX18" fmla="*/ 0 w 444708"/>
                  <a:gd name="connsiteY18" fmla="*/ 311718 h 397174"/>
                  <a:gd name="connsiteX19" fmla="*/ 0 w 444708"/>
                  <a:gd name="connsiteY19" fmla="*/ 280065 h 397174"/>
                  <a:gd name="connsiteX20" fmla="*/ 120277 w 444708"/>
                  <a:gd name="connsiteY20" fmla="*/ 280065 h 397174"/>
                  <a:gd name="connsiteX21" fmla="*/ 142434 w 444708"/>
                  <a:gd name="connsiteY21" fmla="*/ 191441 h 397174"/>
                  <a:gd name="connsiteX22" fmla="*/ 156678 w 444708"/>
                  <a:gd name="connsiteY22" fmla="*/ 170867 h 397174"/>
                  <a:gd name="connsiteX23" fmla="*/ 180417 w 444708"/>
                  <a:gd name="connsiteY23" fmla="*/ 162954 h 397174"/>
                  <a:gd name="connsiteX24" fmla="*/ 223145 w 444708"/>
                  <a:gd name="connsiteY24" fmla="*/ 162954 h 397174"/>
                  <a:gd name="connsiteX25" fmla="*/ 256380 w 444708"/>
                  <a:gd name="connsiteY25" fmla="*/ 28433 h 397174"/>
                  <a:gd name="connsiteX26" fmla="*/ 269041 w 444708"/>
                  <a:gd name="connsiteY26" fmla="*/ 7859 h 397174"/>
                  <a:gd name="connsiteX27" fmla="*/ 285065 w 444708"/>
                  <a:gd name="connsiteY27" fmla="*/ 539 h 397174"/>
                  <a:gd name="connsiteX0" fmla="*/ 285065 w 444708"/>
                  <a:gd name="connsiteY0" fmla="*/ 539 h 397174"/>
                  <a:gd name="connsiteX1" fmla="*/ 302276 w 444708"/>
                  <a:gd name="connsiteY1" fmla="*/ 1528 h 397174"/>
                  <a:gd name="connsiteX2" fmla="*/ 316520 w 444708"/>
                  <a:gd name="connsiteY2" fmla="*/ 7859 h 397174"/>
                  <a:gd name="connsiteX3" fmla="*/ 329179 w 444708"/>
                  <a:gd name="connsiteY3" fmla="*/ 26850 h 397174"/>
                  <a:gd name="connsiteX4" fmla="*/ 404922 w 444708"/>
                  <a:gd name="connsiteY4" fmla="*/ 348115 h 397174"/>
                  <a:gd name="connsiteX5" fmla="*/ 444708 w 444708"/>
                  <a:gd name="connsiteY5" fmla="*/ 348115 h 397174"/>
                  <a:gd name="connsiteX6" fmla="*/ 394066 w 444708"/>
                  <a:gd name="connsiteY6" fmla="*/ 397174 h 397174"/>
                  <a:gd name="connsiteX7" fmla="*/ 302276 w 444708"/>
                  <a:gd name="connsiteY7" fmla="*/ 47424 h 397174"/>
                  <a:gd name="connsiteX8" fmla="*/ 299111 w 444708"/>
                  <a:gd name="connsiteY8" fmla="*/ 34763 h 397174"/>
                  <a:gd name="connsiteX9" fmla="*/ 297528 w 444708"/>
                  <a:gd name="connsiteY9" fmla="*/ 31598 h 397174"/>
                  <a:gd name="connsiteX10" fmla="*/ 289615 w 444708"/>
                  <a:gd name="connsiteY10" fmla="*/ 31598 h 397174"/>
                  <a:gd name="connsiteX11" fmla="*/ 288033 w 444708"/>
                  <a:gd name="connsiteY11" fmla="*/ 34763 h 397174"/>
                  <a:gd name="connsiteX12" fmla="*/ 248467 w 444708"/>
                  <a:gd name="connsiteY12" fmla="*/ 194606 h 397174"/>
                  <a:gd name="connsiteX13" fmla="*/ 180417 w 444708"/>
                  <a:gd name="connsiteY13" fmla="*/ 194606 h 397174"/>
                  <a:gd name="connsiteX14" fmla="*/ 175669 w 444708"/>
                  <a:gd name="connsiteY14" fmla="*/ 196189 h 397174"/>
                  <a:gd name="connsiteX15" fmla="*/ 174086 w 444708"/>
                  <a:gd name="connsiteY15" fmla="*/ 199354 h 397174"/>
                  <a:gd name="connsiteX16" fmla="*/ 145599 w 444708"/>
                  <a:gd name="connsiteY16" fmla="*/ 311718 h 397174"/>
                  <a:gd name="connsiteX17" fmla="*/ 0 w 444708"/>
                  <a:gd name="connsiteY17" fmla="*/ 311718 h 397174"/>
                  <a:gd name="connsiteX18" fmla="*/ 0 w 444708"/>
                  <a:gd name="connsiteY18" fmla="*/ 280065 h 397174"/>
                  <a:gd name="connsiteX19" fmla="*/ 120277 w 444708"/>
                  <a:gd name="connsiteY19" fmla="*/ 280065 h 397174"/>
                  <a:gd name="connsiteX20" fmla="*/ 142434 w 444708"/>
                  <a:gd name="connsiteY20" fmla="*/ 191441 h 397174"/>
                  <a:gd name="connsiteX21" fmla="*/ 156678 w 444708"/>
                  <a:gd name="connsiteY21" fmla="*/ 170867 h 397174"/>
                  <a:gd name="connsiteX22" fmla="*/ 180417 w 444708"/>
                  <a:gd name="connsiteY22" fmla="*/ 162954 h 397174"/>
                  <a:gd name="connsiteX23" fmla="*/ 223145 w 444708"/>
                  <a:gd name="connsiteY23" fmla="*/ 162954 h 397174"/>
                  <a:gd name="connsiteX24" fmla="*/ 256380 w 444708"/>
                  <a:gd name="connsiteY24" fmla="*/ 28433 h 397174"/>
                  <a:gd name="connsiteX25" fmla="*/ 269041 w 444708"/>
                  <a:gd name="connsiteY25" fmla="*/ 7859 h 397174"/>
                  <a:gd name="connsiteX26" fmla="*/ 285065 w 444708"/>
                  <a:gd name="connsiteY26" fmla="*/ 539 h 39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4708" h="397174">
                    <a:moveTo>
                      <a:pt x="285065" y="539"/>
                    </a:moveTo>
                    <a:cubicBezTo>
                      <a:pt x="290802" y="-450"/>
                      <a:pt x="296737" y="-54"/>
                      <a:pt x="302276" y="1528"/>
                    </a:cubicBezTo>
                    <a:cubicBezTo>
                      <a:pt x="307024" y="3111"/>
                      <a:pt x="311772" y="4693"/>
                      <a:pt x="316520" y="7859"/>
                    </a:cubicBezTo>
                    <a:cubicBezTo>
                      <a:pt x="324434" y="14189"/>
                      <a:pt x="329179" y="20520"/>
                      <a:pt x="329179" y="26850"/>
                    </a:cubicBezTo>
                    <a:lnTo>
                      <a:pt x="404922" y="348115"/>
                    </a:lnTo>
                    <a:lnTo>
                      <a:pt x="444708" y="348115"/>
                    </a:lnTo>
                    <a:lnTo>
                      <a:pt x="394066" y="397174"/>
                    </a:lnTo>
                    <a:lnTo>
                      <a:pt x="302276" y="47424"/>
                    </a:lnTo>
                    <a:lnTo>
                      <a:pt x="299111" y="34763"/>
                    </a:lnTo>
                    <a:cubicBezTo>
                      <a:pt x="299111" y="33180"/>
                      <a:pt x="299111" y="33180"/>
                      <a:pt x="297528" y="31598"/>
                    </a:cubicBezTo>
                    <a:cubicBezTo>
                      <a:pt x="294363" y="30015"/>
                      <a:pt x="291198" y="30015"/>
                      <a:pt x="289615" y="31598"/>
                    </a:cubicBezTo>
                    <a:cubicBezTo>
                      <a:pt x="289615" y="31598"/>
                      <a:pt x="288033" y="33180"/>
                      <a:pt x="288033" y="34763"/>
                    </a:cubicBezTo>
                    <a:lnTo>
                      <a:pt x="248467" y="194606"/>
                    </a:lnTo>
                    <a:lnTo>
                      <a:pt x="180417" y="194606"/>
                    </a:lnTo>
                    <a:cubicBezTo>
                      <a:pt x="178832" y="194606"/>
                      <a:pt x="177249" y="194606"/>
                      <a:pt x="175669" y="196189"/>
                    </a:cubicBezTo>
                    <a:cubicBezTo>
                      <a:pt x="175669" y="197771"/>
                      <a:pt x="174086" y="197771"/>
                      <a:pt x="174086" y="199354"/>
                    </a:cubicBezTo>
                    <a:lnTo>
                      <a:pt x="145599" y="311718"/>
                    </a:lnTo>
                    <a:lnTo>
                      <a:pt x="0" y="311718"/>
                    </a:lnTo>
                    <a:lnTo>
                      <a:pt x="0" y="280065"/>
                    </a:lnTo>
                    <a:lnTo>
                      <a:pt x="120277" y="280065"/>
                    </a:lnTo>
                    <a:lnTo>
                      <a:pt x="142434" y="191441"/>
                    </a:lnTo>
                    <a:cubicBezTo>
                      <a:pt x="145599" y="183528"/>
                      <a:pt x="150347" y="175615"/>
                      <a:pt x="156678" y="170867"/>
                    </a:cubicBezTo>
                    <a:cubicBezTo>
                      <a:pt x="163006" y="166119"/>
                      <a:pt x="170919" y="162954"/>
                      <a:pt x="180417" y="162954"/>
                    </a:cubicBezTo>
                    <a:lnTo>
                      <a:pt x="223145" y="162954"/>
                    </a:lnTo>
                    <a:lnTo>
                      <a:pt x="256380" y="28433"/>
                    </a:lnTo>
                    <a:cubicBezTo>
                      <a:pt x="257963" y="20520"/>
                      <a:pt x="262711" y="12606"/>
                      <a:pt x="269041" y="7859"/>
                    </a:cubicBezTo>
                    <a:cubicBezTo>
                      <a:pt x="273789" y="3902"/>
                      <a:pt x="279328" y="1528"/>
                      <a:pt x="285065" y="539"/>
                    </a:cubicBezTo>
                    <a:close/>
                  </a:path>
                </a:pathLst>
              </a:custGeom>
              <a:grp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69" name="Freeform: Shape 68">
              <a:extLst>
                <a:ext uri="{FF2B5EF4-FFF2-40B4-BE49-F238E27FC236}">
                  <a16:creationId xmlns:a16="http://schemas.microsoft.com/office/drawing/2014/main" id="{1DD4599C-44CB-4368-BE5F-C2199F8302A7}"/>
                </a:ext>
              </a:extLst>
            </p:cNvPr>
            <p:cNvSpPr/>
            <p:nvPr/>
          </p:nvSpPr>
          <p:spPr>
            <a:xfrm>
              <a:off x="7211255" y="3242651"/>
              <a:ext cx="648861" cy="411472"/>
            </a:xfrm>
            <a:custGeom>
              <a:avLst/>
              <a:gdLst>
                <a:gd name="connsiteX0" fmla="*/ 145486 w 275515"/>
                <a:gd name="connsiteY0" fmla="*/ 21023 h 174717"/>
                <a:gd name="connsiteX1" fmla="*/ 146158 w 275515"/>
                <a:gd name="connsiteY1" fmla="*/ 19679 h 174717"/>
                <a:gd name="connsiteX2" fmla="*/ 148173 w 275515"/>
                <a:gd name="connsiteY2" fmla="*/ 19007 h 174717"/>
                <a:gd name="connsiteX3" fmla="*/ 150190 w 275515"/>
                <a:gd name="connsiteY3" fmla="*/ 19679 h 174717"/>
                <a:gd name="connsiteX4" fmla="*/ 150861 w 275515"/>
                <a:gd name="connsiteY4" fmla="*/ 21023 h 174717"/>
                <a:gd name="connsiteX5" fmla="*/ 167661 w 275515"/>
                <a:gd name="connsiteY5" fmla="*/ 88222 h 174717"/>
                <a:gd name="connsiteX6" fmla="*/ 193197 w 275515"/>
                <a:gd name="connsiteY6" fmla="*/ 88222 h 174717"/>
                <a:gd name="connsiteX7" fmla="*/ 196557 w 275515"/>
                <a:gd name="connsiteY7" fmla="*/ 88222 h 174717"/>
                <a:gd name="connsiteX8" fmla="*/ 198572 w 275515"/>
                <a:gd name="connsiteY8" fmla="*/ 88894 h 174717"/>
                <a:gd name="connsiteX9" fmla="*/ 199245 w 275515"/>
                <a:gd name="connsiteY9" fmla="*/ 90238 h 174717"/>
                <a:gd name="connsiteX10" fmla="*/ 211340 w 275515"/>
                <a:gd name="connsiteY10" fmla="*/ 137949 h 174717"/>
                <a:gd name="connsiteX11" fmla="*/ 273164 w 275515"/>
                <a:gd name="connsiteY11" fmla="*/ 137949 h 174717"/>
                <a:gd name="connsiteX12" fmla="*/ 273164 w 275515"/>
                <a:gd name="connsiteY12" fmla="*/ 124509 h 174717"/>
                <a:gd name="connsiteX13" fmla="*/ 222092 w 275515"/>
                <a:gd name="connsiteY13" fmla="*/ 124509 h 174717"/>
                <a:gd name="connsiteX14" fmla="*/ 212685 w 275515"/>
                <a:gd name="connsiteY14" fmla="*/ 86878 h 174717"/>
                <a:gd name="connsiteX15" fmla="*/ 206637 w 275515"/>
                <a:gd name="connsiteY15" fmla="*/ 78142 h 174717"/>
                <a:gd name="connsiteX16" fmla="*/ 204621 w 275515"/>
                <a:gd name="connsiteY16" fmla="*/ 76798 h 174717"/>
                <a:gd name="connsiteX17" fmla="*/ 204621 w 275515"/>
                <a:gd name="connsiteY17" fmla="*/ 76798 h 174717"/>
                <a:gd name="connsiteX18" fmla="*/ 196557 w 275515"/>
                <a:gd name="connsiteY18" fmla="*/ 74782 h 174717"/>
                <a:gd name="connsiteX19" fmla="*/ 187821 w 275515"/>
                <a:gd name="connsiteY19" fmla="*/ 74782 h 174717"/>
                <a:gd name="connsiteX20" fmla="*/ 187821 w 275515"/>
                <a:gd name="connsiteY20" fmla="*/ 74782 h 174717"/>
                <a:gd name="connsiteX21" fmla="*/ 187821 w 275515"/>
                <a:gd name="connsiteY21" fmla="*/ 74782 h 174717"/>
                <a:gd name="connsiteX22" fmla="*/ 178413 w 275515"/>
                <a:gd name="connsiteY22" fmla="*/ 74782 h 174717"/>
                <a:gd name="connsiteX23" fmla="*/ 164301 w 275515"/>
                <a:gd name="connsiteY23" fmla="*/ 17663 h 174717"/>
                <a:gd name="connsiteX24" fmla="*/ 160269 w 275515"/>
                <a:gd name="connsiteY24" fmla="*/ 10271 h 174717"/>
                <a:gd name="connsiteX25" fmla="*/ 160269 w 275515"/>
                <a:gd name="connsiteY25" fmla="*/ 10271 h 174717"/>
                <a:gd name="connsiteX26" fmla="*/ 158926 w 275515"/>
                <a:gd name="connsiteY26" fmla="*/ 8255 h 174717"/>
                <a:gd name="connsiteX27" fmla="*/ 145486 w 275515"/>
                <a:gd name="connsiteY27" fmla="*/ 5567 h 174717"/>
                <a:gd name="connsiteX28" fmla="*/ 145486 w 275515"/>
                <a:gd name="connsiteY28" fmla="*/ 5567 h 174717"/>
                <a:gd name="connsiteX29" fmla="*/ 138766 w 275515"/>
                <a:gd name="connsiteY29" fmla="*/ 8255 h 174717"/>
                <a:gd name="connsiteX30" fmla="*/ 134062 w 275515"/>
                <a:gd name="connsiteY30" fmla="*/ 14303 h 174717"/>
                <a:gd name="connsiteX31" fmla="*/ 132718 w 275515"/>
                <a:gd name="connsiteY31" fmla="*/ 16991 h 174717"/>
                <a:gd name="connsiteX32" fmla="*/ 99118 w 275515"/>
                <a:gd name="connsiteY32" fmla="*/ 147357 h 174717"/>
                <a:gd name="connsiteX33" fmla="*/ 80974 w 275515"/>
                <a:gd name="connsiteY33" fmla="*/ 129213 h 174717"/>
                <a:gd name="connsiteX34" fmla="*/ 58127 w 275515"/>
                <a:gd name="connsiteY34" fmla="*/ 129213 h 174717"/>
                <a:gd name="connsiteX35" fmla="*/ 44015 w 275515"/>
                <a:gd name="connsiteY35" fmla="*/ 143325 h 174717"/>
                <a:gd name="connsiteX36" fmla="*/ 5040 w 275515"/>
                <a:gd name="connsiteY36" fmla="*/ 143325 h 174717"/>
                <a:gd name="connsiteX37" fmla="*/ 5040 w 275515"/>
                <a:gd name="connsiteY37" fmla="*/ 156765 h 174717"/>
                <a:gd name="connsiteX38" fmla="*/ 49391 w 275515"/>
                <a:gd name="connsiteY38" fmla="*/ 156765 h 174717"/>
                <a:gd name="connsiteX39" fmla="*/ 67534 w 275515"/>
                <a:gd name="connsiteY39" fmla="*/ 138621 h 174717"/>
                <a:gd name="connsiteX40" fmla="*/ 71567 w 275515"/>
                <a:gd name="connsiteY40" fmla="*/ 138621 h 174717"/>
                <a:gd name="connsiteX41" fmla="*/ 106510 w 275515"/>
                <a:gd name="connsiteY41" fmla="*/ 172893 h 174717"/>
                <a:gd name="connsiteX42" fmla="*/ 134062 w 275515"/>
                <a:gd name="connsiteY42" fmla="*/ 66046 h 174717"/>
                <a:gd name="connsiteX43" fmla="*/ 145486 w 275515"/>
                <a:gd name="connsiteY43" fmla="*/ 21023 h 17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75515" h="174717">
                  <a:moveTo>
                    <a:pt x="145486" y="21023"/>
                  </a:moveTo>
                  <a:cubicBezTo>
                    <a:pt x="145486" y="20351"/>
                    <a:pt x="145486" y="20351"/>
                    <a:pt x="146158" y="19679"/>
                  </a:cubicBezTo>
                  <a:cubicBezTo>
                    <a:pt x="146830" y="19007"/>
                    <a:pt x="147501" y="19007"/>
                    <a:pt x="148173" y="19007"/>
                  </a:cubicBezTo>
                  <a:cubicBezTo>
                    <a:pt x="148846" y="19007"/>
                    <a:pt x="149518" y="19007"/>
                    <a:pt x="150190" y="19679"/>
                  </a:cubicBezTo>
                  <a:cubicBezTo>
                    <a:pt x="150861" y="19679"/>
                    <a:pt x="150861" y="20351"/>
                    <a:pt x="150861" y="21023"/>
                  </a:cubicBezTo>
                  <a:lnTo>
                    <a:pt x="167661" y="88222"/>
                  </a:lnTo>
                  <a:lnTo>
                    <a:pt x="193197" y="88222"/>
                  </a:lnTo>
                  <a:lnTo>
                    <a:pt x="196557" y="88222"/>
                  </a:lnTo>
                  <a:cubicBezTo>
                    <a:pt x="197229" y="88222"/>
                    <a:pt x="197901" y="88222"/>
                    <a:pt x="198572" y="88894"/>
                  </a:cubicBezTo>
                  <a:cubicBezTo>
                    <a:pt x="199245" y="89566"/>
                    <a:pt x="199245" y="89566"/>
                    <a:pt x="199245" y="90238"/>
                  </a:cubicBezTo>
                  <a:lnTo>
                    <a:pt x="211340" y="137949"/>
                  </a:lnTo>
                  <a:lnTo>
                    <a:pt x="273164" y="137949"/>
                  </a:lnTo>
                  <a:lnTo>
                    <a:pt x="273164" y="124509"/>
                  </a:lnTo>
                  <a:lnTo>
                    <a:pt x="222092" y="124509"/>
                  </a:lnTo>
                  <a:lnTo>
                    <a:pt x="212685" y="86878"/>
                  </a:lnTo>
                  <a:cubicBezTo>
                    <a:pt x="212012" y="83518"/>
                    <a:pt x="209997" y="80158"/>
                    <a:pt x="206637" y="78142"/>
                  </a:cubicBezTo>
                  <a:cubicBezTo>
                    <a:pt x="205965" y="77470"/>
                    <a:pt x="205292" y="77470"/>
                    <a:pt x="204621" y="76798"/>
                  </a:cubicBezTo>
                  <a:lnTo>
                    <a:pt x="204621" y="76798"/>
                  </a:lnTo>
                  <a:cubicBezTo>
                    <a:pt x="201932" y="75454"/>
                    <a:pt x="199245" y="74782"/>
                    <a:pt x="196557" y="74782"/>
                  </a:cubicBezTo>
                  <a:lnTo>
                    <a:pt x="187821" y="74782"/>
                  </a:lnTo>
                  <a:lnTo>
                    <a:pt x="187821" y="74782"/>
                  </a:lnTo>
                  <a:lnTo>
                    <a:pt x="187821" y="74782"/>
                  </a:lnTo>
                  <a:lnTo>
                    <a:pt x="178413" y="74782"/>
                  </a:lnTo>
                  <a:lnTo>
                    <a:pt x="164301" y="17663"/>
                  </a:lnTo>
                  <a:cubicBezTo>
                    <a:pt x="163629" y="14975"/>
                    <a:pt x="162286" y="12287"/>
                    <a:pt x="160269" y="10271"/>
                  </a:cubicBezTo>
                  <a:lnTo>
                    <a:pt x="160269" y="10271"/>
                  </a:lnTo>
                  <a:cubicBezTo>
                    <a:pt x="159598" y="9599"/>
                    <a:pt x="159598" y="8927"/>
                    <a:pt x="158926" y="8255"/>
                  </a:cubicBezTo>
                  <a:cubicBezTo>
                    <a:pt x="154893" y="5567"/>
                    <a:pt x="150190" y="4223"/>
                    <a:pt x="145486" y="5567"/>
                  </a:cubicBezTo>
                  <a:lnTo>
                    <a:pt x="145486" y="5567"/>
                  </a:lnTo>
                  <a:cubicBezTo>
                    <a:pt x="142798" y="6239"/>
                    <a:pt x="140782" y="6911"/>
                    <a:pt x="138766" y="8255"/>
                  </a:cubicBezTo>
                  <a:cubicBezTo>
                    <a:pt x="136750" y="9599"/>
                    <a:pt x="135406" y="12287"/>
                    <a:pt x="134062" y="14303"/>
                  </a:cubicBezTo>
                  <a:cubicBezTo>
                    <a:pt x="133390" y="14975"/>
                    <a:pt x="133390" y="16319"/>
                    <a:pt x="132718" y="16991"/>
                  </a:cubicBezTo>
                  <a:lnTo>
                    <a:pt x="99118" y="147357"/>
                  </a:lnTo>
                  <a:lnTo>
                    <a:pt x="80974" y="129213"/>
                  </a:lnTo>
                  <a:cubicBezTo>
                    <a:pt x="74927" y="123165"/>
                    <a:pt x="64175" y="123165"/>
                    <a:pt x="58127" y="129213"/>
                  </a:cubicBezTo>
                  <a:lnTo>
                    <a:pt x="44015" y="143325"/>
                  </a:lnTo>
                  <a:lnTo>
                    <a:pt x="5040" y="143325"/>
                  </a:lnTo>
                  <a:lnTo>
                    <a:pt x="5040" y="156765"/>
                  </a:lnTo>
                  <a:lnTo>
                    <a:pt x="49391" y="156765"/>
                  </a:lnTo>
                  <a:lnTo>
                    <a:pt x="67534" y="138621"/>
                  </a:lnTo>
                  <a:cubicBezTo>
                    <a:pt x="68879" y="137277"/>
                    <a:pt x="70223" y="137277"/>
                    <a:pt x="71567" y="138621"/>
                  </a:cubicBezTo>
                  <a:lnTo>
                    <a:pt x="106510" y="172893"/>
                  </a:lnTo>
                  <a:lnTo>
                    <a:pt x="134062" y="66046"/>
                  </a:lnTo>
                  <a:lnTo>
                    <a:pt x="145486" y="21023"/>
                  </a:lnTo>
                  <a:close/>
                </a:path>
              </a:pathLst>
            </a:custGeom>
            <a:solidFill>
              <a:schemeClr val="tx1">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0" name="Picture 39">
            <a:extLst>
              <a:ext uri="{FF2B5EF4-FFF2-40B4-BE49-F238E27FC236}">
                <a16:creationId xmlns:a16="http://schemas.microsoft.com/office/drawing/2014/main" id="{0E831DFA-B210-4EA7-9943-C6DC4532A62E}"/>
              </a:ext>
            </a:extLst>
          </p:cNvPr>
          <p:cNvPicPr>
            <a:picLocks noChangeAspect="1"/>
          </p:cNvPicPr>
          <p:nvPr/>
        </p:nvPicPr>
        <p:blipFill rotWithShape="1">
          <a:blip r:embed="rId5"/>
          <a:srcRect l="64312"/>
          <a:stretch/>
        </p:blipFill>
        <p:spPr>
          <a:xfrm>
            <a:off x="6707474" y="1464113"/>
            <a:ext cx="4351020" cy="3099084"/>
          </a:xfrm>
          <a:prstGeom prst="rect">
            <a:avLst/>
          </a:prstGeom>
        </p:spPr>
      </p:pic>
      <p:sp>
        <p:nvSpPr>
          <p:cNvPr id="41" name="Title 3">
            <a:extLst>
              <a:ext uri="{FF2B5EF4-FFF2-40B4-BE49-F238E27FC236}">
                <a16:creationId xmlns:a16="http://schemas.microsoft.com/office/drawing/2014/main" id="{2D12AEA2-5EF8-493D-A89E-01574CABD43D}"/>
              </a:ext>
            </a:extLst>
          </p:cNvPr>
          <p:cNvSpPr txBox="1">
            <a:spLocks/>
          </p:cNvSpPr>
          <p:nvPr/>
        </p:nvSpPr>
        <p:spPr>
          <a:xfrm>
            <a:off x="6225681" y="4487325"/>
            <a:ext cx="591755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AWS is 5x more expensive than Azure</a:t>
            </a:r>
          </a:p>
        </p:txBody>
      </p:sp>
      <p:sp>
        <p:nvSpPr>
          <p:cNvPr id="3" name="Rectangle 2">
            <a:extLst>
              <a:ext uri="{FF2B5EF4-FFF2-40B4-BE49-F238E27FC236}">
                <a16:creationId xmlns:a16="http://schemas.microsoft.com/office/drawing/2014/main" id="{768CF912-3E03-4377-9245-CF4AE7474296}"/>
              </a:ext>
            </a:extLst>
          </p:cNvPr>
          <p:cNvSpPr/>
          <p:nvPr/>
        </p:nvSpPr>
        <p:spPr>
          <a:xfrm>
            <a:off x="6168877" y="4816057"/>
            <a:ext cx="6096000" cy="646331"/>
          </a:xfrm>
          <a:prstGeom prst="rect">
            <a:avLst/>
          </a:prstGeom>
        </p:spPr>
        <p:txBody>
          <a:bodyPr>
            <a:spAutoFit/>
          </a:bodyPr>
          <a:lstStyle/>
          <a:p>
            <a:r>
              <a:rPr lang="en-US">
                <a:hlinkClick r:id="rId6"/>
              </a:rPr>
              <a:t>Azure vs. AWS homepage</a:t>
            </a:r>
            <a:endParaRPr lang="en-US"/>
          </a:p>
          <a:p>
            <a:r>
              <a:rPr lang="en-US">
                <a:hlinkClick r:id="rId7"/>
              </a:rPr>
              <a:t>5x substantiation page</a:t>
            </a:r>
            <a:endParaRPr lang="en-US"/>
          </a:p>
        </p:txBody>
      </p:sp>
      <p:pic>
        <p:nvPicPr>
          <p:cNvPr id="6" name="Graphic 5" descr="Money">
            <a:extLst>
              <a:ext uri="{FF2B5EF4-FFF2-40B4-BE49-F238E27FC236}">
                <a16:creationId xmlns:a16="http://schemas.microsoft.com/office/drawing/2014/main" id="{A62042A3-1D29-4D1A-B4FA-98D8283CD0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237" y="2988622"/>
            <a:ext cx="521094" cy="521094"/>
          </a:xfrm>
          <a:prstGeom prst="rect">
            <a:avLst/>
          </a:prstGeom>
        </p:spPr>
      </p:pic>
      <p:pic>
        <p:nvPicPr>
          <p:cNvPr id="16" name="Graphic 15" descr="Contract">
            <a:extLst>
              <a:ext uri="{FF2B5EF4-FFF2-40B4-BE49-F238E27FC236}">
                <a16:creationId xmlns:a16="http://schemas.microsoft.com/office/drawing/2014/main" id="{A346681A-F317-4289-8FD4-9A62993D330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6222" y="3747434"/>
            <a:ext cx="521094" cy="521094"/>
          </a:xfrm>
          <a:prstGeom prst="rect">
            <a:avLst/>
          </a:prstGeom>
        </p:spPr>
      </p:pic>
      <p:sp>
        <p:nvSpPr>
          <p:cNvPr id="5" name="Rectangle 4">
            <a:extLst>
              <a:ext uri="{FF2B5EF4-FFF2-40B4-BE49-F238E27FC236}">
                <a16:creationId xmlns:a16="http://schemas.microsoft.com/office/drawing/2014/main" id="{72D339F6-BF3E-42D6-BAE5-458F9700941F}"/>
              </a:ext>
            </a:extLst>
          </p:cNvPr>
          <p:cNvSpPr/>
          <p:nvPr/>
        </p:nvSpPr>
        <p:spPr>
          <a:xfrm>
            <a:off x="6193260" y="6009666"/>
            <a:ext cx="6047233" cy="646331"/>
          </a:xfrm>
          <a:prstGeom prst="rect">
            <a:avLst/>
          </a:prstGeom>
        </p:spPr>
        <p:txBody>
          <a:bodyPr wrap="none">
            <a:spAutoFit/>
          </a:bodyPr>
          <a:lstStyle/>
          <a:p>
            <a:r>
              <a:rPr lang="en-GB">
                <a:hlinkClick r:id="rId12"/>
              </a:rPr>
              <a:t>https://azure.microsoft.com/en-gb/pricing/tco/calculator/</a:t>
            </a:r>
            <a:endParaRPr lang="en-GB"/>
          </a:p>
          <a:p>
            <a:endParaRPr lang="en-GB"/>
          </a:p>
        </p:txBody>
      </p:sp>
      <p:sp>
        <p:nvSpPr>
          <p:cNvPr id="26" name="Title 3">
            <a:extLst>
              <a:ext uri="{FF2B5EF4-FFF2-40B4-BE49-F238E27FC236}">
                <a16:creationId xmlns:a16="http://schemas.microsoft.com/office/drawing/2014/main" id="{D5D140AC-E3AD-4124-8997-8E1CD7F7E481}"/>
              </a:ext>
            </a:extLst>
          </p:cNvPr>
          <p:cNvSpPr txBox="1">
            <a:spLocks/>
          </p:cNvSpPr>
          <p:nvPr/>
        </p:nvSpPr>
        <p:spPr>
          <a:xfrm>
            <a:off x="6290522" y="5640334"/>
            <a:ext cx="585271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Azure TCO Calc</a:t>
            </a:r>
          </a:p>
        </p:txBody>
      </p:sp>
    </p:spTree>
    <p:extLst>
      <p:ext uri="{BB962C8B-B14F-4D97-AF65-F5344CB8AC3E}">
        <p14:creationId xmlns:p14="http://schemas.microsoft.com/office/powerpoint/2010/main" val="14782628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239" y="1189177"/>
            <a:ext cx="5241045" cy="1652760"/>
          </a:xfrm>
        </p:spPr>
        <p:txBody>
          <a:bodyPr/>
          <a:lstStyle/>
          <a:p>
            <a:r>
              <a:rPr lang="en-US" dirty="0"/>
              <a:t>Take an inventory of on-premises licenses to determine potential for conversion </a:t>
            </a:r>
          </a:p>
          <a:p>
            <a:r>
              <a:rPr lang="en-US" dirty="0"/>
              <a:t>Convert on-premises cores to </a:t>
            </a:r>
            <a:r>
              <a:rPr lang="en-US" dirty="0" err="1"/>
              <a:t>vCores</a:t>
            </a:r>
            <a:r>
              <a:rPr lang="en-US" dirty="0"/>
              <a:t> to maximize value of investments </a:t>
            </a:r>
          </a:p>
          <a:p>
            <a:pPr lvl="1"/>
            <a:r>
              <a:rPr lang="en-US" dirty="0"/>
              <a:t>1 Standard license core = 1 General Purpose core</a:t>
            </a:r>
          </a:p>
          <a:p>
            <a:pPr lvl="1"/>
            <a:r>
              <a:rPr lang="en-US" dirty="0"/>
              <a:t>1 Enterprise license core = 1 Business Critical core</a:t>
            </a:r>
          </a:p>
          <a:p>
            <a:pPr lvl="1"/>
            <a:r>
              <a:rPr lang="en-US" dirty="0"/>
              <a:t>1 Enterprise license core = 4 General Purpose cores (virtualization benefit)</a:t>
            </a:r>
          </a:p>
        </p:txBody>
      </p:sp>
      <p:sp>
        <p:nvSpPr>
          <p:cNvPr id="2" name="Title 1"/>
          <p:cNvSpPr>
            <a:spLocks noGrp="1"/>
          </p:cNvSpPr>
          <p:nvPr>
            <p:ph type="title"/>
          </p:nvPr>
        </p:nvSpPr>
        <p:spPr/>
        <p:txBody>
          <a:bodyPr/>
          <a:lstStyle/>
          <a:p>
            <a:pPr algn="ctr"/>
            <a:r>
              <a:rPr lang="en-US" dirty="0"/>
              <a:t>Azure hybrid benefit for </a:t>
            </a:r>
            <a:r>
              <a:rPr lang="en-US" dirty="0" err="1"/>
              <a:t>sql</a:t>
            </a:r>
            <a:r>
              <a:rPr lang="en-US" dirty="0"/>
              <a:t>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301650"/>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854375"/>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General purpose 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218471"/>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4x General purpose 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636726"/>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475842"/>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307953"/>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742200"/>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182">
            <a:extLst>
              <a:ext uri="{FF2B5EF4-FFF2-40B4-BE49-F238E27FC236}">
                <a16:creationId xmlns:a16="http://schemas.microsoft.com/office/drawing/2014/main" id="{C9B702CB-CB48-4ABC-9FB2-8C5A31DED094}"/>
              </a:ext>
            </a:extLst>
          </p:cNvPr>
          <p:cNvSpPr/>
          <p:nvPr/>
        </p:nvSpPr>
        <p:spPr bwMode="auto">
          <a:xfrm>
            <a:off x="9739911" y="2420077"/>
            <a:ext cx="1486973" cy="190712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2050"/>
              </a:solidFill>
              <a:effectLst/>
              <a:uLnTx/>
              <a:uFillTx/>
              <a:latin typeface="Segoe UI"/>
              <a:ea typeface="+mn-ea"/>
              <a:cs typeface="+mn-cs"/>
            </a:endParaRPr>
          </a:p>
        </p:txBody>
      </p:sp>
      <p:sp>
        <p:nvSpPr>
          <p:cNvPr id="60" name="Freeform 182">
            <a:extLst>
              <a:ext uri="{FF2B5EF4-FFF2-40B4-BE49-F238E27FC236}">
                <a16:creationId xmlns:a16="http://schemas.microsoft.com/office/drawing/2014/main" id="{4525A456-F82E-4680-85EE-7DD57D65FA92}"/>
              </a:ext>
            </a:extLst>
          </p:cNvPr>
          <p:cNvSpPr/>
          <p:nvPr/>
        </p:nvSpPr>
        <p:spPr bwMode="auto">
          <a:xfrm>
            <a:off x="8031557" y="2420077"/>
            <a:ext cx="1486973" cy="190712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 name="connsiteX0" fmla="*/ 808941 w 1536641"/>
              <a:gd name="connsiteY0" fmla="*/ 107085 h 1866625"/>
              <a:gd name="connsiteX1" fmla="*/ 306651 w 1536641"/>
              <a:gd name="connsiteY1" fmla="*/ 254506 h 1866625"/>
              <a:gd name="connsiteX2" fmla="*/ 808941 w 1536641"/>
              <a:gd name="connsiteY2" fmla="*/ 401926 h 1866625"/>
              <a:gd name="connsiteX3" fmla="*/ 1311231 w 1536641"/>
              <a:gd name="connsiteY3" fmla="*/ 254506 h 1866625"/>
              <a:gd name="connsiteX4" fmla="*/ 808941 w 1536641"/>
              <a:gd name="connsiteY4" fmla="*/ 107085 h 1866625"/>
              <a:gd name="connsiteX5" fmla="*/ 808940 w 1536641"/>
              <a:gd name="connsiteY5" fmla="*/ 0 h 1866625"/>
              <a:gd name="connsiteX6" fmla="*/ 1532884 w 1536641"/>
              <a:gd name="connsiteY6" fmla="*/ 266488 h 1866625"/>
              <a:gd name="connsiteX7" fmla="*/ 1535529 w 1536641"/>
              <a:gd name="connsiteY7" fmla="*/ 287858 h 1866625"/>
              <a:gd name="connsiteX8" fmla="*/ 1536640 w 1536641"/>
              <a:gd name="connsiteY8" fmla="*/ 287858 h 1866625"/>
              <a:gd name="connsiteX9" fmla="*/ 1536640 w 1536641"/>
              <a:gd name="connsiteY9" fmla="*/ 296838 h 1866625"/>
              <a:gd name="connsiteX10" fmla="*/ 1536641 w 1536641"/>
              <a:gd name="connsiteY10" fmla="*/ 1569784 h 1866625"/>
              <a:gd name="connsiteX11" fmla="*/ 1536641 w 1536641"/>
              <a:gd name="connsiteY11" fmla="*/ 1569787 h 1866625"/>
              <a:gd name="connsiteX12" fmla="*/ 1536641 w 1536641"/>
              <a:gd name="connsiteY12" fmla="*/ 1569790 h 1866625"/>
              <a:gd name="connsiteX13" fmla="*/ 1536641 w 1536641"/>
              <a:gd name="connsiteY13" fmla="*/ 1578767 h 1866625"/>
              <a:gd name="connsiteX14" fmla="*/ 1535529 w 1536641"/>
              <a:gd name="connsiteY14" fmla="*/ 1578767 h 1866625"/>
              <a:gd name="connsiteX15" fmla="*/ 1532884 w 1536641"/>
              <a:gd name="connsiteY15" fmla="*/ 1600137 h 1866625"/>
              <a:gd name="connsiteX16" fmla="*/ 808941 w 1536641"/>
              <a:gd name="connsiteY16" fmla="*/ 1866625 h 1866625"/>
              <a:gd name="connsiteX17" fmla="*/ 84998 w 1536641"/>
              <a:gd name="connsiteY17" fmla="*/ 1600137 h 1866625"/>
              <a:gd name="connsiteX18" fmla="*/ 82353 w 1536641"/>
              <a:gd name="connsiteY18" fmla="*/ 1578767 h 1866625"/>
              <a:gd name="connsiteX19" fmla="*/ 81241 w 1536641"/>
              <a:gd name="connsiteY19" fmla="*/ 1578767 h 1866625"/>
              <a:gd name="connsiteX20" fmla="*/ 81241 w 1536641"/>
              <a:gd name="connsiteY20" fmla="*/ 1569787 h 1866625"/>
              <a:gd name="connsiteX21" fmla="*/ 81241 w 1536641"/>
              <a:gd name="connsiteY21" fmla="*/ 296841 h 1866625"/>
              <a:gd name="connsiteX22" fmla="*/ 81240 w 1536641"/>
              <a:gd name="connsiteY22" fmla="*/ 296838 h 1866625"/>
              <a:gd name="connsiteX23" fmla="*/ 0 w 1536641"/>
              <a:gd name="connsiteY23" fmla="*/ 404712 h 1866625"/>
              <a:gd name="connsiteX24" fmla="*/ 84998 w 1536641"/>
              <a:gd name="connsiteY24" fmla="*/ 266488 h 1866625"/>
              <a:gd name="connsiteX25" fmla="*/ 808940 w 1536641"/>
              <a:gd name="connsiteY2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3758 w 1455401"/>
              <a:gd name="connsiteY23" fmla="*/ 266488 h 1866625"/>
              <a:gd name="connsiteX24" fmla="*/ 727700 w 1455401"/>
              <a:gd name="connsiteY24" fmla="*/ 0 h 1866625"/>
              <a:gd name="connsiteX0" fmla="*/ 778694 w 1506394"/>
              <a:gd name="connsiteY0" fmla="*/ 107085 h 1866625"/>
              <a:gd name="connsiteX1" fmla="*/ 276404 w 1506394"/>
              <a:gd name="connsiteY1" fmla="*/ 254506 h 1866625"/>
              <a:gd name="connsiteX2" fmla="*/ 778694 w 1506394"/>
              <a:gd name="connsiteY2" fmla="*/ 401926 h 1866625"/>
              <a:gd name="connsiteX3" fmla="*/ 1280984 w 1506394"/>
              <a:gd name="connsiteY3" fmla="*/ 254506 h 1866625"/>
              <a:gd name="connsiteX4" fmla="*/ 778694 w 1506394"/>
              <a:gd name="connsiteY4" fmla="*/ 107085 h 1866625"/>
              <a:gd name="connsiteX5" fmla="*/ 778693 w 1506394"/>
              <a:gd name="connsiteY5" fmla="*/ 0 h 1866625"/>
              <a:gd name="connsiteX6" fmla="*/ 1502637 w 1506394"/>
              <a:gd name="connsiteY6" fmla="*/ 266488 h 1866625"/>
              <a:gd name="connsiteX7" fmla="*/ 1505282 w 1506394"/>
              <a:gd name="connsiteY7" fmla="*/ 287858 h 1866625"/>
              <a:gd name="connsiteX8" fmla="*/ 1506393 w 1506394"/>
              <a:gd name="connsiteY8" fmla="*/ 287858 h 1866625"/>
              <a:gd name="connsiteX9" fmla="*/ 1506393 w 1506394"/>
              <a:gd name="connsiteY9" fmla="*/ 296838 h 1866625"/>
              <a:gd name="connsiteX10" fmla="*/ 1506394 w 1506394"/>
              <a:gd name="connsiteY10" fmla="*/ 1569784 h 1866625"/>
              <a:gd name="connsiteX11" fmla="*/ 1506394 w 1506394"/>
              <a:gd name="connsiteY11" fmla="*/ 1569787 h 1866625"/>
              <a:gd name="connsiteX12" fmla="*/ 1506394 w 1506394"/>
              <a:gd name="connsiteY12" fmla="*/ 1569790 h 1866625"/>
              <a:gd name="connsiteX13" fmla="*/ 1506394 w 1506394"/>
              <a:gd name="connsiteY13" fmla="*/ 1578767 h 1866625"/>
              <a:gd name="connsiteX14" fmla="*/ 1505282 w 1506394"/>
              <a:gd name="connsiteY14" fmla="*/ 1578767 h 1866625"/>
              <a:gd name="connsiteX15" fmla="*/ 1502637 w 1506394"/>
              <a:gd name="connsiteY15" fmla="*/ 1600137 h 1866625"/>
              <a:gd name="connsiteX16" fmla="*/ 778694 w 1506394"/>
              <a:gd name="connsiteY16" fmla="*/ 1866625 h 1866625"/>
              <a:gd name="connsiteX17" fmla="*/ 54751 w 1506394"/>
              <a:gd name="connsiteY17" fmla="*/ 1600137 h 1866625"/>
              <a:gd name="connsiteX18" fmla="*/ 52106 w 1506394"/>
              <a:gd name="connsiteY18" fmla="*/ 1578767 h 1866625"/>
              <a:gd name="connsiteX19" fmla="*/ 50994 w 1506394"/>
              <a:gd name="connsiteY19" fmla="*/ 1578767 h 1866625"/>
              <a:gd name="connsiteX20" fmla="*/ 50994 w 1506394"/>
              <a:gd name="connsiteY20" fmla="*/ 1569787 h 1866625"/>
              <a:gd name="connsiteX21" fmla="*/ 50994 w 1506394"/>
              <a:gd name="connsiteY21" fmla="*/ 296841 h 1866625"/>
              <a:gd name="connsiteX22" fmla="*/ 54751 w 1506394"/>
              <a:gd name="connsiteY22" fmla="*/ 266488 h 1866625"/>
              <a:gd name="connsiteX23" fmla="*/ 778693 w 1506394"/>
              <a:gd name="connsiteY23"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 name="connsiteX0" fmla="*/ 727700 w 1455400"/>
              <a:gd name="connsiteY0" fmla="*/ 107085 h 1866625"/>
              <a:gd name="connsiteX1" fmla="*/ 225410 w 1455400"/>
              <a:gd name="connsiteY1" fmla="*/ 254506 h 1866625"/>
              <a:gd name="connsiteX2" fmla="*/ 727700 w 1455400"/>
              <a:gd name="connsiteY2" fmla="*/ 401926 h 1866625"/>
              <a:gd name="connsiteX3" fmla="*/ 1229990 w 1455400"/>
              <a:gd name="connsiteY3" fmla="*/ 254506 h 1866625"/>
              <a:gd name="connsiteX4" fmla="*/ 727700 w 1455400"/>
              <a:gd name="connsiteY4" fmla="*/ 107085 h 1866625"/>
              <a:gd name="connsiteX5" fmla="*/ 727699 w 1455400"/>
              <a:gd name="connsiteY5" fmla="*/ 0 h 1866625"/>
              <a:gd name="connsiteX6" fmla="*/ 1451643 w 1455400"/>
              <a:gd name="connsiteY6" fmla="*/ 266488 h 1866625"/>
              <a:gd name="connsiteX7" fmla="*/ 1454288 w 1455400"/>
              <a:gd name="connsiteY7" fmla="*/ 287858 h 1866625"/>
              <a:gd name="connsiteX8" fmla="*/ 1455399 w 1455400"/>
              <a:gd name="connsiteY8" fmla="*/ 287858 h 1866625"/>
              <a:gd name="connsiteX9" fmla="*/ 1455399 w 1455400"/>
              <a:gd name="connsiteY9" fmla="*/ 296838 h 1866625"/>
              <a:gd name="connsiteX10" fmla="*/ 1455400 w 1455400"/>
              <a:gd name="connsiteY10" fmla="*/ 1569784 h 1866625"/>
              <a:gd name="connsiteX11" fmla="*/ 1455400 w 1455400"/>
              <a:gd name="connsiteY11" fmla="*/ 1569787 h 1866625"/>
              <a:gd name="connsiteX12" fmla="*/ 1455400 w 1455400"/>
              <a:gd name="connsiteY12" fmla="*/ 1569790 h 1866625"/>
              <a:gd name="connsiteX13" fmla="*/ 1455400 w 1455400"/>
              <a:gd name="connsiteY13" fmla="*/ 1578767 h 1866625"/>
              <a:gd name="connsiteX14" fmla="*/ 1454288 w 1455400"/>
              <a:gd name="connsiteY14" fmla="*/ 1578767 h 1866625"/>
              <a:gd name="connsiteX15" fmla="*/ 1451643 w 1455400"/>
              <a:gd name="connsiteY15" fmla="*/ 1600137 h 1866625"/>
              <a:gd name="connsiteX16" fmla="*/ 727700 w 1455400"/>
              <a:gd name="connsiteY16" fmla="*/ 1866625 h 1866625"/>
              <a:gd name="connsiteX17" fmla="*/ 3757 w 1455400"/>
              <a:gd name="connsiteY17" fmla="*/ 1600137 h 1866625"/>
              <a:gd name="connsiteX18" fmla="*/ 1112 w 1455400"/>
              <a:gd name="connsiteY18" fmla="*/ 1578767 h 1866625"/>
              <a:gd name="connsiteX19" fmla="*/ 0 w 1455400"/>
              <a:gd name="connsiteY19" fmla="*/ 1578767 h 1866625"/>
              <a:gd name="connsiteX20" fmla="*/ 0 w 1455400"/>
              <a:gd name="connsiteY20" fmla="*/ 1569787 h 1866625"/>
              <a:gd name="connsiteX21" fmla="*/ 3757 w 1455400"/>
              <a:gd name="connsiteY21" fmla="*/ 266488 h 1866625"/>
              <a:gd name="connsiteX22" fmla="*/ 727699 w 1455400"/>
              <a:gd name="connsiteY22"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5400" h="1866625">
                <a:moveTo>
                  <a:pt x="727700" y="107085"/>
                </a:moveTo>
                <a:cubicBezTo>
                  <a:pt x="450293" y="107085"/>
                  <a:pt x="225410" y="173087"/>
                  <a:pt x="225410" y="254506"/>
                </a:cubicBezTo>
                <a:cubicBezTo>
                  <a:pt x="225410" y="335924"/>
                  <a:pt x="450293" y="401926"/>
                  <a:pt x="727700" y="401926"/>
                </a:cubicBezTo>
                <a:cubicBezTo>
                  <a:pt x="1005107" y="401926"/>
                  <a:pt x="1229990" y="335924"/>
                  <a:pt x="1229990" y="254506"/>
                </a:cubicBezTo>
                <a:cubicBezTo>
                  <a:pt x="1229990" y="173087"/>
                  <a:pt x="1005107" y="107085"/>
                  <a:pt x="727700" y="107085"/>
                </a:cubicBezTo>
                <a:close/>
                <a:moveTo>
                  <a:pt x="727699" y="0"/>
                </a:moveTo>
                <a:cubicBezTo>
                  <a:pt x="1104478" y="0"/>
                  <a:pt x="1414377" y="116806"/>
                  <a:pt x="1451643" y="266488"/>
                </a:cubicBezTo>
                <a:lnTo>
                  <a:pt x="1454288" y="287858"/>
                </a:lnTo>
                <a:lnTo>
                  <a:pt x="1455399" y="287858"/>
                </a:lnTo>
                <a:lnTo>
                  <a:pt x="1455399" y="296838"/>
                </a:lnTo>
                <a:cubicBezTo>
                  <a:pt x="1455399" y="510492"/>
                  <a:pt x="1455400" y="1357626"/>
                  <a:pt x="1455400" y="1569784"/>
                </a:cubicBezTo>
                <a:lnTo>
                  <a:pt x="1455400" y="1569787"/>
                </a:lnTo>
                <a:lnTo>
                  <a:pt x="1455400" y="1569790"/>
                </a:lnTo>
                <a:lnTo>
                  <a:pt x="1455400" y="1578767"/>
                </a:lnTo>
                <a:lnTo>
                  <a:pt x="1454288" y="1578767"/>
                </a:lnTo>
                <a:lnTo>
                  <a:pt x="1451643" y="1600137"/>
                </a:lnTo>
                <a:cubicBezTo>
                  <a:pt x="1414378" y="1749819"/>
                  <a:pt x="1104479" y="1866625"/>
                  <a:pt x="727700" y="1866625"/>
                </a:cubicBezTo>
                <a:cubicBezTo>
                  <a:pt x="350921" y="1866625"/>
                  <a:pt x="41023" y="1749819"/>
                  <a:pt x="3757" y="1600137"/>
                </a:cubicBezTo>
                <a:lnTo>
                  <a:pt x="1112" y="1578767"/>
                </a:lnTo>
                <a:lnTo>
                  <a:pt x="0" y="1578767"/>
                </a:lnTo>
                <a:lnTo>
                  <a:pt x="0" y="1569787"/>
                </a:lnTo>
                <a:cubicBezTo>
                  <a:pt x="1252" y="1135354"/>
                  <a:pt x="2505" y="700921"/>
                  <a:pt x="3757" y="266488"/>
                </a:cubicBezTo>
                <a:cubicBezTo>
                  <a:pt x="7840" y="138438"/>
                  <a:pt x="350920" y="0"/>
                  <a:pt x="727699" y="0"/>
                </a:cubicBezTo>
                <a:close/>
              </a:path>
            </a:pathLst>
          </a:custGeom>
          <a:noFill/>
          <a:ln w="19050" cap="flat">
            <a:solidFill>
              <a:srgbClr val="505050">
                <a:lumMod val="20000"/>
                <a:lumOff val="80000"/>
              </a:srgbClr>
            </a:solidFill>
            <a:prstDash val="solid"/>
            <a:round/>
          </a:ln>
        </p:spPr>
        <p:txBody>
          <a:bodyPr rtlCol="0" anchor="ct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00205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E359C4C3-ED21-4DAA-B83A-BA5FF27FD305}"/>
              </a:ext>
            </a:extLst>
          </p:cNvPr>
          <p:cNvGrpSpPr/>
          <p:nvPr/>
        </p:nvGrpSpPr>
        <p:grpSpPr>
          <a:xfrm>
            <a:off x="8030978" y="3053546"/>
            <a:ext cx="1488133" cy="1273652"/>
            <a:chOff x="8030978" y="3053546"/>
            <a:chExt cx="1488133" cy="1273652"/>
          </a:xfrm>
        </p:grpSpPr>
        <p:sp>
          <p:nvSpPr>
            <p:cNvPr id="41" name="Freeform: Shape 40">
              <a:extLst>
                <a:ext uri="{FF2B5EF4-FFF2-40B4-BE49-F238E27FC236}">
                  <a16:creationId xmlns:a16="http://schemas.microsoft.com/office/drawing/2014/main" id="{507DCD4A-27D6-4500-A836-426EB92B3820}"/>
                </a:ext>
              </a:extLst>
            </p:cNvPr>
            <p:cNvSpPr/>
            <p:nvPr/>
          </p:nvSpPr>
          <p:spPr bwMode="auto">
            <a:xfrm>
              <a:off x="8030978" y="3522858"/>
              <a:ext cx="1488133" cy="51016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C2CCA22-6C3D-42EB-9829-776D72FF1940}"/>
                </a:ext>
              </a:extLst>
            </p:cNvPr>
            <p:cNvSpPr/>
            <p:nvPr/>
          </p:nvSpPr>
          <p:spPr bwMode="auto">
            <a:xfrm>
              <a:off x="8030978" y="3053546"/>
              <a:ext cx="1488133" cy="490626"/>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062D7F0F-F857-4B98-91EF-8F1A48583DFF}"/>
                </a:ext>
              </a:extLst>
            </p:cNvPr>
            <p:cNvSpPr/>
            <p:nvPr/>
          </p:nvSpPr>
          <p:spPr bwMode="auto">
            <a:xfrm>
              <a:off x="8032135" y="4033028"/>
              <a:ext cx="1485819" cy="29417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F8A963F4-009C-485B-BBCD-31790AAE51B2}"/>
              </a:ext>
            </a:extLst>
          </p:cNvPr>
          <p:cNvGrpSpPr/>
          <p:nvPr/>
        </p:nvGrpSpPr>
        <p:grpSpPr>
          <a:xfrm>
            <a:off x="9739334" y="3546111"/>
            <a:ext cx="1488133" cy="781082"/>
            <a:chOff x="11275459" y="2103429"/>
            <a:chExt cx="463635" cy="243350"/>
          </a:xfrm>
        </p:grpSpPr>
        <p:sp>
          <p:nvSpPr>
            <p:cNvPr id="46" name="Freeform: Shape 45">
              <a:extLst>
                <a:ext uri="{FF2B5EF4-FFF2-40B4-BE49-F238E27FC236}">
                  <a16:creationId xmlns:a16="http://schemas.microsoft.com/office/drawing/2014/main" id="{48ACC460-C63F-48F8-AC1E-83C64062465E}"/>
                </a:ext>
              </a:extLst>
            </p:cNvPr>
            <p:cNvSpPr/>
            <p:nvPr/>
          </p:nvSpPr>
          <p:spPr bwMode="auto">
            <a:xfrm>
              <a:off x="11275459" y="2103429"/>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A7E3EAA5-8023-4BF7-81D9-267276C365A0}"/>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 name="Text Placeholder 2"/>
          <p:cNvSpPr>
            <a:spLocks noGrp="1"/>
          </p:cNvSpPr>
          <p:nvPr>
            <p:ph type="body" sz="quarter" idx="10"/>
          </p:nvPr>
        </p:nvSpPr>
        <p:spPr>
          <a:xfrm>
            <a:off x="586390" y="1560644"/>
            <a:ext cx="5509610" cy="2837700"/>
          </a:xfrm>
        </p:spPr>
        <p:txBody>
          <a:bodyPr/>
          <a:lstStyle/>
          <a:p>
            <a:pPr>
              <a:spcAft>
                <a:spcPts val="600"/>
              </a:spcAft>
            </a:pPr>
            <a:r>
              <a:rPr lang="en-US"/>
              <a:t>Prepay Azure SQL Database resources in advance and save up to 33%</a:t>
            </a:r>
            <a:endParaRPr lang="en-US" baseline="30000"/>
          </a:p>
          <a:p>
            <a:pPr lvl="1">
              <a:spcAft>
                <a:spcPts val="600"/>
              </a:spcAft>
            </a:pPr>
            <a:r>
              <a:rPr lang="en-US"/>
              <a:t>Budget and forecast better with upfront payment for one-year or three-year terms </a:t>
            </a:r>
          </a:p>
          <a:p>
            <a:pPr lvl="1">
              <a:spcAft>
                <a:spcPts val="600"/>
              </a:spcAft>
            </a:pPr>
            <a:r>
              <a:rPr lang="en-US"/>
              <a:t>Exchange or cancel reservations as your needs evolve</a:t>
            </a:r>
          </a:p>
          <a:p>
            <a:pPr lvl="1">
              <a:spcAft>
                <a:spcPts val="600"/>
              </a:spcAft>
            </a:pPr>
            <a:r>
              <a:rPr lang="en-US"/>
              <a:t>Scale up or down within a performance tier and region with auto-fit</a:t>
            </a:r>
          </a:p>
          <a:p>
            <a:pPr lvl="1">
              <a:spcAft>
                <a:spcPts val="600"/>
              </a:spcAft>
            </a:pPr>
            <a:r>
              <a:rPr lang="en-US"/>
              <a:t>Move SaaS apps between elastic pools and single databases and keep your reserved instance benefit</a:t>
            </a:r>
          </a:p>
        </p:txBody>
      </p:sp>
      <p:sp>
        <p:nvSpPr>
          <p:cNvPr id="2" name="Title 1"/>
          <p:cNvSpPr>
            <a:spLocks noGrp="1"/>
          </p:cNvSpPr>
          <p:nvPr>
            <p:ph type="title"/>
          </p:nvPr>
        </p:nvSpPr>
        <p:spPr/>
        <p:txBody>
          <a:bodyPr/>
          <a:lstStyle/>
          <a:p>
            <a:pPr algn="ctr"/>
            <a:r>
              <a:rPr lang="en-US" sz="2800">
                <a:solidFill>
                  <a:schemeClr val="accent1"/>
                </a:solidFill>
                <a:latin typeface="Segoe UI Semilight" panose="020B0402040204020203" pitchFamily="34" charset="0"/>
                <a:cs typeface="Segoe UI Semilight" panose="020B0402040204020203" pitchFamily="34" charset="0"/>
              </a:rPr>
              <a:t>RESERVED CAPACITY FOR AZURE SQL DATABASE</a:t>
            </a:r>
          </a:p>
        </p:txBody>
      </p:sp>
      <p:sp>
        <p:nvSpPr>
          <p:cNvPr id="80" name="TextBox 79">
            <a:extLst>
              <a:ext uri="{FF2B5EF4-FFF2-40B4-BE49-F238E27FC236}">
                <a16:creationId xmlns:a16="http://schemas.microsoft.com/office/drawing/2014/main" id="{7D39FA19-01D0-4D4F-938D-83BF07ED0377}"/>
              </a:ext>
            </a:extLst>
          </p:cNvPr>
          <p:cNvSpPr txBox="1"/>
          <p:nvPr/>
        </p:nvSpPr>
        <p:spPr>
          <a:xfrm>
            <a:off x="6559347" y="4459160"/>
            <a:ext cx="97825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License included</a:t>
            </a:r>
          </a:p>
        </p:txBody>
      </p:sp>
      <p:sp>
        <p:nvSpPr>
          <p:cNvPr id="81" name="TextBox 80">
            <a:extLst>
              <a:ext uri="{FF2B5EF4-FFF2-40B4-BE49-F238E27FC236}">
                <a16:creationId xmlns:a16="http://schemas.microsoft.com/office/drawing/2014/main" id="{0DC7C238-892E-4006-B2BF-E1BCF153FB02}"/>
              </a:ext>
            </a:extLst>
          </p:cNvPr>
          <p:cNvSpPr txBox="1"/>
          <p:nvPr/>
        </p:nvSpPr>
        <p:spPr>
          <a:xfrm>
            <a:off x="8007560" y="4452729"/>
            <a:ext cx="15349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With Azure Hybrid Benefit</a:t>
            </a:r>
          </a:p>
        </p:txBody>
      </p:sp>
      <p:sp>
        <p:nvSpPr>
          <p:cNvPr id="82" name="TextBox 81">
            <a:extLst>
              <a:ext uri="{FF2B5EF4-FFF2-40B4-BE49-F238E27FC236}">
                <a16:creationId xmlns:a16="http://schemas.microsoft.com/office/drawing/2014/main" id="{1B6F5F85-C638-4865-A87D-9188298383BF}"/>
              </a:ext>
            </a:extLst>
          </p:cNvPr>
          <p:cNvSpPr txBox="1"/>
          <p:nvPr/>
        </p:nvSpPr>
        <p:spPr>
          <a:xfrm>
            <a:off x="8302037" y="1974907"/>
            <a:ext cx="94601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Up to 55% savings</a:t>
            </a:r>
            <a:r>
              <a:rPr kumimoji="0" lang="en-US" sz="1200" b="1" i="0" u="none" strike="noStrike" kern="1200" cap="none" spc="0" normalizeH="0" baseline="30000" noProof="0">
                <a:ln>
                  <a:noFill/>
                </a:ln>
                <a:solidFill>
                  <a:srgbClr val="0078D7"/>
                </a:solidFill>
                <a:effectLst/>
                <a:uLnTx/>
                <a:uFillTx/>
                <a:latin typeface="Segoe UI Semibold" charset="0"/>
                <a:ea typeface="Segoe UI Semibold" charset="0"/>
                <a:cs typeface="Segoe UI Semibold" charset="0"/>
              </a:rPr>
              <a:t>1</a:t>
            </a:r>
          </a:p>
        </p:txBody>
      </p:sp>
      <p:sp>
        <p:nvSpPr>
          <p:cNvPr id="95" name="TextBox 94">
            <a:extLst>
              <a:ext uri="{FF2B5EF4-FFF2-40B4-BE49-F238E27FC236}">
                <a16:creationId xmlns:a16="http://schemas.microsoft.com/office/drawing/2014/main" id="{E88A8D4D-1EF5-4BE6-B7ED-55E118BDFC6C}"/>
              </a:ext>
            </a:extLst>
          </p:cNvPr>
          <p:cNvSpPr txBox="1"/>
          <p:nvPr/>
        </p:nvSpPr>
        <p:spPr>
          <a:xfrm>
            <a:off x="9715916" y="4452729"/>
            <a:ext cx="153496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Reserved Instances with Azure Hybrid Benefit</a:t>
            </a:r>
          </a:p>
        </p:txBody>
      </p:sp>
      <p:sp>
        <p:nvSpPr>
          <p:cNvPr id="103" name="TextBox 102">
            <a:extLst>
              <a:ext uri="{FF2B5EF4-FFF2-40B4-BE49-F238E27FC236}">
                <a16:creationId xmlns:a16="http://schemas.microsoft.com/office/drawing/2014/main" id="{366A06B3-6154-43A9-8AD7-BCFAB9D87D25}"/>
              </a:ext>
            </a:extLst>
          </p:cNvPr>
          <p:cNvSpPr txBox="1"/>
          <p:nvPr/>
        </p:nvSpPr>
        <p:spPr>
          <a:xfrm>
            <a:off x="10010393" y="1975008"/>
            <a:ext cx="94601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Up to 80% savings</a:t>
            </a:r>
            <a:r>
              <a:rPr kumimoji="0" lang="en-US" sz="1200" b="1" i="0" u="none" strike="noStrike" kern="1200" cap="none" spc="0" normalizeH="0" baseline="30000" noProof="0">
                <a:ln>
                  <a:noFill/>
                </a:ln>
                <a:solidFill>
                  <a:srgbClr val="0078D7"/>
                </a:solidFill>
                <a:effectLst/>
                <a:uLnTx/>
                <a:uFillTx/>
                <a:latin typeface="Segoe UI Semibold" charset="0"/>
                <a:ea typeface="Segoe UI Semibold" charset="0"/>
                <a:cs typeface="Segoe UI Semibold" charset="0"/>
              </a:rPr>
              <a:t>2</a:t>
            </a:r>
          </a:p>
        </p:txBody>
      </p:sp>
      <p:sp>
        <p:nvSpPr>
          <p:cNvPr id="58" name="TextBox 57">
            <a:extLst>
              <a:ext uri="{FF2B5EF4-FFF2-40B4-BE49-F238E27FC236}">
                <a16:creationId xmlns:a16="http://schemas.microsoft.com/office/drawing/2014/main" id="{AD508251-2722-4DE5-92C5-32B712D41063}"/>
              </a:ext>
            </a:extLst>
          </p:cNvPr>
          <p:cNvSpPr txBox="1"/>
          <p:nvPr/>
        </p:nvSpPr>
        <p:spPr>
          <a:xfrm>
            <a:off x="269241" y="5861667"/>
            <a:ext cx="11655840"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30000" noProof="0">
                <a:ln>
                  <a:noFill/>
                </a:ln>
                <a:solidFill>
                  <a:srgbClr val="505050"/>
                </a:solidFill>
                <a:effectLst/>
                <a:uLnTx/>
                <a:uFillTx/>
                <a:latin typeface="Segoe UI" panose="020B0502040204020203" pitchFamily="34" charset="0"/>
                <a:ea typeface="+mn-ea"/>
                <a:cs typeface="+mn-cs"/>
              </a:rPr>
              <a:t>1 </a:t>
            </a:r>
            <a:r>
              <a:rPr kumimoji="0" lang="en-US" sz="8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Savings based on eight </a:t>
            </a:r>
            <a:r>
              <a:rPr kumimoji="0" lang="en-US" sz="800" b="0" i="0" u="none" strike="noStrike" kern="1200" cap="none" spc="0" normalizeH="0" baseline="0" noProof="0" err="1">
                <a:ln>
                  <a:noFill/>
                </a:ln>
                <a:solidFill>
                  <a:srgbClr val="505050"/>
                </a:solidFill>
                <a:effectLst/>
                <a:uLnTx/>
                <a:uFillTx/>
                <a:latin typeface="Segoe UI" panose="020B0502040204020203" pitchFamily="34" charset="0"/>
                <a:ea typeface="+mn-ea"/>
                <a:cs typeface="+mn-cs"/>
              </a:rPr>
              <a:t>vCore</a:t>
            </a:r>
            <a:r>
              <a:rPr kumimoji="0" lang="en-US" sz="8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May 2018, subject to change.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30000" noProof="0">
                <a:ln>
                  <a:noFill/>
                </a:ln>
                <a:solidFill>
                  <a:srgbClr val="505050"/>
                </a:solidFill>
                <a:effectLst/>
                <a:uLnTx/>
                <a:uFillTx/>
                <a:latin typeface="Segoe UI" panose="020B0502040204020203" pitchFamily="34" charset="0"/>
                <a:ea typeface="+mn-ea"/>
                <a:cs typeface="+mn-cs"/>
              </a:rPr>
              <a:t>2 </a:t>
            </a:r>
            <a:r>
              <a:rPr kumimoji="0" lang="en-US" sz="8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Savings based on eight </a:t>
            </a:r>
            <a:r>
              <a:rPr kumimoji="0" lang="en-US" sz="800" b="0" i="0" u="none" strike="noStrike" kern="1200" cap="none" spc="0" normalizeH="0" baseline="0" noProof="0" err="1">
                <a:ln>
                  <a:noFill/>
                </a:ln>
                <a:solidFill>
                  <a:srgbClr val="505050"/>
                </a:solidFill>
                <a:effectLst/>
                <a:uLnTx/>
                <a:uFillTx/>
                <a:latin typeface="Segoe UI" panose="020B0502040204020203" pitchFamily="34" charset="0"/>
                <a:ea typeface="+mn-ea"/>
                <a:cs typeface="+mn-cs"/>
              </a:rPr>
              <a:t>vCore</a:t>
            </a:r>
            <a:r>
              <a:rPr kumimoji="0" lang="en-US" sz="800" b="0" i="0" u="none" strike="noStrike" kern="1200" cap="none" spc="0" normalizeH="0" baseline="0" noProof="0">
                <a:ln>
                  <a:noFill/>
                </a:ln>
                <a:solidFill>
                  <a:srgbClr val="505050"/>
                </a:solidFill>
                <a:effectLst/>
                <a:uLnTx/>
                <a:uFillTx/>
                <a:latin typeface="Segoe UI" panose="020B0502040204020203" pitchFamily="34" charset="0"/>
                <a:ea typeface="+mn-ea"/>
                <a:cs typeface="+mn-cs"/>
              </a:rPr>
              <a:t> SQL Database Managed Instance Business Critical in West 2 US Region, running 730 hours per month. Savings are calculated from on demand full price (license included) against base rate with Azure Hybrid Benefit plus 3-year reserved capacity commitment.  Savings excludes Software Assurance cost for SQL Server Enterprise edition, which may vary based on EA agreement. Actual savings may vary based on region, instance size and performance tier. Prices as of May 2018, subject to change.</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9B560CF5-11F8-4FDA-9892-7CDD14B5BBBF}"/>
              </a:ext>
            </a:extLst>
          </p:cNvPr>
          <p:cNvGrpSpPr/>
          <p:nvPr/>
        </p:nvGrpSpPr>
        <p:grpSpPr>
          <a:xfrm>
            <a:off x="6320534" y="2418590"/>
            <a:ext cx="1488133" cy="1908608"/>
            <a:chOff x="11275459" y="1752143"/>
            <a:chExt cx="463635" cy="594636"/>
          </a:xfrm>
        </p:grpSpPr>
        <p:sp>
          <p:nvSpPr>
            <p:cNvPr id="37" name="Freeform: Shape 36">
              <a:extLst>
                <a:ext uri="{FF2B5EF4-FFF2-40B4-BE49-F238E27FC236}">
                  <a16:creationId xmlns:a16="http://schemas.microsoft.com/office/drawing/2014/main" id="{CDADDAA4-B3AE-4E30-8BA3-DC90C5EB1AA4}"/>
                </a:ext>
              </a:extLst>
            </p:cNvPr>
            <p:cNvSpPr/>
            <p:nvPr/>
          </p:nvSpPr>
          <p:spPr bwMode="auto">
            <a:xfrm>
              <a:off x="11275459" y="1905000"/>
              <a:ext cx="463635" cy="350129"/>
            </a:xfrm>
            <a:custGeom>
              <a:avLst/>
              <a:gdLst>
                <a:gd name="connsiteX0" fmla="*/ 0 w 463635"/>
                <a:gd name="connsiteY0" fmla="*/ 0 h 350129"/>
                <a:gd name="connsiteX1" fmla="*/ 463635 w 463635"/>
                <a:gd name="connsiteY1" fmla="*/ 0 h 350129"/>
                <a:gd name="connsiteX2" fmla="*/ 463635 w 463635"/>
                <a:gd name="connsiteY2" fmla="*/ 24275 h 350129"/>
                <a:gd name="connsiteX3" fmla="*/ 463635 w 463635"/>
                <a:gd name="connsiteY3" fmla="*/ 347217 h 350129"/>
                <a:gd name="connsiteX4" fmla="*/ 463635 w 463635"/>
                <a:gd name="connsiteY4" fmla="*/ 347218 h 350129"/>
                <a:gd name="connsiteX5" fmla="*/ 463635 w 463635"/>
                <a:gd name="connsiteY5" fmla="*/ 347219 h 350129"/>
                <a:gd name="connsiteX6" fmla="*/ 463635 w 463635"/>
                <a:gd name="connsiteY6" fmla="*/ 350078 h 350129"/>
                <a:gd name="connsiteX7" fmla="*/ 463281 w 463635"/>
                <a:gd name="connsiteY7" fmla="*/ 350078 h 350129"/>
                <a:gd name="connsiteX8" fmla="*/ 463275 w 463635"/>
                <a:gd name="connsiteY8" fmla="*/ 350129 h 350129"/>
                <a:gd name="connsiteX9" fmla="*/ 361 w 463635"/>
                <a:gd name="connsiteY9" fmla="*/ 350129 h 350129"/>
                <a:gd name="connsiteX10" fmla="*/ 355 w 463635"/>
                <a:gd name="connsiteY10" fmla="*/ 350078 h 350129"/>
                <a:gd name="connsiteX11" fmla="*/ 0 w 463635"/>
                <a:gd name="connsiteY11" fmla="*/ 350078 h 350129"/>
                <a:gd name="connsiteX12" fmla="*/ 0 w 463635"/>
                <a:gd name="connsiteY12" fmla="*/ 347218 h 350129"/>
                <a:gd name="connsiteX13" fmla="*/ 0 w 463635"/>
                <a:gd name="connsiteY13" fmla="*/ 0 h 350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63635" h="350129">
                  <a:moveTo>
                    <a:pt x="0" y="0"/>
                  </a:moveTo>
                  <a:lnTo>
                    <a:pt x="463635" y="0"/>
                  </a:lnTo>
                  <a:lnTo>
                    <a:pt x="463635" y="24275"/>
                  </a:lnTo>
                  <a:cubicBezTo>
                    <a:pt x="463635" y="132056"/>
                    <a:pt x="463635" y="296528"/>
                    <a:pt x="463635" y="347217"/>
                  </a:cubicBezTo>
                  <a:lnTo>
                    <a:pt x="463635" y="347218"/>
                  </a:lnTo>
                  <a:lnTo>
                    <a:pt x="463635" y="347219"/>
                  </a:lnTo>
                  <a:lnTo>
                    <a:pt x="463635" y="350078"/>
                  </a:lnTo>
                  <a:lnTo>
                    <a:pt x="463281" y="350078"/>
                  </a:lnTo>
                  <a:lnTo>
                    <a:pt x="463275" y="350129"/>
                  </a:lnTo>
                  <a:lnTo>
                    <a:pt x="361" y="350129"/>
                  </a:lnTo>
                  <a:lnTo>
                    <a:pt x="355" y="350078"/>
                  </a:lnTo>
                  <a:lnTo>
                    <a:pt x="0" y="350078"/>
                  </a:lnTo>
                  <a:lnTo>
                    <a:pt x="0" y="347218"/>
                  </a:ln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58AD8906-255E-46A9-A5AA-2236A80F82E9}"/>
                </a:ext>
              </a:extLst>
            </p:cNvPr>
            <p:cNvSpPr/>
            <p:nvPr/>
          </p:nvSpPr>
          <p:spPr bwMode="auto">
            <a:xfrm>
              <a:off x="11275459" y="1752143"/>
              <a:ext cx="463635" cy="152857"/>
            </a:xfrm>
            <a:custGeom>
              <a:avLst/>
              <a:gdLst>
                <a:gd name="connsiteX0" fmla="*/ 231817 w 463635"/>
                <a:gd name="connsiteY0" fmla="*/ 0 h 152857"/>
                <a:gd name="connsiteX1" fmla="*/ 462438 w 463635"/>
                <a:gd name="connsiteY1" fmla="*/ 84893 h 152857"/>
                <a:gd name="connsiteX2" fmla="*/ 463281 w 463635"/>
                <a:gd name="connsiteY2" fmla="*/ 91701 h 152857"/>
                <a:gd name="connsiteX3" fmla="*/ 463635 w 463635"/>
                <a:gd name="connsiteY3" fmla="*/ 91701 h 152857"/>
                <a:gd name="connsiteX4" fmla="*/ 463635 w 463635"/>
                <a:gd name="connsiteY4" fmla="*/ 94561 h 152857"/>
                <a:gd name="connsiteX5" fmla="*/ 463635 w 463635"/>
                <a:gd name="connsiteY5" fmla="*/ 128755 h 152857"/>
                <a:gd name="connsiteX6" fmla="*/ 463635 w 463635"/>
                <a:gd name="connsiteY6" fmla="*/ 152857 h 152857"/>
                <a:gd name="connsiteX7" fmla="*/ 0 w 463635"/>
                <a:gd name="connsiteY7" fmla="*/ 152857 h 152857"/>
                <a:gd name="connsiteX8" fmla="*/ 0 w 463635"/>
                <a:gd name="connsiteY8" fmla="*/ 94562 h 152857"/>
                <a:gd name="connsiteX9" fmla="*/ 0 w 463635"/>
                <a:gd name="connsiteY9" fmla="*/ 94561 h 152857"/>
                <a:gd name="connsiteX10" fmla="*/ 0 w 463635"/>
                <a:gd name="connsiteY10" fmla="*/ 94560 h 152857"/>
                <a:gd name="connsiteX11" fmla="*/ 1197 w 463635"/>
                <a:gd name="connsiteY11" fmla="*/ 84893 h 152857"/>
                <a:gd name="connsiteX12" fmla="*/ 231817 w 463635"/>
                <a:gd name="connsiteY12" fmla="*/ 0 h 152857"/>
                <a:gd name="connsiteX13" fmla="*/ 231818 w 463635"/>
                <a:gd name="connsiteY13" fmla="*/ 34113 h 152857"/>
                <a:gd name="connsiteX14" fmla="*/ 71807 w 463635"/>
                <a:gd name="connsiteY14" fmla="*/ 81076 h 152857"/>
                <a:gd name="connsiteX15" fmla="*/ 231818 w 463635"/>
                <a:gd name="connsiteY15" fmla="*/ 128038 h 152857"/>
                <a:gd name="connsiteX16" fmla="*/ 391828 w 463635"/>
                <a:gd name="connsiteY16" fmla="*/ 81076 h 152857"/>
                <a:gd name="connsiteX17" fmla="*/ 231818 w 463635"/>
                <a:gd name="connsiteY17" fmla="*/ 34113 h 152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3635" h="152857">
                  <a:moveTo>
                    <a:pt x="231817" y="0"/>
                  </a:moveTo>
                  <a:cubicBezTo>
                    <a:pt x="351845" y="0"/>
                    <a:pt x="450567" y="37210"/>
                    <a:pt x="462438" y="84893"/>
                  </a:cubicBezTo>
                  <a:lnTo>
                    <a:pt x="463281" y="91701"/>
                  </a:lnTo>
                  <a:lnTo>
                    <a:pt x="463635" y="91701"/>
                  </a:lnTo>
                  <a:lnTo>
                    <a:pt x="463635" y="94561"/>
                  </a:lnTo>
                  <a:cubicBezTo>
                    <a:pt x="463635" y="103069"/>
                    <a:pt x="463635" y="114730"/>
                    <a:pt x="463635" y="128755"/>
                  </a:cubicBezTo>
                  <a:lnTo>
                    <a:pt x="463635" y="152857"/>
                  </a:lnTo>
                  <a:lnTo>
                    <a:pt x="0" y="152857"/>
                  </a:lnTo>
                  <a:lnTo>
                    <a:pt x="0" y="94562"/>
                  </a:lnTo>
                  <a:lnTo>
                    <a:pt x="0" y="94561"/>
                  </a:lnTo>
                  <a:cubicBezTo>
                    <a:pt x="0" y="94561"/>
                    <a:pt x="0" y="94561"/>
                    <a:pt x="0" y="94560"/>
                  </a:cubicBezTo>
                  <a:lnTo>
                    <a:pt x="1197" y="84893"/>
                  </a:lnTo>
                  <a:cubicBezTo>
                    <a:pt x="13068" y="37210"/>
                    <a:pt x="111790" y="0"/>
                    <a:pt x="231817" y="0"/>
                  </a:cubicBezTo>
                  <a:close/>
                  <a:moveTo>
                    <a:pt x="231818" y="34113"/>
                  </a:moveTo>
                  <a:cubicBezTo>
                    <a:pt x="143446" y="34113"/>
                    <a:pt x="71807" y="55139"/>
                    <a:pt x="71807" y="81076"/>
                  </a:cubicBezTo>
                  <a:cubicBezTo>
                    <a:pt x="71807" y="107013"/>
                    <a:pt x="143446" y="128038"/>
                    <a:pt x="231818" y="128038"/>
                  </a:cubicBezTo>
                  <a:cubicBezTo>
                    <a:pt x="320189" y="128038"/>
                    <a:pt x="391828" y="107013"/>
                    <a:pt x="391828" y="81076"/>
                  </a:cubicBezTo>
                  <a:cubicBezTo>
                    <a:pt x="391828" y="55139"/>
                    <a:pt x="320189" y="34113"/>
                    <a:pt x="231818" y="34113"/>
                  </a:cubicBez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4D8CC04-067C-4338-8CB3-1A52E74896F8}"/>
                </a:ext>
              </a:extLst>
            </p:cNvPr>
            <p:cNvSpPr/>
            <p:nvPr/>
          </p:nvSpPr>
          <p:spPr bwMode="auto">
            <a:xfrm>
              <a:off x="11275819" y="2255129"/>
              <a:ext cx="462914" cy="91650"/>
            </a:xfrm>
            <a:custGeom>
              <a:avLst/>
              <a:gdLst>
                <a:gd name="connsiteX0" fmla="*/ 0 w 462914"/>
                <a:gd name="connsiteY0" fmla="*/ 0 h 91650"/>
                <a:gd name="connsiteX1" fmla="*/ 462914 w 462914"/>
                <a:gd name="connsiteY1" fmla="*/ 0 h 91650"/>
                <a:gd name="connsiteX2" fmla="*/ 462077 w 462914"/>
                <a:gd name="connsiteY2" fmla="*/ 6757 h 91650"/>
                <a:gd name="connsiteX3" fmla="*/ 231457 w 462914"/>
                <a:gd name="connsiteY3" fmla="*/ 91650 h 91650"/>
                <a:gd name="connsiteX4" fmla="*/ 836 w 462914"/>
                <a:gd name="connsiteY4" fmla="*/ 6757 h 91650"/>
                <a:gd name="connsiteX5" fmla="*/ 0 w 462914"/>
                <a:gd name="connsiteY5" fmla="*/ 0 h 9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914" h="91650">
                  <a:moveTo>
                    <a:pt x="0" y="0"/>
                  </a:moveTo>
                  <a:lnTo>
                    <a:pt x="462914" y="0"/>
                  </a:lnTo>
                  <a:lnTo>
                    <a:pt x="462077" y="6757"/>
                  </a:lnTo>
                  <a:cubicBezTo>
                    <a:pt x="450206" y="54440"/>
                    <a:pt x="351484" y="91650"/>
                    <a:pt x="231457" y="91650"/>
                  </a:cubicBezTo>
                  <a:cubicBezTo>
                    <a:pt x="111429" y="91650"/>
                    <a:pt x="12708" y="54440"/>
                    <a:pt x="836" y="6757"/>
                  </a:cubicBezTo>
                  <a:lnTo>
                    <a:pt x="0" y="0"/>
                  </a:lnTo>
                  <a:close/>
                </a:path>
              </a:pathLst>
            </a:cu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8768806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A93BE66B-D2A0-C045-B00C-9C22F60325AD}"/>
              </a:ext>
            </a:extLst>
          </p:cNvPr>
          <p:cNvCxnSpPr>
            <a:cxnSpLocks/>
          </p:cNvCxnSpPr>
          <p:nvPr/>
        </p:nvCxnSpPr>
        <p:spPr>
          <a:xfrm>
            <a:off x="6168445" y="3760256"/>
            <a:ext cx="0" cy="2638044"/>
          </a:xfrm>
          <a:prstGeom prst="line">
            <a:avLst/>
          </a:prstGeom>
          <a:ln w="127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71049B-0138-4524-A716-A3CE91D164B1}"/>
              </a:ext>
            </a:extLst>
          </p:cNvPr>
          <p:cNvSpPr>
            <a:spLocks noGrp="1"/>
          </p:cNvSpPr>
          <p:nvPr>
            <p:ph type="title"/>
          </p:nvPr>
        </p:nvSpPr>
        <p:spPr>
          <a:xfrm>
            <a:off x="268080" y="336625"/>
            <a:ext cx="11655840" cy="532369"/>
          </a:xfrm>
        </p:spPr>
        <p:txBody>
          <a:bodyPr/>
          <a:lstStyle/>
          <a:p>
            <a:pPr algn="ctr"/>
            <a:r>
              <a:rPr lang="en-US" sz="2800">
                <a:solidFill>
                  <a:schemeClr val="tx2"/>
                </a:solidFill>
                <a:latin typeface="Segoe UI Semilight" panose="020B0402040204020203" pitchFamily="34" charset="0"/>
                <a:cs typeface="Segoe UI Semilight" panose="020B0402040204020203" pitchFamily="34" charset="0"/>
              </a:rPr>
              <a:t>THE TOTAL ECONOMIC IMPACT OF AZURE SQL DATABASE MANAGED INSTANCE</a:t>
            </a:r>
          </a:p>
        </p:txBody>
      </p:sp>
      <p:sp>
        <p:nvSpPr>
          <p:cNvPr id="3" name="TextBox 2">
            <a:extLst>
              <a:ext uri="{FF2B5EF4-FFF2-40B4-BE49-F238E27FC236}">
                <a16:creationId xmlns:a16="http://schemas.microsoft.com/office/drawing/2014/main" id="{CFABFD4E-5C4A-4A1B-8109-64FC5FDA20B7}"/>
              </a:ext>
            </a:extLst>
          </p:cNvPr>
          <p:cNvSpPr txBox="1"/>
          <p:nvPr/>
        </p:nvSpPr>
        <p:spPr>
          <a:xfrm>
            <a:off x="342598" y="1252053"/>
            <a:ext cx="7318069" cy="738664"/>
          </a:xfrm>
          <a:prstGeom prst="rect">
            <a:avLst/>
          </a:prstGeom>
          <a:noFill/>
        </p:spPr>
        <p:txBody>
          <a:bodyPr wrap="square" lIns="146304" tIns="91440" rIns="146304"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Microsoft commissioned Forrester Consulting to conduct a Total Economic Impact™ study to examine potential cost savings and business benefits enterprises would achieve from migrating on-premises workloads to Azure SQL Database Managed Instance.</a:t>
            </a:r>
          </a:p>
        </p:txBody>
      </p:sp>
      <p:sp>
        <p:nvSpPr>
          <p:cNvPr id="4" name="Rectangle 3">
            <a:extLst>
              <a:ext uri="{FF2B5EF4-FFF2-40B4-BE49-F238E27FC236}">
                <a16:creationId xmlns:a16="http://schemas.microsoft.com/office/drawing/2014/main" id="{AF2C8E4C-F947-40E6-AD12-473C88DC256E}"/>
              </a:ext>
            </a:extLst>
          </p:cNvPr>
          <p:cNvSpPr/>
          <p:nvPr/>
        </p:nvSpPr>
        <p:spPr>
          <a:xfrm>
            <a:off x="5447296" y="2469787"/>
            <a:ext cx="1442299" cy="55399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$1.8M</a:t>
            </a:r>
          </a:p>
        </p:txBody>
      </p:sp>
      <p:sp>
        <p:nvSpPr>
          <p:cNvPr id="6" name="TextBox 5">
            <a:extLst>
              <a:ext uri="{FF2B5EF4-FFF2-40B4-BE49-F238E27FC236}">
                <a16:creationId xmlns:a16="http://schemas.microsoft.com/office/drawing/2014/main" id="{8317F183-8ACE-4FA4-9924-137D2B99E7A9}"/>
              </a:ext>
            </a:extLst>
          </p:cNvPr>
          <p:cNvSpPr txBox="1"/>
          <p:nvPr/>
        </p:nvSpPr>
        <p:spPr>
          <a:xfrm>
            <a:off x="4588953" y="4898025"/>
            <a:ext cx="1574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40%</a:t>
            </a:r>
          </a:p>
        </p:txBody>
      </p:sp>
      <p:sp>
        <p:nvSpPr>
          <p:cNvPr id="9" name="Rectangle 8">
            <a:extLst>
              <a:ext uri="{FF2B5EF4-FFF2-40B4-BE49-F238E27FC236}">
                <a16:creationId xmlns:a16="http://schemas.microsoft.com/office/drawing/2014/main" id="{03B474D6-11CE-4FC6-B71D-C374FD0D3E02}"/>
              </a:ext>
            </a:extLst>
          </p:cNvPr>
          <p:cNvSpPr/>
          <p:nvPr/>
        </p:nvSpPr>
        <p:spPr>
          <a:xfrm>
            <a:off x="4799681" y="2929328"/>
            <a:ext cx="2737529"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Times New Roman" panose="02020603050405020304" pitchFamily="18" charset="0"/>
                <a:cs typeface="+mn-cs"/>
              </a:rPr>
              <a:t>Savings from avoided hardware, network, storage and ongoing maintenance costs</a:t>
            </a:r>
            <a:endParaRPr kumimoji="0" lang="en-US" sz="1200" b="0" i="0" u="none" strike="noStrike" kern="1200" cap="none" spc="0" normalizeH="0" baseline="0" noProof="0">
              <a:ln>
                <a:noFill/>
              </a:ln>
              <a:solidFill>
                <a:prstClr val="black"/>
              </a:solidFill>
              <a:effectLst/>
              <a:uLnTx/>
              <a:uFillTx/>
              <a:latin typeface="Segoe UI"/>
              <a:ea typeface="DengXian" panose="02010600030101010101" pitchFamily="2" charset="-122"/>
              <a:cs typeface="+mn-cs"/>
            </a:endParaRPr>
          </a:p>
        </p:txBody>
      </p:sp>
      <p:sp>
        <p:nvSpPr>
          <p:cNvPr id="10" name="TextBox 9">
            <a:extLst>
              <a:ext uri="{FF2B5EF4-FFF2-40B4-BE49-F238E27FC236}">
                <a16:creationId xmlns:a16="http://schemas.microsoft.com/office/drawing/2014/main" id="{32AA75C9-C3A5-46F9-81AF-F30BFC0FA7C8}"/>
              </a:ext>
            </a:extLst>
          </p:cNvPr>
          <p:cNvSpPr txBox="1"/>
          <p:nvPr/>
        </p:nvSpPr>
        <p:spPr>
          <a:xfrm>
            <a:off x="4674196" y="5458573"/>
            <a:ext cx="14043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Times New Roman" panose="02020603050405020304" pitchFamily="18" charset="0"/>
                <a:cs typeface="+mn-cs"/>
              </a:rPr>
              <a:t>Improvement in productivity for in-house DBAs</a:t>
            </a:r>
            <a:endParaRPr kumimoji="0" lang="en-US" sz="1200" b="0" i="0" u="none" strike="noStrike" kern="1200" cap="none" spc="0" normalizeH="0" baseline="0" noProof="0">
              <a:ln>
                <a:noFill/>
              </a:ln>
              <a:solidFill>
                <a:prstClr val="black"/>
              </a:solidFill>
              <a:effectLst/>
              <a:uLnTx/>
              <a:uFillTx/>
              <a:latin typeface="Segoe UI"/>
              <a:ea typeface="DengXian" panose="02010600030101010101" pitchFamily="2" charset="-122"/>
              <a:cs typeface="+mn-cs"/>
            </a:endParaRPr>
          </a:p>
        </p:txBody>
      </p:sp>
      <p:sp>
        <p:nvSpPr>
          <p:cNvPr id="14" name="TextBox 13">
            <a:extLst>
              <a:ext uri="{FF2B5EF4-FFF2-40B4-BE49-F238E27FC236}">
                <a16:creationId xmlns:a16="http://schemas.microsoft.com/office/drawing/2014/main" id="{9502DE4D-BBC3-4122-91A8-E5B06FF7960F}"/>
              </a:ext>
            </a:extLst>
          </p:cNvPr>
          <p:cNvSpPr txBox="1"/>
          <p:nvPr/>
        </p:nvSpPr>
        <p:spPr>
          <a:xfrm>
            <a:off x="7830211" y="5869106"/>
            <a:ext cx="4361785" cy="6463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Download the full </a:t>
            </a:r>
            <a:r>
              <a:rPr kumimoji="0" lang="en-US" sz="1200" b="0" i="0" u="none" strike="noStrike" kern="1200" cap="none" spc="0" normalizeH="0" baseline="0" noProof="0">
                <a:ln>
                  <a:noFill/>
                </a:ln>
                <a:solidFill>
                  <a:prstClr val="black"/>
                </a:solidFill>
                <a:effectLst/>
                <a:uLnTx/>
                <a:uFillTx/>
                <a:latin typeface="Segoe UI"/>
                <a:ea typeface="+mn-ea"/>
                <a:cs typeface="+mn-cs"/>
              </a:rPr>
              <a:t>Total Economic Impact™ of Azure SQL Database Managed Instance report at </a:t>
            </a:r>
            <a:r>
              <a:rPr kumimoji="0" lang="en-US" sz="1600" b="0" i="0" u="none" strike="noStrike" kern="1200" cap="none" spc="0" normalizeH="0" baseline="0" noProof="0">
                <a:ln>
                  <a:noFill/>
                </a:ln>
                <a:solidFill>
                  <a:prstClr val="black"/>
                </a:solidFill>
                <a:effectLst/>
                <a:uLnTx/>
                <a:uFillTx/>
                <a:latin typeface="Segoe UI"/>
                <a:ea typeface="+mn-ea"/>
                <a:cs typeface="+mn-cs"/>
                <a:hlinkClick r:id="rId3"/>
              </a:rPr>
              <a:t>aka.ms/ForresterTEI_SQLDB_ManagedInstance</a:t>
            </a:r>
            <a:r>
              <a:rPr kumimoji="0" lang="en-US" sz="1600" b="0" i="0" u="none" strike="noStrike" kern="1200" cap="none" spc="0" normalizeH="0" baseline="0" noProof="0">
                <a:ln>
                  <a:noFill/>
                </a:ln>
                <a:solidFill>
                  <a:prstClr val="black"/>
                </a:solidFill>
                <a:effectLst/>
                <a:uLnTx/>
                <a:uFillTx/>
                <a:latin typeface="Segoe UI"/>
                <a:ea typeface="+mn-ea"/>
                <a:cs typeface="+mn-cs"/>
              </a:rPr>
              <a:t> </a:t>
            </a: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endParaRPr>
          </a:p>
        </p:txBody>
      </p:sp>
      <p:sp>
        <p:nvSpPr>
          <p:cNvPr id="32" name="TextBox 31">
            <a:extLst>
              <a:ext uri="{FF2B5EF4-FFF2-40B4-BE49-F238E27FC236}">
                <a16:creationId xmlns:a16="http://schemas.microsoft.com/office/drawing/2014/main" id="{0A1A37D5-4B5A-4918-9FA5-EDE45CE844C0}"/>
              </a:ext>
            </a:extLst>
          </p:cNvPr>
          <p:cNvSpPr txBox="1"/>
          <p:nvPr/>
        </p:nvSpPr>
        <p:spPr>
          <a:xfrm>
            <a:off x="6186371" y="4898025"/>
            <a:ext cx="15748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20%</a:t>
            </a:r>
          </a:p>
        </p:txBody>
      </p:sp>
      <p:sp>
        <p:nvSpPr>
          <p:cNvPr id="33" name="TextBox 32">
            <a:extLst>
              <a:ext uri="{FF2B5EF4-FFF2-40B4-BE49-F238E27FC236}">
                <a16:creationId xmlns:a16="http://schemas.microsoft.com/office/drawing/2014/main" id="{85C14870-9BF2-4904-A5D3-1279606C5838}"/>
              </a:ext>
            </a:extLst>
          </p:cNvPr>
          <p:cNvSpPr txBox="1"/>
          <p:nvPr/>
        </p:nvSpPr>
        <p:spPr>
          <a:xfrm>
            <a:off x="6314881" y="5458573"/>
            <a:ext cx="131778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Times New Roman" panose="02020603050405020304" pitchFamily="18" charset="0"/>
                <a:cs typeface="+mn-cs"/>
              </a:rPr>
              <a:t>Increase in productivity for IT teams</a:t>
            </a:r>
            <a:endParaRPr kumimoji="0" lang="en-US" sz="1200" b="0" i="0" u="none" strike="noStrike" kern="1200" cap="none" spc="0" normalizeH="0" baseline="0" noProof="0">
              <a:ln>
                <a:noFill/>
              </a:ln>
              <a:solidFill>
                <a:prstClr val="black"/>
              </a:solidFill>
              <a:effectLst/>
              <a:uLnTx/>
              <a:uFillTx/>
              <a:latin typeface="Segoe UI"/>
              <a:ea typeface="DengXian" panose="02010600030101010101" pitchFamily="2" charset="-122"/>
              <a:cs typeface="+mn-cs"/>
            </a:endParaRPr>
          </a:p>
        </p:txBody>
      </p:sp>
      <p:sp>
        <p:nvSpPr>
          <p:cNvPr id="18" name="TextBox 17">
            <a:extLst>
              <a:ext uri="{FF2B5EF4-FFF2-40B4-BE49-F238E27FC236}">
                <a16:creationId xmlns:a16="http://schemas.microsoft.com/office/drawing/2014/main" id="{449595D7-1470-6E41-B39C-90CE2F58D99B}"/>
              </a:ext>
            </a:extLst>
          </p:cNvPr>
          <p:cNvSpPr txBox="1"/>
          <p:nvPr/>
        </p:nvSpPr>
        <p:spPr>
          <a:xfrm>
            <a:off x="346706" y="5768890"/>
            <a:ext cx="1035116" cy="3416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Initial investment</a:t>
            </a:r>
          </a:p>
        </p:txBody>
      </p:sp>
      <p:sp>
        <p:nvSpPr>
          <p:cNvPr id="34" name="TextBox 33">
            <a:extLst>
              <a:ext uri="{FF2B5EF4-FFF2-40B4-BE49-F238E27FC236}">
                <a16:creationId xmlns:a16="http://schemas.microsoft.com/office/drawing/2014/main" id="{4C1F500E-8807-6F47-A129-2E26F6ACFE8F}"/>
              </a:ext>
            </a:extLst>
          </p:cNvPr>
          <p:cNvSpPr txBox="1"/>
          <p:nvPr/>
        </p:nvSpPr>
        <p:spPr>
          <a:xfrm>
            <a:off x="1769173" y="5768890"/>
            <a:ext cx="629508" cy="21698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Year 1</a:t>
            </a:r>
          </a:p>
        </p:txBody>
      </p:sp>
      <p:sp>
        <p:nvSpPr>
          <p:cNvPr id="35" name="TextBox 34">
            <a:extLst>
              <a:ext uri="{FF2B5EF4-FFF2-40B4-BE49-F238E27FC236}">
                <a16:creationId xmlns:a16="http://schemas.microsoft.com/office/drawing/2014/main" id="{18A50D5E-B2AD-8F4E-BA18-89E7891761C2}"/>
              </a:ext>
            </a:extLst>
          </p:cNvPr>
          <p:cNvSpPr txBox="1"/>
          <p:nvPr/>
        </p:nvSpPr>
        <p:spPr>
          <a:xfrm>
            <a:off x="2786032" y="5768890"/>
            <a:ext cx="629508" cy="21698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Year 2</a:t>
            </a:r>
          </a:p>
        </p:txBody>
      </p:sp>
      <p:sp>
        <p:nvSpPr>
          <p:cNvPr id="36" name="TextBox 35">
            <a:extLst>
              <a:ext uri="{FF2B5EF4-FFF2-40B4-BE49-F238E27FC236}">
                <a16:creationId xmlns:a16="http://schemas.microsoft.com/office/drawing/2014/main" id="{E2DD411D-2BB7-454E-9685-4838A1EDE25B}"/>
              </a:ext>
            </a:extLst>
          </p:cNvPr>
          <p:cNvSpPr txBox="1"/>
          <p:nvPr/>
        </p:nvSpPr>
        <p:spPr>
          <a:xfrm>
            <a:off x="3802891" y="5768890"/>
            <a:ext cx="629508" cy="21698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Year 3</a:t>
            </a:r>
          </a:p>
        </p:txBody>
      </p:sp>
      <p:grpSp>
        <p:nvGrpSpPr>
          <p:cNvPr id="23" name="Group 22">
            <a:extLst>
              <a:ext uri="{FF2B5EF4-FFF2-40B4-BE49-F238E27FC236}">
                <a16:creationId xmlns:a16="http://schemas.microsoft.com/office/drawing/2014/main" id="{454CC045-85B2-1642-B2C2-257F43CC94BC}"/>
              </a:ext>
            </a:extLst>
          </p:cNvPr>
          <p:cNvGrpSpPr/>
          <p:nvPr/>
        </p:nvGrpSpPr>
        <p:grpSpPr>
          <a:xfrm>
            <a:off x="864264" y="3862083"/>
            <a:ext cx="3407803" cy="1880428"/>
            <a:chOff x="674913" y="4048191"/>
            <a:chExt cx="3605350" cy="1644733"/>
          </a:xfrm>
        </p:grpSpPr>
        <p:sp>
          <p:nvSpPr>
            <p:cNvPr id="29" name="Freeform 28">
              <a:extLst>
                <a:ext uri="{FF2B5EF4-FFF2-40B4-BE49-F238E27FC236}">
                  <a16:creationId xmlns:a16="http://schemas.microsoft.com/office/drawing/2014/main" id="{13C3383D-1CF7-8249-A47C-9A86B74B7B86}"/>
                </a:ext>
              </a:extLst>
            </p:cNvPr>
            <p:cNvSpPr/>
            <p:nvPr/>
          </p:nvSpPr>
          <p:spPr bwMode="auto">
            <a:xfrm>
              <a:off x="674914" y="4048191"/>
              <a:ext cx="3605349" cy="1632857"/>
            </a:xfrm>
            <a:custGeom>
              <a:avLst/>
              <a:gdLst>
                <a:gd name="connsiteX0" fmla="*/ 0 w 3605349"/>
                <a:gd name="connsiteY0" fmla="*/ 1628503 h 1632857"/>
                <a:gd name="connsiteX1" fmla="*/ 0 w 3605349"/>
                <a:gd name="connsiteY1" fmla="*/ 1628503 h 1632857"/>
                <a:gd name="connsiteX2" fmla="*/ 3605349 w 3605349"/>
                <a:gd name="connsiteY2" fmla="*/ 0 h 1632857"/>
                <a:gd name="connsiteX3" fmla="*/ 3605349 w 3605349"/>
                <a:gd name="connsiteY3" fmla="*/ 1632857 h 1632857"/>
                <a:gd name="connsiteX4" fmla="*/ 0 w 3605349"/>
                <a:gd name="connsiteY4" fmla="*/ 1628503 h 16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5349" h="1632857">
                  <a:moveTo>
                    <a:pt x="0" y="1628503"/>
                  </a:moveTo>
                  <a:lnTo>
                    <a:pt x="0" y="1628503"/>
                  </a:lnTo>
                  <a:lnTo>
                    <a:pt x="3605349" y="0"/>
                  </a:lnTo>
                  <a:lnTo>
                    <a:pt x="3605349" y="1632857"/>
                  </a:lnTo>
                  <a:lnTo>
                    <a:pt x="0" y="1628503"/>
                  </a:lnTo>
                  <a:close/>
                </a:path>
              </a:pathLst>
            </a:cu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Freeform 36">
              <a:extLst>
                <a:ext uri="{FF2B5EF4-FFF2-40B4-BE49-F238E27FC236}">
                  <a16:creationId xmlns:a16="http://schemas.microsoft.com/office/drawing/2014/main" id="{9CB25737-5821-C244-A3A6-E6799E8B8FED}"/>
                </a:ext>
              </a:extLst>
            </p:cNvPr>
            <p:cNvSpPr/>
            <p:nvPr/>
          </p:nvSpPr>
          <p:spPr bwMode="auto">
            <a:xfrm>
              <a:off x="674913" y="5161701"/>
              <a:ext cx="3605349" cy="531223"/>
            </a:xfrm>
            <a:custGeom>
              <a:avLst/>
              <a:gdLst>
                <a:gd name="connsiteX0" fmla="*/ 0 w 3605349"/>
                <a:gd name="connsiteY0" fmla="*/ 522514 h 531223"/>
                <a:gd name="connsiteX1" fmla="*/ 0 w 3605349"/>
                <a:gd name="connsiteY1" fmla="*/ 522514 h 531223"/>
                <a:gd name="connsiteX2" fmla="*/ 0 w 3605349"/>
                <a:gd name="connsiteY2" fmla="*/ 444137 h 531223"/>
                <a:gd name="connsiteX3" fmla="*/ 3605349 w 3605349"/>
                <a:gd name="connsiteY3" fmla="*/ 0 h 531223"/>
                <a:gd name="connsiteX4" fmla="*/ 3605349 w 3605349"/>
                <a:gd name="connsiteY4" fmla="*/ 531223 h 531223"/>
                <a:gd name="connsiteX5" fmla="*/ 0 w 3605349"/>
                <a:gd name="connsiteY5" fmla="*/ 522514 h 53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5349" h="531223">
                  <a:moveTo>
                    <a:pt x="0" y="522514"/>
                  </a:moveTo>
                  <a:lnTo>
                    <a:pt x="0" y="522514"/>
                  </a:lnTo>
                  <a:lnTo>
                    <a:pt x="0" y="444137"/>
                  </a:lnTo>
                  <a:lnTo>
                    <a:pt x="3605349" y="0"/>
                  </a:lnTo>
                  <a:lnTo>
                    <a:pt x="3605349" y="531223"/>
                  </a:lnTo>
                  <a:lnTo>
                    <a:pt x="0" y="522514"/>
                  </a:lnTo>
                  <a:close/>
                </a:path>
              </a:pathLst>
            </a:custGeom>
            <a:solidFill>
              <a:schemeClr val="tx1">
                <a:lumMod val="20000"/>
                <a:lumOff val="80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 name="Oval 18">
            <a:extLst>
              <a:ext uri="{FF2B5EF4-FFF2-40B4-BE49-F238E27FC236}">
                <a16:creationId xmlns:a16="http://schemas.microsoft.com/office/drawing/2014/main" id="{45543614-75A6-C640-BE76-2EA0CC97F393}"/>
              </a:ext>
            </a:extLst>
          </p:cNvPr>
          <p:cNvSpPr/>
          <p:nvPr/>
        </p:nvSpPr>
        <p:spPr bwMode="auto">
          <a:xfrm>
            <a:off x="4138287" y="3750795"/>
            <a:ext cx="197549" cy="197549"/>
          </a:xfrm>
          <a:prstGeom prst="ellipse">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Oval 37">
            <a:extLst>
              <a:ext uri="{FF2B5EF4-FFF2-40B4-BE49-F238E27FC236}">
                <a16:creationId xmlns:a16="http://schemas.microsoft.com/office/drawing/2014/main" id="{A4ABE2CA-5145-3C47-ADF8-1A81EAFD0397}"/>
              </a:ext>
            </a:extLst>
          </p:cNvPr>
          <p:cNvSpPr/>
          <p:nvPr/>
        </p:nvSpPr>
        <p:spPr bwMode="auto">
          <a:xfrm>
            <a:off x="973771" y="5479148"/>
            <a:ext cx="197549" cy="197549"/>
          </a:xfrm>
          <a:prstGeom prst="ellipse">
            <a:avLst/>
          </a:prstGeom>
          <a:noFill/>
          <a:ln w="19050">
            <a:solidFill>
              <a:schemeClr val="accent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0" name="Picture 39">
            <a:extLst>
              <a:ext uri="{FF2B5EF4-FFF2-40B4-BE49-F238E27FC236}">
                <a16:creationId xmlns:a16="http://schemas.microsoft.com/office/drawing/2014/main" id="{B39EB0E7-0BD2-1E48-9F48-52DFFACD5E5C}"/>
              </a:ext>
            </a:extLst>
          </p:cNvPr>
          <p:cNvPicPr>
            <a:picLocks noChangeAspect="1"/>
          </p:cNvPicPr>
          <p:nvPr/>
        </p:nvPicPr>
        <p:blipFill>
          <a:blip r:embed="rId4"/>
          <a:stretch>
            <a:fillRect/>
          </a:stretch>
        </p:blipFill>
        <p:spPr>
          <a:xfrm>
            <a:off x="9133521" y="967930"/>
            <a:ext cx="2716058" cy="3694219"/>
          </a:xfrm>
          <a:prstGeom prst="rect">
            <a:avLst/>
          </a:prstGeom>
          <a:ln>
            <a:noFill/>
          </a:ln>
          <a:effectLst>
            <a:outerShdw blurRad="292100" dist="139700" dir="2700000" algn="tl" rotWithShape="0">
              <a:srgbClr val="333333">
                <a:alpha val="65000"/>
              </a:srgbClr>
            </a:outerShdw>
          </a:effectLst>
        </p:spPr>
      </p:pic>
      <p:sp>
        <p:nvSpPr>
          <p:cNvPr id="41" name="TextBox 40">
            <a:extLst>
              <a:ext uri="{FF2B5EF4-FFF2-40B4-BE49-F238E27FC236}">
                <a16:creationId xmlns:a16="http://schemas.microsoft.com/office/drawing/2014/main" id="{6D040AC0-393D-DB45-803F-B19F35D0FE95}"/>
              </a:ext>
            </a:extLst>
          </p:cNvPr>
          <p:cNvSpPr txBox="1"/>
          <p:nvPr/>
        </p:nvSpPr>
        <p:spPr>
          <a:xfrm>
            <a:off x="8276747" y="3571817"/>
            <a:ext cx="2199907" cy="2151239"/>
          </a:xfrm>
          <a:prstGeom prst="rect">
            <a:avLst/>
          </a:prstGeom>
          <a:solidFill>
            <a:schemeClr val="bg1"/>
          </a:solidFill>
          <a:ln w="12700">
            <a:noFill/>
          </a:ln>
        </p:spPr>
        <p:txBody>
          <a:bodyPr wrap="square" lIns="91440" tIns="91440" rIns="91440" bIns="91440" rtlCol="0" anchor="ctr">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Azure SQL Database Managed Instance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is part of our strategic mandate to move all of our application, database, and services footprint to the Azure cloud.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We can quickly integrate and are more nimble and more efficient as a result.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Head of development, </a:t>
            </a:r>
            <a:br>
              <a:rPr kumimoji="0" lang="en-US" sz="1000" b="0" i="1"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br>
            <a:r>
              <a:rPr kumimoji="0" lang="en-US" sz="1000" b="0" i="1"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technology company</a:t>
            </a:r>
          </a:p>
        </p:txBody>
      </p:sp>
      <p:sp>
        <p:nvSpPr>
          <p:cNvPr id="48" name="Rectangle 47">
            <a:extLst>
              <a:ext uri="{FF2B5EF4-FFF2-40B4-BE49-F238E27FC236}">
                <a16:creationId xmlns:a16="http://schemas.microsoft.com/office/drawing/2014/main" id="{273569AB-25CC-254C-8E77-B05E8F8697F6}"/>
              </a:ext>
            </a:extLst>
          </p:cNvPr>
          <p:cNvSpPr/>
          <p:nvPr/>
        </p:nvSpPr>
        <p:spPr>
          <a:xfrm>
            <a:off x="671160" y="2469787"/>
            <a:ext cx="3269079" cy="923330"/>
          </a:xfrm>
          <a:prstGeom prst="rect">
            <a:avLst/>
          </a:prstGeom>
          <a:no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212% </a:t>
            </a:r>
            <a:r>
              <a:rPr kumimoji="0" lang="en-US" sz="2800" b="1"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Total ROI</a:t>
            </a:r>
            <a:endParaRPr kumimoji="0" lang="en-US" sz="2800" b="1" i="0" u="none" strike="noStrike" kern="1200" cap="none" spc="0" normalizeH="0" baseline="0" noProof="0">
              <a:ln>
                <a:noFill/>
              </a:ln>
              <a:solidFill>
                <a:prstClr val="black"/>
              </a:solidFill>
              <a:effectLst/>
              <a:uLnTx/>
              <a:uFillTx/>
              <a:latin typeface="Segoe UI Semibold"/>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Times New Roman" panose="02020603050405020304" pitchFamily="18" charset="0"/>
                <a:cs typeface="+mn-cs"/>
              </a:rPr>
              <a:t>3 years after initial investment &amp; migration to Azure SQL Database Managed Instance</a:t>
            </a:r>
            <a:endParaRPr kumimoji="0" lang="en-US" sz="1200" b="0" i="0" u="none" strike="noStrike" kern="1200" cap="none" spc="0" normalizeH="0" baseline="0" noProof="0">
              <a:ln>
                <a:noFill/>
              </a:ln>
              <a:solidFill>
                <a:prstClr val="black"/>
              </a:solidFill>
              <a:effectLst/>
              <a:uLnTx/>
              <a:uFillTx/>
              <a:latin typeface="Segoe UI"/>
              <a:ea typeface="DengXian" panose="02010600030101010101" pitchFamily="2" charset="-122"/>
              <a:cs typeface="+mn-cs"/>
            </a:endParaRPr>
          </a:p>
        </p:txBody>
      </p:sp>
      <p:cxnSp>
        <p:nvCxnSpPr>
          <p:cNvPr id="49" name="Straight Connector 48">
            <a:extLst>
              <a:ext uri="{FF2B5EF4-FFF2-40B4-BE49-F238E27FC236}">
                <a16:creationId xmlns:a16="http://schemas.microsoft.com/office/drawing/2014/main" id="{99DE020F-55F4-B14D-AE56-CB7DF8A1C00F}"/>
              </a:ext>
            </a:extLst>
          </p:cNvPr>
          <p:cNvCxnSpPr>
            <a:cxnSpLocks/>
          </p:cNvCxnSpPr>
          <p:nvPr/>
        </p:nvCxnSpPr>
        <p:spPr>
          <a:xfrm>
            <a:off x="1072545" y="4315246"/>
            <a:ext cx="0" cy="1163902"/>
          </a:xfrm>
          <a:prstGeom prst="line">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B4BE4A9-E9F4-754B-BE00-9EA77514D531}"/>
              </a:ext>
            </a:extLst>
          </p:cNvPr>
          <p:cNvSpPr/>
          <p:nvPr/>
        </p:nvSpPr>
        <p:spPr>
          <a:xfrm>
            <a:off x="671160" y="3536009"/>
            <a:ext cx="2394355" cy="707886"/>
          </a:xfrm>
          <a:prstGeom prst="rect">
            <a:avLst/>
          </a:prstGeom>
          <a:solidFill>
            <a:schemeClr val="bg1"/>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6 months </a:t>
            </a:r>
            <a:r>
              <a:rPr kumimoji="0" lang="en-US" sz="1200" b="1" i="0" u="none" strike="noStrike" kern="1200" cap="none" spc="0" normalizeH="0" baseline="0" noProof="0">
                <a:ln>
                  <a:noFill/>
                </a:ln>
                <a:solidFill>
                  <a:srgbClr val="0078D4"/>
                </a:solidFill>
                <a:effectLst/>
                <a:uLnTx/>
                <a:uFillTx/>
                <a:latin typeface="Segoe UI Semibold"/>
                <a:ea typeface="Times New Roman" panose="02020603050405020304" pitchFamily="18" charset="0"/>
                <a:cs typeface="+mn-cs"/>
              </a:rPr>
              <a:t>or less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Times New Roman" panose="02020603050405020304" pitchFamily="18" charset="0"/>
                <a:cs typeface="+mn-cs"/>
              </a:rPr>
              <a:t>Payback post migration</a:t>
            </a:r>
            <a:endParaRPr kumimoji="0" lang="en-US" sz="1200" b="0" i="0" u="none" strike="noStrike" kern="1200" cap="none" spc="0" normalizeH="0" baseline="0" noProof="0">
              <a:ln>
                <a:noFill/>
              </a:ln>
              <a:solidFill>
                <a:prstClr val="black"/>
              </a:solidFill>
              <a:effectLst/>
              <a:uLnTx/>
              <a:uFillTx/>
              <a:latin typeface="Segoe UI"/>
              <a:ea typeface="DengXian" panose="02010600030101010101" pitchFamily="2" charset="-122"/>
              <a:cs typeface="+mn-cs"/>
            </a:endParaRPr>
          </a:p>
        </p:txBody>
      </p:sp>
      <p:sp>
        <p:nvSpPr>
          <p:cNvPr id="54" name="Rectangle 53">
            <a:extLst>
              <a:ext uri="{FF2B5EF4-FFF2-40B4-BE49-F238E27FC236}">
                <a16:creationId xmlns:a16="http://schemas.microsoft.com/office/drawing/2014/main" id="{8919045D-393A-E549-8F1A-B6013C9E79C7}"/>
              </a:ext>
            </a:extLst>
          </p:cNvPr>
          <p:cNvSpPr/>
          <p:nvPr/>
        </p:nvSpPr>
        <p:spPr bwMode="auto">
          <a:xfrm>
            <a:off x="395241" y="2317293"/>
            <a:ext cx="7368514" cy="4081008"/>
          </a:xfrm>
          <a:prstGeom prst="rect">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7F623DBB-8154-6B4B-88AC-F2CDC9960C14}"/>
              </a:ext>
            </a:extLst>
          </p:cNvPr>
          <p:cNvCxnSpPr>
            <a:cxnSpLocks/>
          </p:cNvCxnSpPr>
          <p:nvPr/>
        </p:nvCxnSpPr>
        <p:spPr>
          <a:xfrm>
            <a:off x="4573135" y="2054369"/>
            <a:ext cx="0" cy="4343931"/>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08DE41B-E4ED-7E49-AE7C-8B6C3BDEB0F2}"/>
              </a:ext>
            </a:extLst>
          </p:cNvPr>
          <p:cNvSpPr txBox="1"/>
          <p:nvPr/>
        </p:nvSpPr>
        <p:spPr>
          <a:xfrm>
            <a:off x="395241" y="2051405"/>
            <a:ext cx="7368514" cy="322371"/>
          </a:xfrm>
          <a:prstGeom prst="rect">
            <a:avLst/>
          </a:prstGeom>
          <a:solidFill>
            <a:schemeClr val="accent1"/>
          </a:solidFill>
          <a:ln w="12700">
            <a:solidFill>
              <a:schemeClr val="accent1"/>
            </a:solidFill>
          </a:ln>
        </p:spPr>
        <p:txBody>
          <a:bodyPr wrap="square" lIns="91440" tIns="45720" rIns="91440" bIns="45720"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Key report benefits and findings</a:t>
            </a:r>
          </a:p>
        </p:txBody>
      </p:sp>
      <p:cxnSp>
        <p:nvCxnSpPr>
          <p:cNvPr id="62" name="Straight Connector 61">
            <a:extLst>
              <a:ext uri="{FF2B5EF4-FFF2-40B4-BE49-F238E27FC236}">
                <a16:creationId xmlns:a16="http://schemas.microsoft.com/office/drawing/2014/main" id="{2D107545-7C7C-EE41-A618-75C98BD89A30}"/>
              </a:ext>
            </a:extLst>
          </p:cNvPr>
          <p:cNvCxnSpPr>
            <a:cxnSpLocks/>
          </p:cNvCxnSpPr>
          <p:nvPr/>
        </p:nvCxnSpPr>
        <p:spPr>
          <a:xfrm>
            <a:off x="4573135" y="3741318"/>
            <a:ext cx="3190620"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802F428-4B8A-1D46-9084-69D50FD229C4}"/>
              </a:ext>
            </a:extLst>
          </p:cNvPr>
          <p:cNvCxnSpPr>
            <a:cxnSpLocks/>
          </p:cNvCxnSpPr>
          <p:nvPr/>
        </p:nvCxnSpPr>
        <p:spPr>
          <a:xfrm>
            <a:off x="395241" y="6140304"/>
            <a:ext cx="4177894" cy="0"/>
          </a:xfrm>
          <a:prstGeom prst="line">
            <a:avLst/>
          </a:prstGeom>
          <a:ln w="12700">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0B5C4BA5-ACCE-7A4C-9CFD-8605F1F132E2}"/>
              </a:ext>
            </a:extLst>
          </p:cNvPr>
          <p:cNvGrpSpPr/>
          <p:nvPr/>
        </p:nvGrpSpPr>
        <p:grpSpPr>
          <a:xfrm>
            <a:off x="1721038" y="6181318"/>
            <a:ext cx="1526301" cy="216982"/>
            <a:chOff x="1648345" y="6388893"/>
            <a:chExt cx="1526301" cy="216982"/>
          </a:xfrm>
        </p:grpSpPr>
        <p:sp>
          <p:nvSpPr>
            <p:cNvPr id="51" name="TextBox 50">
              <a:extLst>
                <a:ext uri="{FF2B5EF4-FFF2-40B4-BE49-F238E27FC236}">
                  <a16:creationId xmlns:a16="http://schemas.microsoft.com/office/drawing/2014/main" id="{3F413C3C-BAAC-6E49-81D3-2F6E6A3FE9CD}"/>
                </a:ext>
              </a:extLst>
            </p:cNvPr>
            <p:cNvSpPr txBox="1"/>
            <p:nvPr/>
          </p:nvSpPr>
          <p:spPr>
            <a:xfrm>
              <a:off x="1648345" y="6388893"/>
              <a:ext cx="629508" cy="21698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Cost</a:t>
              </a:r>
            </a:p>
          </p:txBody>
        </p:sp>
        <p:sp>
          <p:nvSpPr>
            <p:cNvPr id="52" name="TextBox 51">
              <a:extLst>
                <a:ext uri="{FF2B5EF4-FFF2-40B4-BE49-F238E27FC236}">
                  <a16:creationId xmlns:a16="http://schemas.microsoft.com/office/drawing/2014/main" id="{5C79F37C-9B41-AF4E-88F3-D46093976F48}"/>
                </a:ext>
              </a:extLst>
            </p:cNvPr>
            <p:cNvSpPr txBox="1"/>
            <p:nvPr/>
          </p:nvSpPr>
          <p:spPr>
            <a:xfrm>
              <a:off x="2545138" y="6388893"/>
              <a:ext cx="629508" cy="21698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Benefit</a:t>
              </a:r>
            </a:p>
          </p:txBody>
        </p:sp>
        <p:sp>
          <p:nvSpPr>
            <p:cNvPr id="53" name="Rectangle 52">
              <a:extLst>
                <a:ext uri="{FF2B5EF4-FFF2-40B4-BE49-F238E27FC236}">
                  <a16:creationId xmlns:a16="http://schemas.microsoft.com/office/drawing/2014/main" id="{C6A8EC99-EC1D-2C4E-9AA0-BA8D7E236561}"/>
                </a:ext>
              </a:extLst>
            </p:cNvPr>
            <p:cNvSpPr/>
            <p:nvPr/>
          </p:nvSpPr>
          <p:spPr bwMode="auto">
            <a:xfrm>
              <a:off x="2519916" y="6446816"/>
              <a:ext cx="101137" cy="101137"/>
            </a:xfrm>
            <a:prstGeom prst="rect">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Rectangle 64">
              <a:extLst>
                <a:ext uri="{FF2B5EF4-FFF2-40B4-BE49-F238E27FC236}">
                  <a16:creationId xmlns:a16="http://schemas.microsoft.com/office/drawing/2014/main" id="{2930F40D-64FF-D74E-8E24-96BEE3CD50E7}"/>
                </a:ext>
              </a:extLst>
            </p:cNvPr>
            <p:cNvSpPr/>
            <p:nvPr/>
          </p:nvSpPr>
          <p:spPr bwMode="auto">
            <a:xfrm>
              <a:off x="1670831" y="6446816"/>
              <a:ext cx="101137" cy="101137"/>
            </a:xfrm>
            <a:prstGeom prst="rect">
              <a:avLst/>
            </a:prstGeom>
            <a:solidFill>
              <a:schemeClr val="tx1">
                <a:lumMod val="20000"/>
                <a:lumOff val="80000"/>
              </a:schemeClr>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67" name="Straight Connector 66">
            <a:extLst>
              <a:ext uri="{FF2B5EF4-FFF2-40B4-BE49-F238E27FC236}">
                <a16:creationId xmlns:a16="http://schemas.microsoft.com/office/drawing/2014/main" id="{BC331DAF-E4BC-4E42-9B8E-8AAB84A86CF8}"/>
              </a:ext>
            </a:extLst>
          </p:cNvPr>
          <p:cNvCxnSpPr/>
          <p:nvPr/>
        </p:nvCxnSpPr>
        <p:spPr>
          <a:xfrm>
            <a:off x="739801" y="3536009"/>
            <a:ext cx="2967135"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57BDF1A1-F24B-774B-BF6C-9837F8B558A2}"/>
              </a:ext>
            </a:extLst>
          </p:cNvPr>
          <p:cNvCxnSpPr>
            <a:cxnSpLocks/>
          </p:cNvCxnSpPr>
          <p:nvPr/>
        </p:nvCxnSpPr>
        <p:spPr>
          <a:xfrm rot="16200000" flipH="1">
            <a:off x="3806572" y="3320644"/>
            <a:ext cx="581242" cy="279059"/>
          </a:xfrm>
          <a:prstGeom prst="bentConnector3">
            <a:avLst>
              <a:gd name="adj1" fmla="val -1984"/>
            </a:avLst>
          </a:prstGeom>
          <a:ln w="19050">
            <a:solidFill>
              <a:schemeClr val="accent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64D0358-6912-B243-B460-3D6C4CF5285D}"/>
              </a:ext>
            </a:extLst>
          </p:cNvPr>
          <p:cNvSpPr/>
          <p:nvPr/>
        </p:nvSpPr>
        <p:spPr bwMode="auto">
          <a:xfrm>
            <a:off x="5711952" y="3952602"/>
            <a:ext cx="912987" cy="912987"/>
          </a:xfrm>
          <a:prstGeom prst="ellipse">
            <a:avLst/>
          </a:prstGeom>
          <a:solidFill>
            <a:schemeClr val="bg1"/>
          </a:solidFill>
          <a:ln w="12700">
            <a:solidFill>
              <a:schemeClr val="accent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3" name="Group 82">
            <a:extLst>
              <a:ext uri="{FF2B5EF4-FFF2-40B4-BE49-F238E27FC236}">
                <a16:creationId xmlns:a16="http://schemas.microsoft.com/office/drawing/2014/main" id="{3E9E54A0-627A-E747-B625-6BF602DBAA65}"/>
              </a:ext>
            </a:extLst>
          </p:cNvPr>
          <p:cNvGrpSpPr/>
          <p:nvPr/>
        </p:nvGrpSpPr>
        <p:grpSpPr>
          <a:xfrm>
            <a:off x="5966962" y="4138626"/>
            <a:ext cx="441466" cy="517125"/>
            <a:chOff x="2425402" y="508179"/>
            <a:chExt cx="886421" cy="1038341"/>
          </a:xfrm>
        </p:grpSpPr>
        <p:grpSp>
          <p:nvGrpSpPr>
            <p:cNvPr id="84" name="Group 83">
              <a:extLst>
                <a:ext uri="{FF2B5EF4-FFF2-40B4-BE49-F238E27FC236}">
                  <a16:creationId xmlns:a16="http://schemas.microsoft.com/office/drawing/2014/main" id="{3C22B0A9-66E6-8048-A4F5-F654BDC2D668}"/>
                </a:ext>
              </a:extLst>
            </p:cNvPr>
            <p:cNvGrpSpPr/>
            <p:nvPr/>
          </p:nvGrpSpPr>
          <p:grpSpPr>
            <a:xfrm>
              <a:off x="2425402" y="660105"/>
              <a:ext cx="886421" cy="886415"/>
              <a:chOff x="2335756" y="3558618"/>
              <a:chExt cx="318744" cy="318742"/>
            </a:xfrm>
          </p:grpSpPr>
          <p:sp>
            <p:nvSpPr>
              <p:cNvPr id="88" name="Freeform 22">
                <a:extLst>
                  <a:ext uri="{FF2B5EF4-FFF2-40B4-BE49-F238E27FC236}">
                    <a16:creationId xmlns:a16="http://schemas.microsoft.com/office/drawing/2014/main" id="{50518B45-8E24-9C4F-9D5E-57EB9CDEBF62}"/>
                  </a:ext>
                </a:extLst>
              </p:cNvPr>
              <p:cNvSpPr>
                <a:spLocks/>
              </p:cNvSpPr>
              <p:nvPr/>
            </p:nvSpPr>
            <p:spPr bwMode="auto">
              <a:xfrm>
                <a:off x="2498779" y="3655804"/>
                <a:ext cx="56905" cy="10874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285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prstClr val="black"/>
                      </a:gs>
                      <a:gs pos="100000">
                        <a:prstClr val="black"/>
                      </a:gs>
                    </a:gsLst>
                    <a:lin ang="5400000" scaled="1"/>
                  </a:gradFill>
                  <a:effectLst/>
                  <a:uLnTx/>
                  <a:uFillTx/>
                  <a:latin typeface="Segoe UI"/>
                  <a:ea typeface="+mn-ea"/>
                  <a:cs typeface="+mn-cs"/>
                </a:endParaRPr>
              </a:p>
            </p:txBody>
          </p:sp>
          <p:sp>
            <p:nvSpPr>
              <p:cNvPr id="89" name="Oval 88">
                <a:extLst>
                  <a:ext uri="{FF2B5EF4-FFF2-40B4-BE49-F238E27FC236}">
                    <a16:creationId xmlns:a16="http://schemas.microsoft.com/office/drawing/2014/main" id="{4EDDED0C-59B3-9546-ADBE-2E822E596E9A}"/>
                  </a:ext>
                </a:extLst>
              </p:cNvPr>
              <p:cNvSpPr/>
              <p:nvPr/>
            </p:nvSpPr>
            <p:spPr bwMode="auto">
              <a:xfrm>
                <a:off x="2335756" y="3558618"/>
                <a:ext cx="318744" cy="318742"/>
              </a:xfrm>
              <a:prstGeom prst="ellipse">
                <a:avLst/>
              </a:prstGeom>
              <a:noFill/>
              <a:ln w="28575"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0">
                        <a:prstClr val="black"/>
                      </a:gs>
                      <a:gs pos="100000">
                        <a:prstClr val="black"/>
                      </a:gs>
                    </a:gsLst>
                    <a:lin ang="5400000" scaled="1"/>
                  </a:gradFill>
                  <a:effectLst/>
                  <a:uLnTx/>
                  <a:uFillTx/>
                  <a:latin typeface="Segoe UI"/>
                  <a:ea typeface="+mn-ea"/>
                  <a:cs typeface="+mn-cs"/>
                </a:endParaRPr>
              </a:p>
            </p:txBody>
          </p:sp>
        </p:grpSp>
        <p:cxnSp>
          <p:nvCxnSpPr>
            <p:cNvPr id="85" name="Straight Connector 84">
              <a:extLst>
                <a:ext uri="{FF2B5EF4-FFF2-40B4-BE49-F238E27FC236}">
                  <a16:creationId xmlns:a16="http://schemas.microsoft.com/office/drawing/2014/main" id="{371AE730-28BD-D048-A988-7F4BE153494C}"/>
                </a:ext>
              </a:extLst>
            </p:cNvPr>
            <p:cNvCxnSpPr>
              <a:cxnSpLocks/>
            </p:cNvCxnSpPr>
            <p:nvPr/>
          </p:nvCxnSpPr>
          <p:spPr>
            <a:xfrm flipV="1">
              <a:off x="2864678" y="508179"/>
              <a:ext cx="0" cy="155399"/>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32C363F-2954-814E-8E50-13DEAC3140B3}"/>
                </a:ext>
              </a:extLst>
            </p:cNvPr>
            <p:cNvCxnSpPr>
              <a:cxnSpLocks/>
            </p:cNvCxnSpPr>
            <p:nvPr/>
          </p:nvCxnSpPr>
          <p:spPr>
            <a:xfrm>
              <a:off x="2686079" y="508179"/>
              <a:ext cx="365069"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Arc 86">
              <a:extLst>
                <a:ext uri="{FF2B5EF4-FFF2-40B4-BE49-F238E27FC236}">
                  <a16:creationId xmlns:a16="http://schemas.microsoft.com/office/drawing/2014/main" id="{FCC33CC2-2AF6-BF40-BD1A-B176C64299F9}"/>
                </a:ext>
              </a:extLst>
            </p:cNvPr>
            <p:cNvSpPr/>
            <p:nvPr/>
          </p:nvSpPr>
          <p:spPr>
            <a:xfrm>
              <a:off x="2535524" y="785044"/>
              <a:ext cx="651359" cy="651357"/>
            </a:xfrm>
            <a:prstGeom prst="arc">
              <a:avLst>
                <a:gd name="adj1" fmla="val 16228449"/>
                <a:gd name="adj2" fmla="val 1639725"/>
              </a:avLst>
            </a:prstGeom>
            <a:ln w="28575">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D38C849A-D667-4292-86EF-B47C7B40E335}"/>
              </a:ext>
            </a:extLst>
          </p:cNvPr>
          <p:cNvSpPr txBox="1"/>
          <p:nvPr/>
        </p:nvSpPr>
        <p:spPr>
          <a:xfrm>
            <a:off x="8083224" y="3138685"/>
            <a:ext cx="730828" cy="131112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800" b="0" i="0" u="none" strike="noStrike" kern="1200" cap="none" spc="0" normalizeH="0" baseline="0" noProof="0">
                <a:ln>
                  <a:noFill/>
                </a:ln>
                <a:solidFill>
                  <a:srgbClr val="EAEAEA">
                    <a:lumMod val="75000"/>
                  </a:srgbClr>
                </a:solidFill>
                <a:effectLst/>
                <a:uLnTx/>
                <a:uFillTx/>
                <a:latin typeface="Arial" panose="020B0604020202020204" pitchFamily="34" charset="0"/>
                <a:ea typeface="+mn-ea"/>
                <a:cs typeface="Arial" panose="020B0604020202020204" pitchFamily="34" charset="0"/>
              </a:rPr>
              <a:t>“</a:t>
            </a:r>
          </a:p>
        </p:txBody>
      </p:sp>
      <p:sp>
        <p:nvSpPr>
          <p:cNvPr id="56" name="TextBox 55">
            <a:extLst>
              <a:ext uri="{FF2B5EF4-FFF2-40B4-BE49-F238E27FC236}">
                <a16:creationId xmlns:a16="http://schemas.microsoft.com/office/drawing/2014/main" id="{D2FBFC55-2086-4898-9763-2F833FC68593}"/>
              </a:ext>
            </a:extLst>
          </p:cNvPr>
          <p:cNvSpPr txBox="1"/>
          <p:nvPr/>
        </p:nvSpPr>
        <p:spPr>
          <a:xfrm flipV="1">
            <a:off x="9920215" y="4306408"/>
            <a:ext cx="730828" cy="1311128"/>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800" b="0" i="0" u="none" strike="noStrike" kern="1200" cap="none" spc="0" normalizeH="0" baseline="0" noProof="0">
                <a:ln>
                  <a:noFill/>
                </a:ln>
                <a:solidFill>
                  <a:srgbClr val="EAEAEA">
                    <a:lumMod val="75000"/>
                  </a:srgbClr>
                </a:solidFill>
                <a:effectLst/>
                <a:uLnTx/>
                <a:uFillTx/>
                <a:latin typeface="Arial" panose="020B0604020202020204" pitchFamily="34" charset="0"/>
                <a:ea typeface="+mn-ea"/>
                <a:cs typeface="Arial" panose="020B0604020202020204" pitchFamily="34" charset="0"/>
              </a:rPr>
              <a:t>“</a:t>
            </a:r>
          </a:p>
        </p:txBody>
      </p:sp>
    </p:spTree>
    <p:extLst>
      <p:ext uri="{BB962C8B-B14F-4D97-AF65-F5344CB8AC3E}">
        <p14:creationId xmlns:p14="http://schemas.microsoft.com/office/powerpoint/2010/main" val="294739012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600456" y="2638454"/>
            <a:ext cx="11410950" cy="1218795"/>
          </a:xfrm>
        </p:spPr>
        <p:txBody>
          <a:bodyPr/>
          <a:lstStyle/>
          <a:p>
            <a:pPr algn="ctr"/>
            <a:r>
              <a:rPr lang="en-GB"/>
              <a:t>WHAT IS THE PROCESS FOR MIGRATION?</a:t>
            </a:r>
            <a:endParaRPr lang="en-US"/>
          </a:p>
        </p:txBody>
      </p:sp>
    </p:spTree>
    <p:extLst>
      <p:ext uri="{BB962C8B-B14F-4D97-AF65-F5344CB8AC3E}">
        <p14:creationId xmlns:p14="http://schemas.microsoft.com/office/powerpoint/2010/main" val="352923131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4BE18-113E-437E-81A4-6DF3ACE57FF1}"/>
              </a:ext>
            </a:extLst>
          </p:cNvPr>
          <p:cNvSpPr>
            <a:spLocks noGrp="1"/>
          </p:cNvSpPr>
          <p:nvPr>
            <p:ph type="body" sz="quarter" idx="10"/>
          </p:nvPr>
        </p:nvSpPr>
        <p:spPr>
          <a:xfrm>
            <a:off x="586390" y="1860140"/>
            <a:ext cx="5915078" cy="4990212"/>
          </a:xfrm>
        </p:spPr>
        <p:txBody>
          <a:bodyPr/>
          <a:lstStyle/>
          <a:p>
            <a:pPr fontAlgn="base">
              <a:spcBef>
                <a:spcPct val="0"/>
              </a:spcBef>
              <a:spcAft>
                <a:spcPts val="600"/>
              </a:spcAft>
              <a:buSzPct val="95000"/>
              <a:defRPr/>
            </a:pPr>
            <a:r>
              <a:rPr lang="en-US" sz="2000" kern="0">
                <a:gradFill>
                  <a:gsLst>
                    <a:gs pos="2917">
                      <a:prstClr val="black"/>
                    </a:gs>
                    <a:gs pos="30000">
                      <a:prstClr val="black"/>
                    </a:gs>
                  </a:gsLst>
                  <a:lin ang="5400000" scaled="0"/>
                </a:gradFill>
              </a:rPr>
              <a:t>Migrating to SQL Server Databases to Azure has 3 key decision points:</a:t>
            </a:r>
          </a:p>
          <a:p>
            <a:pPr fontAlgn="base">
              <a:spcBef>
                <a:spcPct val="0"/>
              </a:spcBef>
              <a:spcAft>
                <a:spcPts val="600"/>
              </a:spcAft>
              <a:buSzPct val="95000"/>
              <a:defRPr/>
            </a:pPr>
            <a:endParaRPr lang="en-US" sz="2000" kern="0">
              <a:gradFill>
                <a:gsLst>
                  <a:gs pos="2917">
                    <a:prstClr val="black"/>
                  </a:gs>
                  <a:gs pos="30000">
                    <a:prstClr val="black"/>
                  </a:gs>
                </a:gsLst>
                <a:lin ang="5400000" scaled="0"/>
              </a:gradFill>
            </a:endParaRPr>
          </a:p>
          <a:p>
            <a:pPr marL="342900" indent="-342900" fontAlgn="base">
              <a:spcBef>
                <a:spcPct val="0"/>
              </a:spcBef>
              <a:spcAft>
                <a:spcPts val="600"/>
              </a:spcAft>
              <a:buSzPct val="95000"/>
              <a:buFont typeface="Wingdings" panose="05000000000000000000" pitchFamily="2" charset="2"/>
              <a:buAutoNum type="arabicPeriod"/>
              <a:defRPr/>
            </a:pPr>
            <a:r>
              <a:rPr lang="en-US" sz="2000" kern="0">
                <a:gradFill>
                  <a:gsLst>
                    <a:gs pos="2917">
                      <a:prstClr val="black"/>
                    </a:gs>
                    <a:gs pos="30000">
                      <a:prstClr val="black"/>
                    </a:gs>
                  </a:gsLst>
                  <a:lin ang="5400000" scaled="0"/>
                </a:gradFill>
              </a:rPr>
              <a:t>Which Database deployment model is best for my Application?</a:t>
            </a:r>
          </a:p>
          <a:p>
            <a:pPr marL="342900" indent="-342900" fontAlgn="base">
              <a:spcBef>
                <a:spcPct val="0"/>
              </a:spcBef>
              <a:spcAft>
                <a:spcPts val="600"/>
              </a:spcAft>
              <a:buSzPct val="95000"/>
              <a:buFont typeface="Wingdings" panose="05000000000000000000" pitchFamily="2" charset="2"/>
              <a:buAutoNum type="arabicPeriod"/>
              <a:defRPr/>
            </a:pPr>
            <a:r>
              <a:rPr lang="en-US" sz="2000" kern="0">
                <a:gradFill>
                  <a:gsLst>
                    <a:gs pos="2917">
                      <a:prstClr val="black"/>
                    </a:gs>
                    <a:gs pos="30000">
                      <a:prstClr val="black"/>
                    </a:gs>
                  </a:gsLst>
                  <a:lin ang="5400000" scaled="0"/>
                </a:gradFill>
              </a:rPr>
              <a:t>What is the best process for migration to Azure?</a:t>
            </a:r>
          </a:p>
          <a:p>
            <a:pPr marL="342900" indent="-342900" fontAlgn="base">
              <a:spcBef>
                <a:spcPct val="0"/>
              </a:spcBef>
              <a:spcAft>
                <a:spcPts val="600"/>
              </a:spcAft>
              <a:buSzPct val="95000"/>
              <a:buAutoNum type="arabicPeriod"/>
              <a:defRPr/>
            </a:pPr>
            <a:r>
              <a:rPr lang="en-US" sz="2000" kern="0">
                <a:gradFill>
                  <a:gsLst>
                    <a:gs pos="2917">
                      <a:prstClr val="black"/>
                    </a:gs>
                    <a:gs pos="30000">
                      <a:prstClr val="black"/>
                    </a:gs>
                  </a:gsLst>
                  <a:lin ang="5400000" scaled="0"/>
                </a:gradFill>
              </a:rPr>
              <a:t>What tools can I use to make migration more efficient?</a:t>
            </a:r>
          </a:p>
          <a:p>
            <a:pPr fontAlgn="base">
              <a:spcBef>
                <a:spcPct val="0"/>
              </a:spcBef>
              <a:spcAft>
                <a:spcPts val="600"/>
              </a:spcAft>
              <a:buSzPct val="95000"/>
              <a:defRPr/>
            </a:pPr>
            <a:endParaRPr lang="en-US" sz="2000" kern="0">
              <a:gradFill>
                <a:gsLst>
                  <a:gs pos="2917">
                    <a:prstClr val="black"/>
                  </a:gs>
                  <a:gs pos="30000">
                    <a:prstClr val="black"/>
                  </a:gs>
                </a:gsLst>
                <a:lin ang="5400000" scaled="0"/>
              </a:gradFill>
            </a:endParaRPr>
          </a:p>
          <a:p>
            <a:pPr fontAlgn="base">
              <a:spcBef>
                <a:spcPct val="0"/>
              </a:spcBef>
              <a:spcAft>
                <a:spcPts val="600"/>
              </a:spcAft>
              <a:buSzPct val="95000"/>
              <a:defRPr/>
            </a:pPr>
            <a:r>
              <a:rPr lang="en-US" sz="2000" kern="0">
                <a:gradFill>
                  <a:gsLst>
                    <a:gs pos="2917">
                      <a:prstClr val="black"/>
                    </a:gs>
                    <a:gs pos="30000">
                      <a:prstClr val="black"/>
                    </a:gs>
                  </a:gsLst>
                  <a:lin ang="5400000" scaled="0"/>
                </a:gradFill>
              </a:rPr>
              <a:t>And for All Up Modernisation – how do I do that at scale?</a:t>
            </a:r>
          </a:p>
          <a:p>
            <a:pPr marL="115888" indent="-115888" fontAlgn="base">
              <a:spcBef>
                <a:spcPct val="0"/>
              </a:spcBef>
              <a:spcAft>
                <a:spcPts val="600"/>
              </a:spcAft>
              <a:buSzPct val="95000"/>
              <a:buFont typeface="Arial" panose="020B0604020202020204" pitchFamily="34" charset="0"/>
              <a:buChar char="•"/>
              <a:defRPr/>
            </a:pPr>
            <a:endParaRPr lang="en-US" sz="2000" kern="0">
              <a:gradFill>
                <a:gsLst>
                  <a:gs pos="2917">
                    <a:prstClr val="black"/>
                  </a:gs>
                  <a:gs pos="30000">
                    <a:prstClr val="black"/>
                  </a:gs>
                </a:gsLst>
                <a:lin ang="5400000" scaled="0"/>
              </a:gradFill>
            </a:endParaRPr>
          </a:p>
          <a:p>
            <a:pPr fontAlgn="base">
              <a:spcBef>
                <a:spcPct val="0"/>
              </a:spcBef>
              <a:spcAft>
                <a:spcPts val="600"/>
              </a:spcAft>
              <a:buSzPct val="95000"/>
              <a:defRPr/>
            </a:pPr>
            <a:endParaRPr lang="en-US" sz="2000" kern="0">
              <a:gradFill>
                <a:gsLst>
                  <a:gs pos="2917">
                    <a:prstClr val="black"/>
                  </a:gs>
                  <a:gs pos="30000">
                    <a:prstClr val="black"/>
                  </a:gs>
                </a:gsLst>
                <a:lin ang="5400000" scaled="0"/>
              </a:gradFill>
            </a:endParaRPr>
          </a:p>
        </p:txBody>
      </p:sp>
      <p:sp>
        <p:nvSpPr>
          <p:cNvPr id="2" name="Title 1">
            <a:extLst>
              <a:ext uri="{FF2B5EF4-FFF2-40B4-BE49-F238E27FC236}">
                <a16:creationId xmlns:a16="http://schemas.microsoft.com/office/drawing/2014/main" id="{2502B812-3BE3-4A5F-AC01-6C1B771E0423}"/>
              </a:ext>
            </a:extLst>
          </p:cNvPr>
          <p:cNvSpPr>
            <a:spLocks noGrp="1"/>
          </p:cNvSpPr>
          <p:nvPr>
            <p:ph type="title"/>
          </p:nvPr>
        </p:nvSpPr>
        <p:spPr>
          <a:xfrm>
            <a:off x="588263" y="457200"/>
            <a:ext cx="11018520" cy="387798"/>
          </a:xfrm>
        </p:spPr>
        <p:txBody>
          <a:bodyPr/>
          <a:lstStyle/>
          <a:p>
            <a:pPr algn="ctr" defTabSz="914367">
              <a:lnSpc>
                <a:spcPct val="90000"/>
              </a:lnSpc>
            </a:pPr>
            <a:r>
              <a:rPr lang="en-US" sz="2800" cap="all" spc="-100">
                <a:solidFill>
                  <a:srgbClr val="0078D7"/>
                </a:solidFill>
                <a:latin typeface="Segoe UI Semilight" panose="020B0402040204020203" pitchFamily="34" charset="0"/>
                <a:cs typeface="Segoe UI Semilight" panose="020B0402040204020203" pitchFamily="34" charset="0"/>
              </a:rPr>
              <a:t>Migrating databases to azure</a:t>
            </a:r>
          </a:p>
        </p:txBody>
      </p:sp>
      <p:grpSp>
        <p:nvGrpSpPr>
          <p:cNvPr id="5" name="Group 4">
            <a:extLst>
              <a:ext uri="{FF2B5EF4-FFF2-40B4-BE49-F238E27FC236}">
                <a16:creationId xmlns:a16="http://schemas.microsoft.com/office/drawing/2014/main" id="{D15F88DE-4B80-4AE8-A7F8-42DA6849A29E}"/>
              </a:ext>
            </a:extLst>
          </p:cNvPr>
          <p:cNvGrpSpPr/>
          <p:nvPr/>
        </p:nvGrpSpPr>
        <p:grpSpPr>
          <a:xfrm>
            <a:off x="8095484" y="1719814"/>
            <a:ext cx="1990772" cy="1897874"/>
            <a:chOff x="3587642" y="3891187"/>
            <a:chExt cx="757004" cy="721679"/>
          </a:xfrm>
        </p:grpSpPr>
        <p:sp>
          <p:nvSpPr>
            <p:cNvPr id="15" name="Freeform: Shape 14">
              <a:extLst>
                <a:ext uri="{FF2B5EF4-FFF2-40B4-BE49-F238E27FC236}">
                  <a16:creationId xmlns:a16="http://schemas.microsoft.com/office/drawing/2014/main" id="{AE0A3013-C47A-4C71-A2D7-F408ED0F64CB}"/>
                </a:ext>
              </a:extLst>
            </p:cNvPr>
            <p:cNvSpPr/>
            <p:nvPr/>
          </p:nvSpPr>
          <p:spPr bwMode="auto">
            <a:xfrm flipH="1">
              <a:off x="3587642" y="3891187"/>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13" name="Freeform 146">
              <a:extLst>
                <a:ext uri="{FF2B5EF4-FFF2-40B4-BE49-F238E27FC236}">
                  <a16:creationId xmlns:a16="http://schemas.microsoft.com/office/drawing/2014/main" id="{F006495D-D81E-46D9-A99F-E81AFA46DC10}"/>
                </a:ext>
              </a:extLst>
            </p:cNvPr>
            <p:cNvSpPr>
              <a:spLocks noChangeAspect="1"/>
            </p:cNvSpPr>
            <p:nvPr/>
          </p:nvSpPr>
          <p:spPr bwMode="auto">
            <a:xfrm>
              <a:off x="3819459" y="4280261"/>
              <a:ext cx="525187" cy="33260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EE8FD5F0-DDD4-4BF3-B18C-5CE2961ECA7C}"/>
              </a:ext>
            </a:extLst>
          </p:cNvPr>
          <p:cNvGrpSpPr/>
          <p:nvPr/>
        </p:nvGrpSpPr>
        <p:grpSpPr>
          <a:xfrm>
            <a:off x="7836854" y="4749801"/>
            <a:ext cx="1240192" cy="1224740"/>
            <a:chOff x="7680825" y="4749801"/>
            <a:chExt cx="1240192" cy="1224740"/>
          </a:xfrm>
        </p:grpSpPr>
        <p:grpSp>
          <p:nvGrpSpPr>
            <p:cNvPr id="7" name="Group 6">
              <a:extLst>
                <a:ext uri="{FF2B5EF4-FFF2-40B4-BE49-F238E27FC236}">
                  <a16:creationId xmlns:a16="http://schemas.microsoft.com/office/drawing/2014/main" id="{37B876AE-D4B6-444E-90B3-C2D521466A75}"/>
                </a:ext>
              </a:extLst>
            </p:cNvPr>
            <p:cNvGrpSpPr/>
            <p:nvPr/>
          </p:nvGrpSpPr>
          <p:grpSpPr>
            <a:xfrm>
              <a:off x="7680825" y="4749801"/>
              <a:ext cx="612809" cy="1224740"/>
              <a:chOff x="7680825" y="4749801"/>
              <a:chExt cx="612809" cy="1224740"/>
            </a:xfrm>
          </p:grpSpPr>
          <p:sp>
            <p:nvSpPr>
              <p:cNvPr id="26" name="Rectangle 25">
                <a:extLst>
                  <a:ext uri="{FF2B5EF4-FFF2-40B4-BE49-F238E27FC236}">
                    <a16:creationId xmlns:a16="http://schemas.microsoft.com/office/drawing/2014/main" id="{BB0AC15C-3AF2-4D20-8CF0-AB9CEC54D178}"/>
                  </a:ext>
                </a:extLst>
              </p:cNvPr>
              <p:cNvSpPr/>
              <p:nvPr/>
            </p:nvSpPr>
            <p:spPr>
              <a:xfrm>
                <a:off x="7680825" y="4749801"/>
                <a:ext cx="612809" cy="122474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B3105C0-06F4-44E8-BF9D-6122424A3FE1}"/>
                  </a:ext>
                </a:extLst>
              </p:cNvPr>
              <p:cNvSpPr/>
              <p:nvPr/>
            </p:nvSpPr>
            <p:spPr>
              <a:xfrm>
                <a:off x="7910874"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1B0789FB-7B8A-4544-BBD9-690F08A387A7}"/>
                </a:ext>
              </a:extLst>
            </p:cNvPr>
            <p:cNvGrpSpPr/>
            <p:nvPr/>
          </p:nvGrpSpPr>
          <p:grpSpPr>
            <a:xfrm>
              <a:off x="8361460" y="5010778"/>
              <a:ext cx="559557" cy="963763"/>
              <a:chOff x="8361460" y="5010778"/>
              <a:chExt cx="559557" cy="963763"/>
            </a:xfrm>
          </p:grpSpPr>
          <p:sp>
            <p:nvSpPr>
              <p:cNvPr id="27" name="Rectangle 26">
                <a:extLst>
                  <a:ext uri="{FF2B5EF4-FFF2-40B4-BE49-F238E27FC236}">
                    <a16:creationId xmlns:a16="http://schemas.microsoft.com/office/drawing/2014/main" id="{2AF72A2C-F784-451D-888C-7DC57F9D6D12}"/>
                  </a:ext>
                </a:extLst>
              </p:cNvPr>
              <p:cNvSpPr/>
              <p:nvPr/>
            </p:nvSpPr>
            <p:spPr>
              <a:xfrm>
                <a:off x="8361460" y="5010778"/>
                <a:ext cx="559557" cy="963763"/>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6A638DD8-08FD-4919-B073-172E4841AFEA}"/>
                  </a:ext>
                </a:extLst>
              </p:cNvPr>
              <p:cNvSpPr/>
              <p:nvPr/>
            </p:nvSpPr>
            <p:spPr>
              <a:xfrm>
                <a:off x="8563908" y="5704258"/>
                <a:ext cx="152710" cy="270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7" name="Group 46">
            <a:extLst>
              <a:ext uri="{FF2B5EF4-FFF2-40B4-BE49-F238E27FC236}">
                <a16:creationId xmlns:a16="http://schemas.microsoft.com/office/drawing/2014/main" id="{84469AA1-C822-4C0C-9D58-29CF43C75163}"/>
              </a:ext>
            </a:extLst>
          </p:cNvPr>
          <p:cNvGrpSpPr/>
          <p:nvPr/>
        </p:nvGrpSpPr>
        <p:grpSpPr>
          <a:xfrm>
            <a:off x="9836202" y="5357741"/>
            <a:ext cx="623504" cy="616779"/>
            <a:chOff x="6712956" y="9045673"/>
            <a:chExt cx="464984" cy="459971"/>
          </a:xfrm>
        </p:grpSpPr>
        <p:sp>
          <p:nvSpPr>
            <p:cNvPr id="48" name="Rectangle 47">
              <a:extLst>
                <a:ext uri="{FF2B5EF4-FFF2-40B4-BE49-F238E27FC236}">
                  <a16:creationId xmlns:a16="http://schemas.microsoft.com/office/drawing/2014/main" id="{3CC62D6A-8653-487A-96CC-53D46A43337B}"/>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D1F7FF1-F5BE-42DA-9FD6-A531E09975DA}"/>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2DB64E06-C4AA-4FA2-86B5-5F9D22DA0AF6}"/>
                </a:ext>
              </a:extLst>
            </p:cNvPr>
            <p:cNvGrpSpPr/>
            <p:nvPr/>
          </p:nvGrpSpPr>
          <p:grpSpPr>
            <a:xfrm>
              <a:off x="6712956" y="9045673"/>
              <a:ext cx="464984" cy="138505"/>
              <a:chOff x="551886" y="4922823"/>
              <a:chExt cx="508602" cy="151498"/>
            </a:xfrm>
          </p:grpSpPr>
          <p:sp>
            <p:nvSpPr>
              <p:cNvPr id="59" name="Rectangle 58">
                <a:extLst>
                  <a:ext uri="{FF2B5EF4-FFF2-40B4-BE49-F238E27FC236}">
                    <a16:creationId xmlns:a16="http://schemas.microsoft.com/office/drawing/2014/main" id="{EBE3236E-68FC-4C67-9EE1-806D8A7A3E02}"/>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B93658D-D0E8-40A1-926D-9F96C7E331B3}"/>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77C14F82-F650-4E50-8AC2-2B1D653227EE}"/>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1" name="Straight Connector 50">
              <a:extLst>
                <a:ext uri="{FF2B5EF4-FFF2-40B4-BE49-F238E27FC236}">
                  <a16:creationId xmlns:a16="http://schemas.microsoft.com/office/drawing/2014/main" id="{AEAF4C7C-640F-43B4-9D1D-0764FAF98356}"/>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C9F345-126E-4F64-A6F6-31906A36FD72}"/>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25C29FB-6D92-4EFB-A131-2605AAC8696A}"/>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B5D0A3E-1DDA-497C-A04E-7E51A7DCFE7C}"/>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99FCA42-BB0A-478B-A1A7-57A0A08AD947}"/>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C1A57F-B96F-4308-8C57-D282B73960C9}"/>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949078-EE38-478C-8D2B-E0B2A13692A0}"/>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FF7A0D-C08C-4BD2-87DF-5A56E1DE4E1C}"/>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3" name="Arrow: Up 62">
            <a:extLst>
              <a:ext uri="{FF2B5EF4-FFF2-40B4-BE49-F238E27FC236}">
                <a16:creationId xmlns:a16="http://schemas.microsoft.com/office/drawing/2014/main" id="{B4A720FE-3708-4585-BC79-0AB190883B90}"/>
              </a:ext>
            </a:extLst>
          </p:cNvPr>
          <p:cNvSpPr/>
          <p:nvPr/>
        </p:nvSpPr>
        <p:spPr bwMode="auto">
          <a:xfrm>
            <a:off x="8872647" y="3839087"/>
            <a:ext cx="566262" cy="73291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6543AECD-55B6-4B9E-9B1D-10DE28DE2430}"/>
              </a:ext>
            </a:extLst>
          </p:cNvPr>
          <p:cNvSpPr txBox="1"/>
          <p:nvPr/>
        </p:nvSpPr>
        <p:spPr>
          <a:xfrm>
            <a:off x="586390" y="967563"/>
            <a:ext cx="11322075" cy="307777"/>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Combining the best of SQL Server with the benefits of Azure</a:t>
            </a:r>
          </a:p>
        </p:txBody>
      </p:sp>
      <p:grpSp>
        <p:nvGrpSpPr>
          <p:cNvPr id="95" name="Group 94">
            <a:extLst>
              <a:ext uri="{FF2B5EF4-FFF2-40B4-BE49-F238E27FC236}">
                <a16:creationId xmlns:a16="http://schemas.microsoft.com/office/drawing/2014/main" id="{2288CC4E-58D4-4E58-A698-8FD8C820C4EA}"/>
              </a:ext>
            </a:extLst>
          </p:cNvPr>
          <p:cNvGrpSpPr/>
          <p:nvPr/>
        </p:nvGrpSpPr>
        <p:grpSpPr>
          <a:xfrm>
            <a:off x="9167591" y="5356638"/>
            <a:ext cx="623504" cy="616779"/>
            <a:chOff x="6712956" y="9045673"/>
            <a:chExt cx="464984" cy="459971"/>
          </a:xfrm>
        </p:grpSpPr>
        <p:sp>
          <p:nvSpPr>
            <p:cNvPr id="96" name="Rectangle 95">
              <a:extLst>
                <a:ext uri="{FF2B5EF4-FFF2-40B4-BE49-F238E27FC236}">
                  <a16:creationId xmlns:a16="http://schemas.microsoft.com/office/drawing/2014/main" id="{0448C2D0-38A2-4094-A7D4-B71D57202691}"/>
                </a:ext>
              </a:extLst>
            </p:cNvPr>
            <p:cNvSpPr/>
            <p:nvPr/>
          </p:nvSpPr>
          <p:spPr bwMode="auto">
            <a:xfrm>
              <a:off x="6712956" y="9205584"/>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44407812-9BE0-4354-82B0-E7BA40AFEF2D}"/>
                </a:ext>
              </a:extLst>
            </p:cNvPr>
            <p:cNvSpPr/>
            <p:nvPr/>
          </p:nvSpPr>
          <p:spPr bwMode="auto">
            <a:xfrm>
              <a:off x="6712956" y="9367139"/>
              <a:ext cx="464984" cy="138505"/>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BC7A3999-1CF9-4C9C-B821-D3692A2DE90F}"/>
                </a:ext>
              </a:extLst>
            </p:cNvPr>
            <p:cNvGrpSpPr/>
            <p:nvPr/>
          </p:nvGrpSpPr>
          <p:grpSpPr>
            <a:xfrm>
              <a:off x="6712956" y="9045673"/>
              <a:ext cx="464984" cy="138505"/>
              <a:chOff x="551886" y="4922823"/>
              <a:chExt cx="508602" cy="151498"/>
            </a:xfrm>
          </p:grpSpPr>
          <p:sp>
            <p:nvSpPr>
              <p:cNvPr id="107" name="Rectangle 106">
                <a:extLst>
                  <a:ext uri="{FF2B5EF4-FFF2-40B4-BE49-F238E27FC236}">
                    <a16:creationId xmlns:a16="http://schemas.microsoft.com/office/drawing/2014/main" id="{9F1CBC70-0266-4EDD-AB00-4A9551C8A67B}"/>
                  </a:ext>
                </a:extLst>
              </p:cNvPr>
              <p:cNvSpPr/>
              <p:nvPr/>
            </p:nvSpPr>
            <p:spPr bwMode="auto">
              <a:xfrm>
                <a:off x="551886" y="4922823"/>
                <a:ext cx="508602" cy="151498"/>
              </a:xfrm>
              <a:prstGeom prst="rect">
                <a:avLst/>
              </a:prstGeom>
              <a:solidFill>
                <a:srgbClr val="0078D7"/>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2951B8E9-444A-4320-A55E-4F788580D3E5}"/>
                  </a:ext>
                </a:extLst>
              </p:cNvPr>
              <p:cNvSpPr/>
              <p:nvPr/>
            </p:nvSpPr>
            <p:spPr bwMode="auto">
              <a:xfrm flipH="1">
                <a:off x="955040" y="4971128"/>
                <a:ext cx="45720" cy="45720"/>
              </a:xfrm>
              <a:prstGeom prst="ellipse">
                <a:avLst/>
              </a:prstGeom>
              <a:solidFill>
                <a:schemeClr val="bg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9" name="Straight Connector 108">
                <a:extLst>
                  <a:ext uri="{FF2B5EF4-FFF2-40B4-BE49-F238E27FC236}">
                    <a16:creationId xmlns:a16="http://schemas.microsoft.com/office/drawing/2014/main" id="{C91FEADA-9665-4BA2-9AAE-AB7DFF9A2719}"/>
                  </a:ext>
                </a:extLst>
              </p:cNvPr>
              <p:cNvCxnSpPr/>
              <p:nvPr/>
            </p:nvCxnSpPr>
            <p:spPr>
              <a:xfrm>
                <a:off x="625475" y="4997163"/>
                <a:ext cx="238125" cy="0"/>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99" name="Straight Connector 98">
              <a:extLst>
                <a:ext uri="{FF2B5EF4-FFF2-40B4-BE49-F238E27FC236}">
                  <a16:creationId xmlns:a16="http://schemas.microsoft.com/office/drawing/2014/main" id="{2D86CCA2-D840-431C-B058-58D40220FDE5}"/>
                </a:ext>
              </a:extLst>
            </p:cNvPr>
            <p:cNvCxnSpPr>
              <a:cxnSpLocks/>
            </p:cNvCxnSpPr>
            <p:nvPr/>
          </p:nvCxnSpPr>
          <p:spPr>
            <a:xfrm>
              <a:off x="6805851"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AE61E31-927A-4344-845A-AE178BDB28CB}"/>
                </a:ext>
              </a:extLst>
            </p:cNvPr>
            <p:cNvCxnSpPr>
              <a:cxnSpLocks/>
            </p:cNvCxnSpPr>
            <p:nvPr/>
          </p:nvCxnSpPr>
          <p:spPr>
            <a:xfrm>
              <a:off x="6898824"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843D64E-9300-4E84-9DC6-D7DF5D2BCDB4}"/>
                </a:ext>
              </a:extLst>
            </p:cNvPr>
            <p:cNvCxnSpPr>
              <a:cxnSpLocks/>
            </p:cNvCxnSpPr>
            <p:nvPr/>
          </p:nvCxnSpPr>
          <p:spPr>
            <a:xfrm>
              <a:off x="6991796"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7BFF49D-9A30-4216-954C-E209B1206EDE}"/>
                </a:ext>
              </a:extLst>
            </p:cNvPr>
            <p:cNvCxnSpPr>
              <a:cxnSpLocks/>
            </p:cNvCxnSpPr>
            <p:nvPr/>
          </p:nvCxnSpPr>
          <p:spPr>
            <a:xfrm>
              <a:off x="7084769" y="9400854"/>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58D63DB-E264-48B2-8160-42361356604A}"/>
                </a:ext>
              </a:extLst>
            </p:cNvPr>
            <p:cNvCxnSpPr>
              <a:cxnSpLocks/>
            </p:cNvCxnSpPr>
            <p:nvPr/>
          </p:nvCxnSpPr>
          <p:spPr>
            <a:xfrm>
              <a:off x="6805851"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53688DA-4B9F-4EF7-A11F-8B0539BC1978}"/>
                </a:ext>
              </a:extLst>
            </p:cNvPr>
            <p:cNvCxnSpPr>
              <a:cxnSpLocks/>
            </p:cNvCxnSpPr>
            <p:nvPr/>
          </p:nvCxnSpPr>
          <p:spPr>
            <a:xfrm>
              <a:off x="6898824"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E4ED2A2-8AEE-4BE2-AFD0-D7F075A5BC64}"/>
                </a:ext>
              </a:extLst>
            </p:cNvPr>
            <p:cNvCxnSpPr>
              <a:cxnSpLocks/>
            </p:cNvCxnSpPr>
            <p:nvPr/>
          </p:nvCxnSpPr>
          <p:spPr>
            <a:xfrm>
              <a:off x="6991796"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E849017-6E3B-41D8-9140-AB09D84F6094}"/>
                </a:ext>
              </a:extLst>
            </p:cNvPr>
            <p:cNvCxnSpPr>
              <a:cxnSpLocks/>
            </p:cNvCxnSpPr>
            <p:nvPr/>
          </p:nvCxnSpPr>
          <p:spPr>
            <a:xfrm>
              <a:off x="7084769" y="9242791"/>
              <a:ext cx="0" cy="67998"/>
            </a:xfrm>
            <a:prstGeom prst="line">
              <a:avLst/>
            </a:prstGeom>
            <a:solidFill>
              <a:schemeClr val="bg1"/>
            </a:solidFill>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419003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381000" y="3175104"/>
            <a:ext cx="11410950" cy="1828193"/>
          </a:xfrm>
        </p:spPr>
        <p:txBody>
          <a:bodyPr/>
          <a:lstStyle/>
          <a:p>
            <a:r>
              <a:rPr lang="en-GB"/>
              <a:t>What is SQL modernisation, why is it important?</a:t>
            </a:r>
            <a:br>
              <a:rPr lang="en-US"/>
            </a:br>
            <a:endParaRPr lang="en-US"/>
          </a:p>
        </p:txBody>
      </p:sp>
    </p:spTree>
    <p:extLst>
      <p:ext uri="{BB962C8B-B14F-4D97-AF65-F5344CB8AC3E}">
        <p14:creationId xmlns:p14="http://schemas.microsoft.com/office/powerpoint/2010/main" val="1390388218"/>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390524" y="3369722"/>
            <a:ext cx="11410950" cy="1218795"/>
          </a:xfrm>
        </p:spPr>
        <p:txBody>
          <a:bodyPr/>
          <a:lstStyle/>
          <a:p>
            <a:r>
              <a:rPr lang="en-GB"/>
              <a:t>DEPLOYMENT OPTIONS IN AZURE</a:t>
            </a:r>
            <a:br>
              <a:rPr lang="en-US"/>
            </a:br>
            <a:endParaRPr lang="en-US"/>
          </a:p>
        </p:txBody>
      </p:sp>
    </p:spTree>
    <p:extLst>
      <p:ext uri="{BB962C8B-B14F-4D97-AF65-F5344CB8AC3E}">
        <p14:creationId xmlns:p14="http://schemas.microsoft.com/office/powerpoint/2010/main" val="3992459627"/>
      </p:ext>
    </p:extLst>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8" name="TextBox 147">
            <a:extLst>
              <a:ext uri="{FF2B5EF4-FFF2-40B4-BE49-F238E27FC236}">
                <a16:creationId xmlns:a16="http://schemas.microsoft.com/office/drawing/2014/main" id="{11FB6D9E-315A-4FB3-B9E0-86C72DD17414}"/>
              </a:ext>
            </a:extLst>
          </p:cNvPr>
          <p:cNvSpPr txBox="1"/>
          <p:nvPr/>
        </p:nvSpPr>
        <p:spPr>
          <a:xfrm>
            <a:off x="7776890" y="6252366"/>
            <a:ext cx="1871871" cy="286191"/>
          </a:xfrm>
          <a:prstGeom prst="rect">
            <a:avLst/>
          </a:prstGeom>
          <a:solidFill>
            <a:srgbClr val="0078D7"/>
          </a:solidFill>
          <a:ln>
            <a:noFill/>
          </a:ln>
        </p:spPr>
        <p:txBody>
          <a:bodyPr wrap="square" lIns="91427" tIns="73141" rIns="91427" bIns="73141" rtlCol="0" anchor="ctr" anchorCtr="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Managed by Microsoft</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5738727" y="6252366"/>
            <a:ext cx="1871871" cy="286191"/>
          </a:xfrm>
          <a:prstGeom prst="rect">
            <a:avLst/>
          </a:prstGeom>
          <a:solidFill>
            <a:schemeClr val="tx1"/>
          </a:solidFill>
          <a:ln>
            <a:noFill/>
          </a:ln>
        </p:spPr>
        <p:txBody>
          <a:bodyPr wrap="square" lIns="91427" tIns="73141" rIns="91427" bIns="73141" rtlCol="0" anchor="ctr" anchorCtr="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Managed by customer</a:t>
            </a:r>
          </a:p>
        </p:txBody>
      </p:sp>
      <p:sp>
        <p:nvSpPr>
          <p:cNvPr id="326" name="Rectangle 325">
            <a:extLst>
              <a:ext uri="{FF2B5EF4-FFF2-40B4-BE49-F238E27FC236}">
                <a16:creationId xmlns:a16="http://schemas.microsoft.com/office/drawing/2014/main" id="{5C5AB348-E75C-41D2-A64E-59D4AC7A8835}"/>
              </a:ext>
            </a:extLst>
          </p:cNvPr>
          <p:cNvSpPr/>
          <p:nvPr/>
        </p:nvSpPr>
        <p:spPr>
          <a:xfrm>
            <a:off x="5094679" y="1165609"/>
            <a:ext cx="1386106"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On-premises</a:t>
            </a:r>
          </a:p>
        </p:txBody>
      </p:sp>
      <p:sp>
        <p:nvSpPr>
          <p:cNvPr id="328" name="Rectangle 327">
            <a:extLst>
              <a:ext uri="{FF2B5EF4-FFF2-40B4-BE49-F238E27FC236}">
                <a16:creationId xmlns:a16="http://schemas.microsoft.com/office/drawing/2014/main" id="{37742351-D24E-44A2-8373-6FFE4F9F3BEF}"/>
              </a:ext>
            </a:extLst>
          </p:cNvPr>
          <p:cNvSpPr/>
          <p:nvPr/>
        </p:nvSpPr>
        <p:spPr>
          <a:xfrm>
            <a:off x="4956515" y="5123578"/>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Datacenter Management</a:t>
            </a:r>
          </a:p>
        </p:txBody>
      </p:sp>
      <p:sp>
        <p:nvSpPr>
          <p:cNvPr id="329" name="Rectangle 328">
            <a:extLst>
              <a:ext uri="{FF2B5EF4-FFF2-40B4-BE49-F238E27FC236}">
                <a16:creationId xmlns:a16="http://schemas.microsoft.com/office/drawing/2014/main" id="{8023C85F-B2E6-4F6F-B58D-3939853AB56F}"/>
              </a:ext>
            </a:extLst>
          </p:cNvPr>
          <p:cNvSpPr/>
          <p:nvPr/>
        </p:nvSpPr>
        <p:spPr>
          <a:xfrm>
            <a:off x="4956515" y="4644817"/>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Hardware</a:t>
            </a:r>
          </a:p>
        </p:txBody>
      </p:sp>
      <p:sp>
        <p:nvSpPr>
          <p:cNvPr id="331" name="Rectangle 330">
            <a:extLst>
              <a:ext uri="{FF2B5EF4-FFF2-40B4-BE49-F238E27FC236}">
                <a16:creationId xmlns:a16="http://schemas.microsoft.com/office/drawing/2014/main" id="{27159407-87B6-405D-B087-B703B7E178C2}"/>
              </a:ext>
            </a:extLst>
          </p:cNvPr>
          <p:cNvSpPr/>
          <p:nvPr/>
        </p:nvSpPr>
        <p:spPr>
          <a:xfrm>
            <a:off x="4956515" y="3689723"/>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 provision /patching</a:t>
            </a:r>
          </a:p>
        </p:txBody>
      </p:sp>
      <p:sp>
        <p:nvSpPr>
          <p:cNvPr id="332" name="Rectangle 331">
            <a:extLst>
              <a:ext uri="{FF2B5EF4-FFF2-40B4-BE49-F238E27FC236}">
                <a16:creationId xmlns:a16="http://schemas.microsoft.com/office/drawing/2014/main" id="{EC612568-4108-4DFE-85D6-10572AD2EDF8}"/>
              </a:ext>
            </a:extLst>
          </p:cNvPr>
          <p:cNvSpPr/>
          <p:nvPr/>
        </p:nvSpPr>
        <p:spPr>
          <a:xfrm>
            <a:off x="4956515" y="3210960"/>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333" name="Rectangle 332">
            <a:extLst>
              <a:ext uri="{FF2B5EF4-FFF2-40B4-BE49-F238E27FC236}">
                <a16:creationId xmlns:a16="http://schemas.microsoft.com/office/drawing/2014/main" id="{04B73E38-D3C9-4452-B1CC-D3AAC1AB0EF0}"/>
              </a:ext>
            </a:extLst>
          </p:cNvPr>
          <p:cNvSpPr/>
          <p:nvPr/>
        </p:nvSpPr>
        <p:spPr>
          <a:xfrm>
            <a:off x="4956515" y="4168486"/>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4956515" y="2253434"/>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4956515" y="1774670"/>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4956515" y="2732197"/>
            <a:ext cx="1662436"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02" name="Rectangle 101">
            <a:extLst>
              <a:ext uri="{FF2B5EF4-FFF2-40B4-BE49-F238E27FC236}">
                <a16:creationId xmlns:a16="http://schemas.microsoft.com/office/drawing/2014/main" id="{40FDFF73-BE2C-4747-A2F3-A1C19787D5F0}"/>
              </a:ext>
            </a:extLst>
          </p:cNvPr>
          <p:cNvSpPr/>
          <p:nvPr/>
        </p:nvSpPr>
        <p:spPr>
          <a:xfrm>
            <a:off x="5035501" y="5581032"/>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SQL Server 2017</a:t>
            </a:r>
          </a:p>
        </p:txBody>
      </p:sp>
      <p:sp>
        <p:nvSpPr>
          <p:cNvPr id="380" name="Rectangle 379">
            <a:extLst>
              <a:ext uri="{FF2B5EF4-FFF2-40B4-BE49-F238E27FC236}">
                <a16:creationId xmlns:a16="http://schemas.microsoft.com/office/drawing/2014/main" id="{827CD6D7-9ED3-45D4-8883-E33FBC09EC55}"/>
              </a:ext>
            </a:extLst>
          </p:cNvPr>
          <p:cNvSpPr/>
          <p:nvPr/>
        </p:nvSpPr>
        <p:spPr>
          <a:xfrm>
            <a:off x="7660715" y="1165609"/>
            <a:ext cx="1447251"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Infrastructure</a:t>
            </a:r>
          </a:p>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88" name="Rectangle 387">
            <a:extLst>
              <a:ext uri="{FF2B5EF4-FFF2-40B4-BE49-F238E27FC236}">
                <a16:creationId xmlns:a16="http://schemas.microsoft.com/office/drawing/2014/main" id="{21288FD3-AB70-4664-9BBA-23D72942366D}"/>
              </a:ext>
            </a:extLst>
          </p:cNvPr>
          <p:cNvSpPr/>
          <p:nvPr/>
        </p:nvSpPr>
        <p:spPr>
          <a:xfrm>
            <a:off x="7553123" y="5122177"/>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Datacenter Management</a:t>
            </a:r>
          </a:p>
        </p:txBody>
      </p:sp>
      <p:sp>
        <p:nvSpPr>
          <p:cNvPr id="389" name="Rectangle 388">
            <a:extLst>
              <a:ext uri="{FF2B5EF4-FFF2-40B4-BE49-F238E27FC236}">
                <a16:creationId xmlns:a16="http://schemas.microsoft.com/office/drawing/2014/main" id="{E62A6D1A-2795-454D-A7FF-1A6572C479A4}"/>
              </a:ext>
            </a:extLst>
          </p:cNvPr>
          <p:cNvSpPr/>
          <p:nvPr/>
        </p:nvSpPr>
        <p:spPr>
          <a:xfrm>
            <a:off x="7553123" y="4643415"/>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Hardware</a:t>
            </a:r>
          </a:p>
        </p:txBody>
      </p:sp>
      <p:sp>
        <p:nvSpPr>
          <p:cNvPr id="391" name="Rectangle 390">
            <a:extLst>
              <a:ext uri="{FF2B5EF4-FFF2-40B4-BE49-F238E27FC236}">
                <a16:creationId xmlns:a16="http://schemas.microsoft.com/office/drawing/2014/main" id="{B0F545D2-DCAE-404F-8814-AE6941FC9960}"/>
              </a:ext>
            </a:extLst>
          </p:cNvPr>
          <p:cNvSpPr/>
          <p:nvPr/>
        </p:nvSpPr>
        <p:spPr>
          <a:xfrm>
            <a:off x="7553123" y="4167081"/>
            <a:ext cx="166243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Virtualization</a:t>
            </a:r>
          </a:p>
        </p:txBody>
      </p:sp>
      <p:sp>
        <p:nvSpPr>
          <p:cNvPr id="383" name="Rectangle 382">
            <a:extLst>
              <a:ext uri="{FF2B5EF4-FFF2-40B4-BE49-F238E27FC236}">
                <a16:creationId xmlns:a16="http://schemas.microsoft.com/office/drawing/2014/main" id="{A45AE035-F041-4091-A37E-B92AF1890848}"/>
              </a:ext>
            </a:extLst>
          </p:cNvPr>
          <p:cNvSpPr/>
          <p:nvPr/>
        </p:nvSpPr>
        <p:spPr>
          <a:xfrm>
            <a:off x="7553123" y="3688317"/>
            <a:ext cx="1662438" cy="435240"/>
          </a:xfrm>
          <a:prstGeom prst="rect">
            <a:avLst/>
          </a:prstGeom>
          <a:solidFill>
            <a:schemeClr val="tx1">
              <a:lumMod val="60000"/>
              <a:lumOff val="40000"/>
            </a:schemeClr>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7553123" y="3209557"/>
            <a:ext cx="1662438" cy="435240"/>
          </a:xfrm>
          <a:prstGeom prst="rect">
            <a:avLst/>
          </a:prstGeom>
          <a:solidFill>
            <a:schemeClr val="tx1">
              <a:lumMod val="60000"/>
              <a:lumOff val="40000"/>
            </a:schemeClr>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385" name="Rectangle 384">
            <a:extLst>
              <a:ext uri="{FF2B5EF4-FFF2-40B4-BE49-F238E27FC236}">
                <a16:creationId xmlns:a16="http://schemas.microsoft.com/office/drawing/2014/main" id="{CA516A82-DE11-4409-B2C7-D295969291D1}"/>
              </a:ext>
            </a:extLst>
          </p:cNvPr>
          <p:cNvSpPr/>
          <p:nvPr/>
        </p:nvSpPr>
        <p:spPr>
          <a:xfrm>
            <a:off x="7553123" y="2252032"/>
            <a:ext cx="1662438"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7553123" y="1773267"/>
            <a:ext cx="1662438"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7553123" y="2730793"/>
            <a:ext cx="1662438" cy="435240"/>
          </a:xfrm>
          <a:prstGeom prst="rect">
            <a:avLst/>
          </a:prstGeom>
          <a:solidFill>
            <a:schemeClr val="tx1">
              <a:lumMod val="60000"/>
              <a:lumOff val="40000"/>
            </a:schemeClr>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03" name="Rectangle 102">
            <a:extLst>
              <a:ext uri="{FF2B5EF4-FFF2-40B4-BE49-F238E27FC236}">
                <a16:creationId xmlns:a16="http://schemas.microsoft.com/office/drawing/2014/main" id="{BA6313E0-AA7E-43F7-845E-C5345C1EF189}"/>
              </a:ext>
            </a:extLst>
          </p:cNvPr>
          <p:cNvSpPr/>
          <p:nvPr/>
        </p:nvSpPr>
        <p:spPr>
          <a:xfrm>
            <a:off x="7632108" y="5581032"/>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Azure SQL VMs</a:t>
            </a:r>
          </a:p>
        </p:txBody>
      </p:sp>
      <p:sp>
        <p:nvSpPr>
          <p:cNvPr id="338" name="Rectangle 337">
            <a:extLst>
              <a:ext uri="{FF2B5EF4-FFF2-40B4-BE49-F238E27FC236}">
                <a16:creationId xmlns:a16="http://schemas.microsoft.com/office/drawing/2014/main" id="{E6859764-545D-42FD-AFBC-6DB61D372D3D}"/>
              </a:ext>
            </a:extLst>
          </p:cNvPr>
          <p:cNvSpPr/>
          <p:nvPr/>
        </p:nvSpPr>
        <p:spPr>
          <a:xfrm>
            <a:off x="10225230" y="695438"/>
            <a:ext cx="1346129" cy="520028"/>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Platform</a:t>
            </a:r>
          </a:p>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(as a Service)</a:t>
            </a:r>
          </a:p>
        </p:txBody>
      </p:sp>
      <p:sp>
        <p:nvSpPr>
          <p:cNvPr id="354" name="Rectangle 353">
            <a:extLst>
              <a:ext uri="{FF2B5EF4-FFF2-40B4-BE49-F238E27FC236}">
                <a16:creationId xmlns:a16="http://schemas.microsoft.com/office/drawing/2014/main" id="{C6889EDB-B547-4894-9E68-1325B12A3152}"/>
              </a:ext>
            </a:extLst>
          </p:cNvPr>
          <p:cNvSpPr/>
          <p:nvPr/>
        </p:nvSpPr>
        <p:spPr>
          <a:xfrm>
            <a:off x="10067075" y="2263053"/>
            <a:ext cx="1607578"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10067075" y="1784290"/>
            <a:ext cx="1607578" cy="435240"/>
          </a:xfrm>
          <a:prstGeom prst="rect">
            <a:avLst/>
          </a:prstGeom>
          <a:solidFill>
            <a:schemeClr val="tx1"/>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347" name="Rectangle 346">
            <a:extLst>
              <a:ext uri="{FF2B5EF4-FFF2-40B4-BE49-F238E27FC236}">
                <a16:creationId xmlns:a16="http://schemas.microsoft.com/office/drawing/2014/main" id="{8A24D846-46BE-4D34-975B-24B0D4FF7652}"/>
              </a:ext>
            </a:extLst>
          </p:cNvPr>
          <p:cNvSpPr/>
          <p:nvPr/>
        </p:nvSpPr>
        <p:spPr>
          <a:xfrm>
            <a:off x="10067075" y="5123576"/>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Datacenter Management</a:t>
            </a:r>
          </a:p>
        </p:txBody>
      </p:sp>
      <p:sp>
        <p:nvSpPr>
          <p:cNvPr id="348" name="Rectangle 347">
            <a:extLst>
              <a:ext uri="{FF2B5EF4-FFF2-40B4-BE49-F238E27FC236}">
                <a16:creationId xmlns:a16="http://schemas.microsoft.com/office/drawing/2014/main" id="{94A22BD9-5258-4FD2-AAB9-6B1824A25480}"/>
              </a:ext>
            </a:extLst>
          </p:cNvPr>
          <p:cNvSpPr/>
          <p:nvPr/>
        </p:nvSpPr>
        <p:spPr>
          <a:xfrm>
            <a:off x="10067075" y="4644813"/>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Hardware</a:t>
            </a:r>
          </a:p>
        </p:txBody>
      </p:sp>
      <p:sp>
        <p:nvSpPr>
          <p:cNvPr id="350" name="Rectangle 349">
            <a:extLst>
              <a:ext uri="{FF2B5EF4-FFF2-40B4-BE49-F238E27FC236}">
                <a16:creationId xmlns:a16="http://schemas.microsoft.com/office/drawing/2014/main" id="{4BE8E2AA-3D9E-4D68-BD88-5E9D1E577D24}"/>
              </a:ext>
            </a:extLst>
          </p:cNvPr>
          <p:cNvSpPr/>
          <p:nvPr/>
        </p:nvSpPr>
        <p:spPr>
          <a:xfrm>
            <a:off x="10067075" y="4178105"/>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10067075" y="3699342"/>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10067075" y="3220580"/>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353" name="Rectangle 352">
            <a:extLst>
              <a:ext uri="{FF2B5EF4-FFF2-40B4-BE49-F238E27FC236}">
                <a16:creationId xmlns:a16="http://schemas.microsoft.com/office/drawing/2014/main" id="{D66B5819-4074-4BA9-8B0A-8C9F95B95B01}"/>
              </a:ext>
            </a:extLst>
          </p:cNvPr>
          <p:cNvSpPr/>
          <p:nvPr/>
        </p:nvSpPr>
        <p:spPr>
          <a:xfrm>
            <a:off x="10067075" y="2741816"/>
            <a:ext cx="1607578" cy="435240"/>
          </a:xfrm>
          <a:prstGeom prst="rect">
            <a:avLst/>
          </a:prstGeom>
          <a:solidFill>
            <a:schemeClr val="tx2"/>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04" name="Rectangle 103">
            <a:extLst>
              <a:ext uri="{FF2B5EF4-FFF2-40B4-BE49-F238E27FC236}">
                <a16:creationId xmlns:a16="http://schemas.microsoft.com/office/drawing/2014/main" id="{32C8AE07-695C-456F-BB1E-1CCE6E0F787E}"/>
              </a:ext>
            </a:extLst>
          </p:cNvPr>
          <p:cNvSpPr/>
          <p:nvPr/>
        </p:nvSpPr>
        <p:spPr>
          <a:xfrm>
            <a:off x="10024789" y="5581032"/>
            <a:ext cx="1746196" cy="365677"/>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Azure SQL Database</a:t>
            </a:r>
          </a:p>
        </p:txBody>
      </p:sp>
      <p:sp>
        <p:nvSpPr>
          <p:cNvPr id="106" name="Rectangle 105">
            <a:extLst>
              <a:ext uri="{FF2B5EF4-FFF2-40B4-BE49-F238E27FC236}">
                <a16:creationId xmlns:a16="http://schemas.microsoft.com/office/drawing/2014/main" id="{4E4CAA2D-2060-4CEE-9035-CD518219275B}"/>
              </a:ext>
            </a:extLst>
          </p:cNvPr>
          <p:cNvSpPr/>
          <p:nvPr/>
        </p:nvSpPr>
        <p:spPr>
          <a:xfrm>
            <a:off x="268080" y="1740767"/>
            <a:ext cx="3927334" cy="3877971"/>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mn-cs"/>
              </a:rPr>
              <a:t>On-premise costs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tends to be driven by hardware and data center management costs</a:t>
            </a:r>
          </a:p>
          <a:p>
            <a:pPr marL="0" marR="0" lvl="0" indent="0" algn="l" defTabSz="914225"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mn-cs"/>
              </a:rPr>
              <a:t>Infrastructure-as-a-Service</a:t>
            </a:r>
            <a:r>
              <a:rPr kumimoji="0" lang="en-US" sz="1400" b="1" i="0" u="none" strike="noStrike" kern="1200" cap="none" spc="0" normalizeH="0" baseline="0" noProof="0" dirty="0">
                <a:ln>
                  <a:noFill/>
                </a:ln>
                <a:solidFill>
                  <a:srgbClr val="0078D7"/>
                </a:solidFill>
                <a:effectLst/>
                <a:uLnTx/>
                <a:uFillTx/>
                <a:latin typeface="Segoe UI Semibold"/>
                <a:ea typeface="+mn-ea"/>
                <a:cs typeface="+mn-cs"/>
              </a:rPr>
              <a:t>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reduces cost categories related to data center and compute</a:t>
            </a:r>
          </a:p>
          <a:p>
            <a:pPr marL="0" marR="0" lvl="0" indent="0" algn="l" defTabSz="914225"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mn-cs"/>
              </a:rPr>
              <a:t>Platform-as-a-Service </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off-loads customers’ administrative tasks to Azure, further improving efficiency with machine-learning capabilities for performance and security </a:t>
            </a:r>
          </a:p>
          <a:p>
            <a:pPr marL="285695" marR="0" lvl="0" indent="-285695" algn="l" defTabSz="91422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505050">
                    <a:lumMod val="50000"/>
                  </a:srgbClr>
                </a:solidFill>
                <a:effectLst/>
                <a:uLnTx/>
                <a:uFillTx/>
                <a:latin typeface="Segoe UI"/>
                <a:ea typeface="+mn-ea"/>
                <a:cs typeface="+mn-cs"/>
              </a:rPr>
              <a:t>Managed Instance</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 instance-level deployment for lift-shift existing apps to Azure, fully backward compatible</a:t>
            </a:r>
          </a:p>
          <a:p>
            <a:pPr marL="285695" marR="0" lvl="0" indent="-285695" algn="l" defTabSz="914225"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505050">
                    <a:lumMod val="50000"/>
                  </a:srgbClr>
                </a:solidFill>
                <a:effectLst/>
                <a:uLnTx/>
                <a:uFillTx/>
                <a:latin typeface="Segoe UI"/>
                <a:ea typeface="+mn-ea"/>
                <a:cs typeface="+mn-cs"/>
              </a:rPr>
              <a:t>Single database</a:t>
            </a:r>
            <a:r>
              <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rPr>
              <a:t>: database-level deployment for new app development</a:t>
            </a:r>
          </a:p>
          <a:p>
            <a:pPr marL="0" marR="0" lvl="0" indent="0" algn="l" defTabSz="914225" rtl="0" eaLnBrk="1" fontAlgn="auto" latinLnBrk="0" hangingPunct="1">
              <a:lnSpc>
                <a:spcPct val="100000"/>
              </a:lnSpc>
              <a:spcBef>
                <a:spcPts val="1200"/>
              </a:spcBef>
              <a:spcAft>
                <a:spcPts val="0"/>
              </a:spcAft>
              <a:buClrTx/>
              <a:buSzTx/>
              <a:buFontTx/>
              <a:buNone/>
              <a:tabLst/>
              <a:defRPr/>
            </a:pPr>
            <a:endParaRPr kumimoji="0" lang="en-US" sz="1400" b="0" i="0" u="none" strike="noStrike" kern="1200" cap="none" spc="0" normalizeH="0" baseline="0" noProof="0" dirty="0">
              <a:ln>
                <a:noFill/>
              </a:ln>
              <a:solidFill>
                <a:srgbClr val="505050">
                  <a:lumMod val="50000"/>
                </a:srgbClr>
              </a:solidFill>
              <a:effectLst/>
              <a:uLnTx/>
              <a:uFillTx/>
              <a:latin typeface="Segoe UI"/>
              <a:ea typeface="+mn-ea"/>
              <a:cs typeface="+mn-cs"/>
            </a:endParaRPr>
          </a:p>
        </p:txBody>
      </p:sp>
      <p:sp>
        <p:nvSpPr>
          <p:cNvPr id="2" name="Title 1">
            <a:extLst>
              <a:ext uri="{FF2B5EF4-FFF2-40B4-BE49-F238E27FC236}">
                <a16:creationId xmlns:a16="http://schemas.microsoft.com/office/drawing/2014/main" id="{7FD8E7F3-E6CB-4721-8A50-7810E5B7FCEA}"/>
              </a:ext>
            </a:extLst>
          </p:cNvPr>
          <p:cNvSpPr>
            <a:spLocks noGrp="1"/>
          </p:cNvSpPr>
          <p:nvPr>
            <p:ph type="title"/>
          </p:nvPr>
        </p:nvSpPr>
        <p:spPr>
          <a:xfrm>
            <a:off x="268080" y="250027"/>
            <a:ext cx="11655840" cy="899665"/>
          </a:xfrm>
        </p:spPr>
        <p:txBody>
          <a:bodyPr/>
          <a:lstStyle/>
          <a:p>
            <a:pPr algn="ctr" defTabSz="914367"/>
            <a:r>
              <a:rPr lang="en-US" sz="2800" cap="all" dirty="0">
                <a:solidFill>
                  <a:srgbClr val="268CDD"/>
                </a:solidFill>
                <a:latin typeface="Segoe UI Semilight" panose="020B0402040204020203" pitchFamily="34" charset="0"/>
                <a:cs typeface="Segoe UI Semilight" panose="020B0402040204020203" pitchFamily="34" charset="0"/>
              </a:rPr>
              <a:t>Modernizing your data estate unlocks significant benefits</a:t>
            </a:r>
            <a:r>
              <a:rPr lang="en-US" sz="2800" cap="all" spc="-100" dirty="0">
                <a:solidFill>
                  <a:srgbClr val="268CDD"/>
                </a:solidFill>
                <a:latin typeface="Segoe UI Semilight" panose="020B0402040204020203" pitchFamily="34" charset="0"/>
                <a:cs typeface="Segoe UI Semilight" panose="020B0402040204020203" pitchFamily="34" charset="0"/>
              </a:rPr>
              <a:t>  </a:t>
            </a:r>
          </a:p>
        </p:txBody>
      </p:sp>
      <p:sp>
        <p:nvSpPr>
          <p:cNvPr id="56" name="Rectangle 55">
            <a:extLst>
              <a:ext uri="{FF2B5EF4-FFF2-40B4-BE49-F238E27FC236}">
                <a16:creationId xmlns:a16="http://schemas.microsoft.com/office/drawing/2014/main" id="{D8E2360A-F237-4346-BF24-717DCB7F32FE}"/>
              </a:ext>
            </a:extLst>
          </p:cNvPr>
          <p:cNvSpPr>
            <a:spLocks/>
          </p:cNvSpPr>
          <p:nvPr/>
        </p:nvSpPr>
        <p:spPr>
          <a:xfrm>
            <a:off x="10067075" y="1305527"/>
            <a:ext cx="1607578" cy="435240"/>
          </a:xfrm>
          <a:prstGeom prst="rect">
            <a:avLst/>
          </a:prstGeom>
          <a:solidFill>
            <a:srgbClr val="92D050"/>
          </a:solidFill>
          <a:ln w="9525" cap="flat" cmpd="sng" algn="ctr">
            <a:noFill/>
            <a:prstDash val="solid"/>
          </a:ln>
          <a:effectLst/>
        </p:spPr>
        <p:txBody>
          <a:bodyPr lIns="143407" tIns="89630" rIns="143407" bIns="89630" rtlCol="0" anchor="ctr" anchorCtr="0">
            <a:noAutofit/>
          </a:bodyPr>
          <a:lstStyle/>
          <a:p>
            <a:pPr marL="0" marR="0" lvl="0" indent="0" algn="ctr" defTabSz="121809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Intelligent performance/security</a:t>
            </a:r>
          </a:p>
        </p:txBody>
      </p:sp>
      <p:sp>
        <p:nvSpPr>
          <p:cNvPr id="37" name="TextBox 36">
            <a:extLst>
              <a:ext uri="{FF2B5EF4-FFF2-40B4-BE49-F238E27FC236}">
                <a16:creationId xmlns:a16="http://schemas.microsoft.com/office/drawing/2014/main" id="{5EC75CA6-CAB2-4564-A888-452DF25C4C07}"/>
              </a:ext>
            </a:extLst>
          </p:cNvPr>
          <p:cNvSpPr txBox="1"/>
          <p:nvPr/>
        </p:nvSpPr>
        <p:spPr>
          <a:xfrm>
            <a:off x="9776525" y="6252366"/>
            <a:ext cx="1871871" cy="286191"/>
          </a:xfrm>
          <a:prstGeom prst="rect">
            <a:avLst/>
          </a:prstGeom>
          <a:solidFill>
            <a:srgbClr val="92D050"/>
          </a:solidFill>
          <a:ln>
            <a:noFill/>
          </a:ln>
        </p:spPr>
        <p:txBody>
          <a:bodyPr wrap="square" lIns="91427" tIns="73141" rIns="91427" bIns="73141" rtlCol="0" anchor="ctr" anchorCtr="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Segoe UI"/>
                <a:ea typeface="+mn-ea"/>
                <a:cs typeface="+mn-cs"/>
              </a:rPr>
              <a:t>Machine-learning capability</a:t>
            </a:r>
          </a:p>
        </p:txBody>
      </p:sp>
      <p:sp>
        <p:nvSpPr>
          <p:cNvPr id="38" name="Rectangle 37">
            <a:extLst>
              <a:ext uri="{FF2B5EF4-FFF2-40B4-BE49-F238E27FC236}">
                <a16:creationId xmlns:a16="http://schemas.microsoft.com/office/drawing/2014/main" id="{1EA2E056-DFF3-42EE-8F3C-D7E31F8D21FE}"/>
              </a:ext>
            </a:extLst>
          </p:cNvPr>
          <p:cNvSpPr/>
          <p:nvPr/>
        </p:nvSpPr>
        <p:spPr>
          <a:xfrm rot="16200000">
            <a:off x="9197858" y="1339188"/>
            <a:ext cx="1447251" cy="347210"/>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Semibold" panose="020B0702040204020203" pitchFamily="34" charset="0"/>
                <a:ea typeface="Kozuka Gothic Pro R" pitchFamily="34" charset="-128"/>
                <a:cs typeface="Segoe UI Semibold" panose="020B0702040204020203" pitchFamily="34" charset="0"/>
              </a:rPr>
              <a:t>New</a:t>
            </a:r>
          </a:p>
        </p:txBody>
      </p:sp>
      <p:sp>
        <p:nvSpPr>
          <p:cNvPr id="39" name="Rectangle 38">
            <a:extLst>
              <a:ext uri="{FF2B5EF4-FFF2-40B4-BE49-F238E27FC236}">
                <a16:creationId xmlns:a16="http://schemas.microsoft.com/office/drawing/2014/main" id="{695F27BD-DF76-47DD-9710-5A4CCFC9EAFF}"/>
              </a:ext>
            </a:extLst>
          </p:cNvPr>
          <p:cNvSpPr/>
          <p:nvPr/>
        </p:nvSpPr>
        <p:spPr>
          <a:xfrm>
            <a:off x="4729560" y="6221868"/>
            <a:ext cx="1504467" cy="347185"/>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F2F2F"/>
                </a:solidFill>
                <a:effectLst/>
                <a:uLnTx/>
                <a:uFillTx/>
                <a:latin typeface="Segoe UI Semibold" panose="020B0702040204020203" pitchFamily="34" charset="0"/>
                <a:ea typeface="Kozuka Gothic Pro R" pitchFamily="34" charset="-128"/>
                <a:cs typeface="Segoe UI Semibold" panose="020B0702040204020203" pitchFamily="34" charset="0"/>
              </a:rPr>
              <a:t>Key</a:t>
            </a:r>
          </a:p>
        </p:txBody>
      </p:sp>
      <p:sp>
        <p:nvSpPr>
          <p:cNvPr id="40" name="TextBox 39">
            <a:extLst>
              <a:ext uri="{FF2B5EF4-FFF2-40B4-BE49-F238E27FC236}">
                <a16:creationId xmlns:a16="http://schemas.microsoft.com/office/drawing/2014/main" id="{973D1FC9-F1B6-4DB8-A512-EFE5621A279A}"/>
              </a:ext>
            </a:extLst>
          </p:cNvPr>
          <p:cNvSpPr txBox="1"/>
          <p:nvPr/>
        </p:nvSpPr>
        <p:spPr>
          <a:xfrm>
            <a:off x="168215" y="5633053"/>
            <a:ext cx="4391678" cy="904863"/>
          </a:xfrm>
          <a:prstGeom prst="rect">
            <a:avLst/>
          </a:prstGeom>
          <a:noFill/>
        </p:spPr>
        <p:txBody>
          <a:bodyPr wrap="square" lIns="182880" tIns="91440"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10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Moving to “PaaS” realizes most time savings</a:t>
            </a:r>
          </a:p>
        </p:txBody>
      </p:sp>
      <p:sp>
        <p:nvSpPr>
          <p:cNvPr id="41" name="Rectangle 40">
            <a:extLst>
              <a:ext uri="{FF2B5EF4-FFF2-40B4-BE49-F238E27FC236}">
                <a16:creationId xmlns:a16="http://schemas.microsoft.com/office/drawing/2014/main" id="{D81FAB87-CC2E-462D-9CD3-654FC149465F}"/>
              </a:ext>
            </a:extLst>
          </p:cNvPr>
          <p:cNvSpPr/>
          <p:nvPr/>
        </p:nvSpPr>
        <p:spPr>
          <a:xfrm>
            <a:off x="82735" y="6531206"/>
            <a:ext cx="11524048"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505050"/>
                </a:solidFill>
                <a:effectLst/>
                <a:uLnTx/>
                <a:uFillTx/>
                <a:latin typeface="Segoe UI"/>
                <a:ea typeface="+mn-ea"/>
                <a:cs typeface="+mn-cs"/>
              </a:rPr>
              <a:t>Total Economic Impact of Azure SQL Database Managed Instance – Forester Consulting 2018</a:t>
            </a:r>
          </a:p>
        </p:txBody>
      </p:sp>
      <p:sp>
        <p:nvSpPr>
          <p:cNvPr id="42" name="Rectangle 41">
            <a:extLst>
              <a:ext uri="{FF2B5EF4-FFF2-40B4-BE49-F238E27FC236}">
                <a16:creationId xmlns:a16="http://schemas.microsoft.com/office/drawing/2014/main" id="{59D98A57-C29D-4809-8B18-8B68785912B8}"/>
              </a:ext>
            </a:extLst>
          </p:cNvPr>
          <p:cNvSpPr/>
          <p:nvPr/>
        </p:nvSpPr>
        <p:spPr>
          <a:xfrm rot="16200000">
            <a:off x="8558425" y="3226089"/>
            <a:ext cx="1661483" cy="347210"/>
          </a:xfrm>
          <a:prstGeom prst="rect">
            <a:avLst/>
          </a:prstGeom>
          <a:noFill/>
          <a:ln w="9525" cap="flat" cmpd="sng" algn="ctr">
            <a:noFill/>
            <a:prstDash val="solid"/>
          </a:ln>
          <a:effectLst/>
        </p:spPr>
        <p:txBody>
          <a:bodyPr wrap="square" lIns="143407" tIns="89630" rIns="143407" bIns="89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17996" rtl="0" eaLnBrk="1" fontAlgn="base"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Semibold" panose="020B0702040204020203" pitchFamily="34" charset="0"/>
                <a:ea typeface="Kozuka Gothic Pro R" pitchFamily="34" charset="-128"/>
                <a:cs typeface="Segoe UI Semibold" panose="020B0702040204020203" pitchFamily="34" charset="0"/>
              </a:rPr>
              <a:t>Resource Provider</a:t>
            </a:r>
          </a:p>
        </p:txBody>
      </p:sp>
    </p:spTree>
    <p:extLst>
      <p:ext uri="{BB962C8B-B14F-4D97-AF65-F5344CB8AC3E}">
        <p14:creationId xmlns:p14="http://schemas.microsoft.com/office/powerpoint/2010/main" val="1601499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588263" y="457200"/>
            <a:ext cx="11018520" cy="387798"/>
          </a:xfrm>
        </p:spPr>
        <p:txBody>
          <a:bodyPr/>
          <a:lstStyle/>
          <a:p>
            <a:pPr defTabSz="914367">
              <a:lnSpc>
                <a:spcPct val="90000"/>
              </a:lnSpc>
            </a:pPr>
            <a:r>
              <a:rPr lang="en-US" sz="2800" cap="all" spc="-100">
                <a:solidFill>
                  <a:srgbClr val="0078D7"/>
                </a:solidFill>
                <a:latin typeface="Segoe UI Semilight" panose="020B0402040204020203" pitchFamily="34" charset="0"/>
                <a:cs typeface="Segoe UI Semilight" panose="020B0402040204020203" pitchFamily="34" charset="0"/>
              </a:rPr>
              <a:t>SQL Database hosting options IN AZURE</a:t>
            </a:r>
          </a:p>
        </p:txBody>
      </p:sp>
      <p:sp>
        <p:nvSpPr>
          <p:cNvPr id="39" name="Rectangle 38">
            <a:extLst>
              <a:ext uri="{FF2B5EF4-FFF2-40B4-BE49-F238E27FC236}">
                <a16:creationId xmlns:a16="http://schemas.microsoft.com/office/drawing/2014/main" id="{ED43B344-E948-4E23-B859-D72496C258DE}"/>
              </a:ext>
            </a:extLst>
          </p:cNvPr>
          <p:cNvSpPr/>
          <p:nvPr/>
        </p:nvSpPr>
        <p:spPr bwMode="auto">
          <a:xfrm>
            <a:off x="3058178" y="2443610"/>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40" name="Rectangle 39">
            <a:extLst>
              <a:ext uri="{FF2B5EF4-FFF2-40B4-BE49-F238E27FC236}">
                <a16:creationId xmlns:a16="http://schemas.microsoft.com/office/drawing/2014/main" id="{C8DE3FF5-5ECC-4E91-B0F2-012AE9923115}"/>
              </a:ext>
            </a:extLst>
          </p:cNvPr>
          <p:cNvSpPr/>
          <p:nvPr/>
        </p:nvSpPr>
        <p:spPr>
          <a:xfrm>
            <a:off x="561104" y="3751553"/>
            <a:ext cx="2262420" cy="646331"/>
          </a:xfrm>
          <a:prstGeom prst="rect">
            <a:avLst/>
          </a:prstGeom>
          <a:ln>
            <a:noFill/>
          </a:ln>
        </p:spPr>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Database-scoped deployment option with predictable workload performance</a:t>
            </a:r>
          </a:p>
        </p:txBody>
      </p:sp>
      <p:sp>
        <p:nvSpPr>
          <p:cNvPr id="41" name="Rectangle 40">
            <a:extLst>
              <a:ext uri="{FF2B5EF4-FFF2-40B4-BE49-F238E27FC236}">
                <a16:creationId xmlns:a16="http://schemas.microsoft.com/office/drawing/2014/main" id="{A3F910AB-F773-4912-830F-C34D88DDCAB6}"/>
              </a:ext>
            </a:extLst>
          </p:cNvPr>
          <p:cNvSpPr/>
          <p:nvPr/>
        </p:nvSpPr>
        <p:spPr>
          <a:xfrm>
            <a:off x="3058178" y="3751553"/>
            <a:ext cx="2560320" cy="646331"/>
          </a:xfrm>
          <a:prstGeom prst="rect">
            <a:avLst/>
          </a:prstGeom>
          <a:ln>
            <a:noFill/>
          </a:ln>
        </p:spPr>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Shared resource model optimized for greater efficiency of multi-tenant applications</a:t>
            </a:r>
          </a:p>
        </p:txBody>
      </p:sp>
      <p:sp>
        <p:nvSpPr>
          <p:cNvPr id="42" name="Title 1">
            <a:extLst>
              <a:ext uri="{FF2B5EF4-FFF2-40B4-BE49-F238E27FC236}">
                <a16:creationId xmlns:a16="http://schemas.microsoft.com/office/drawing/2014/main" id="{4F25FFB7-2BB4-463C-92FF-0EFE906E95B2}"/>
              </a:ext>
            </a:extLst>
          </p:cNvPr>
          <p:cNvSpPr txBox="1">
            <a:spLocks/>
          </p:cNvSpPr>
          <p:nvPr/>
        </p:nvSpPr>
        <p:spPr>
          <a:xfrm>
            <a:off x="410629" y="4839863"/>
            <a:ext cx="2560320" cy="461651"/>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00" b="0" i="0" u="none" strike="noStrike" kern="1200" cap="none" spc="0" normalizeH="0" baseline="0" noProof="0">
                <a:ln>
                  <a:noFill/>
                </a:ln>
                <a:solidFill>
                  <a:prstClr val="black"/>
                </a:solidFill>
                <a:effectLst/>
                <a:uLnTx/>
                <a:uFillTx/>
                <a:latin typeface="Segoe UI"/>
                <a:ea typeface="+mj-ea"/>
                <a:cs typeface="+mj-cs"/>
              </a:rPr>
              <a:t>apps that require resource guarantee at database level</a:t>
            </a:r>
          </a:p>
        </p:txBody>
      </p:sp>
      <p:sp>
        <p:nvSpPr>
          <p:cNvPr id="43" name="Title 1">
            <a:extLst>
              <a:ext uri="{FF2B5EF4-FFF2-40B4-BE49-F238E27FC236}">
                <a16:creationId xmlns:a16="http://schemas.microsoft.com/office/drawing/2014/main" id="{6C77BC18-6F67-4908-919C-3C281DEC82E3}"/>
              </a:ext>
            </a:extLst>
          </p:cNvPr>
          <p:cNvSpPr txBox="1">
            <a:spLocks/>
          </p:cNvSpPr>
          <p:nvPr/>
        </p:nvSpPr>
        <p:spPr>
          <a:xfrm>
            <a:off x="3058178" y="4839863"/>
            <a:ext cx="2560320" cy="861760"/>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00" b="0" i="0" u="none" strike="noStrike" kern="1200" cap="none" spc="0" normalizeH="0" baseline="0" noProof="0">
                <a:ln>
                  <a:noFill/>
                </a:ln>
                <a:solidFill>
                  <a:prstClr val="black"/>
                </a:solidFill>
                <a:effectLst/>
                <a:uLnTx/>
                <a:uFillTx/>
                <a:latin typeface="Segoe UI"/>
                <a:ea typeface="+mj-ea"/>
                <a:cs typeface="+mj-cs"/>
              </a:rPr>
              <a:t>SaaS apps with multiple databases that can share resources at database level, achieving better cost efficiency</a:t>
            </a:r>
            <a:endParaRPr kumimoji="0" lang="en-US" sz="1200" b="1" i="0" u="none" strike="noStrike" kern="1200" cap="none" spc="0" normalizeH="0" baseline="0" noProof="0">
              <a:ln>
                <a:noFill/>
              </a:ln>
              <a:solidFill>
                <a:prstClr val="black"/>
              </a:solidFill>
              <a:effectLst/>
              <a:uLnTx/>
              <a:uFillTx/>
              <a:latin typeface="Segoe UI Semilight" panose="020B0402040204020203" pitchFamily="34" charset="0"/>
              <a:ea typeface="+mj-ea"/>
              <a:cs typeface="Segoe UI Semilight" panose="020B0402040204020203" pitchFamily="34" charset="0"/>
            </a:endParaRPr>
          </a:p>
        </p:txBody>
      </p:sp>
      <p:sp>
        <p:nvSpPr>
          <p:cNvPr id="45" name="Title 1">
            <a:extLst>
              <a:ext uri="{FF2B5EF4-FFF2-40B4-BE49-F238E27FC236}">
                <a16:creationId xmlns:a16="http://schemas.microsoft.com/office/drawing/2014/main" id="{FA2F5E3A-789A-4543-90B2-177D99B4EE13}"/>
              </a:ext>
            </a:extLst>
          </p:cNvPr>
          <p:cNvSpPr txBox="1">
            <a:spLocks/>
          </p:cNvSpPr>
          <p:nvPr/>
        </p:nvSpPr>
        <p:spPr>
          <a:xfrm>
            <a:off x="5805811" y="4839863"/>
            <a:ext cx="2560320" cy="461651"/>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US" sz="1200" b="0" i="0" u="none" strike="noStrike" kern="1200" cap="none" spc="0" normalizeH="0" baseline="0" noProof="0">
                <a:ln>
                  <a:noFill/>
                </a:ln>
                <a:solidFill>
                  <a:prstClr val="black"/>
                </a:solidFill>
                <a:effectLst/>
                <a:uLnTx/>
                <a:uFillTx/>
                <a:latin typeface="Segoe UI"/>
                <a:ea typeface="+mj-ea"/>
                <a:cs typeface="+mj-cs"/>
              </a:rPr>
              <a:t>modernization at scale with low friction and effort</a:t>
            </a:r>
          </a:p>
        </p:txBody>
      </p:sp>
      <p:sp>
        <p:nvSpPr>
          <p:cNvPr id="30" name="Rectangle 29">
            <a:extLst>
              <a:ext uri="{FF2B5EF4-FFF2-40B4-BE49-F238E27FC236}">
                <a16:creationId xmlns:a16="http://schemas.microsoft.com/office/drawing/2014/main" id="{185B6537-D200-4871-A1F7-FC94A35CCF2E}"/>
              </a:ext>
            </a:extLst>
          </p:cNvPr>
          <p:cNvSpPr/>
          <p:nvPr/>
        </p:nvSpPr>
        <p:spPr bwMode="auto">
          <a:xfrm>
            <a:off x="3423939" y="3372988"/>
            <a:ext cx="1828800" cy="3785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Elastic Pool</a:t>
            </a:r>
          </a:p>
        </p:txBody>
      </p:sp>
      <p:sp>
        <p:nvSpPr>
          <p:cNvPr id="37" name="Rectangle 36">
            <a:extLst>
              <a:ext uri="{FF2B5EF4-FFF2-40B4-BE49-F238E27FC236}">
                <a16:creationId xmlns:a16="http://schemas.microsoft.com/office/drawing/2014/main" id="{E93042B8-6B50-4B51-9694-0C5AB132A9DD}"/>
              </a:ext>
            </a:extLst>
          </p:cNvPr>
          <p:cNvSpPr/>
          <p:nvPr/>
        </p:nvSpPr>
        <p:spPr bwMode="auto">
          <a:xfrm>
            <a:off x="777914" y="3372988"/>
            <a:ext cx="1828800" cy="3785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Single + Hyperscale</a:t>
            </a:r>
          </a:p>
        </p:txBody>
      </p:sp>
      <p:sp>
        <p:nvSpPr>
          <p:cNvPr id="46" name="Rectangle 20">
            <a:extLst>
              <a:ext uri="{FF2B5EF4-FFF2-40B4-BE49-F238E27FC236}">
                <a16:creationId xmlns:a16="http://schemas.microsoft.com/office/drawing/2014/main" id="{1650F8A3-9EDE-467B-B6B1-3519F942C768}"/>
              </a:ext>
            </a:extLst>
          </p:cNvPr>
          <p:cNvSpPr/>
          <p:nvPr/>
        </p:nvSpPr>
        <p:spPr bwMode="auto">
          <a:xfrm>
            <a:off x="6171571" y="3372988"/>
            <a:ext cx="1828800" cy="3785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50" name="Rectangle 25">
            <a:extLst>
              <a:ext uri="{FF2B5EF4-FFF2-40B4-BE49-F238E27FC236}">
                <a16:creationId xmlns:a16="http://schemas.microsoft.com/office/drawing/2014/main" id="{A3EB054E-6FC0-43B4-8B96-DFA974756E4A}"/>
              </a:ext>
            </a:extLst>
          </p:cNvPr>
          <p:cNvSpPr/>
          <p:nvPr/>
        </p:nvSpPr>
        <p:spPr>
          <a:xfrm>
            <a:off x="5643474" y="3751553"/>
            <a:ext cx="2897694" cy="646331"/>
          </a:xfrm>
          <a:prstGeom prst="rect">
            <a:avLst/>
          </a:prstGeom>
          <a:ln>
            <a:noFill/>
          </a:ln>
        </p:spPr>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Instance-scoped deployment option with high compatibility with SQL Server and full PaaS benefits</a:t>
            </a:r>
          </a:p>
        </p:txBody>
      </p:sp>
      <p:cxnSp>
        <p:nvCxnSpPr>
          <p:cNvPr id="6" name="Connector: Elbow 5">
            <a:extLst>
              <a:ext uri="{FF2B5EF4-FFF2-40B4-BE49-F238E27FC236}">
                <a16:creationId xmlns:a16="http://schemas.microsoft.com/office/drawing/2014/main" id="{82AF2742-BB2D-43FE-91FA-AD674D36CA66}"/>
              </a:ext>
            </a:extLst>
          </p:cNvPr>
          <p:cNvCxnSpPr>
            <a:cxnSpLocks/>
            <a:stCxn id="37" idx="0"/>
            <a:endCxn id="46" idx="0"/>
          </p:cNvCxnSpPr>
          <p:nvPr/>
        </p:nvCxnSpPr>
        <p:spPr>
          <a:xfrm rot="5400000" flipH="1" flipV="1">
            <a:off x="4389142" y="676160"/>
            <a:ext cx="12700" cy="5393657"/>
          </a:xfrm>
          <a:prstGeom prst="bentConnector3">
            <a:avLst>
              <a:gd name="adj1" fmla="val 180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DB199D-8531-41F8-A5A4-883B33FA8F00}"/>
              </a:ext>
            </a:extLst>
          </p:cNvPr>
          <p:cNvCxnSpPr>
            <a:cxnSpLocks/>
          </p:cNvCxnSpPr>
          <p:nvPr/>
        </p:nvCxnSpPr>
        <p:spPr>
          <a:xfrm>
            <a:off x="4352852" y="2908861"/>
            <a:ext cx="1" cy="46412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E7633A0F-025E-4F5C-85AB-0AC744BE5E8E}"/>
              </a:ext>
            </a:extLst>
          </p:cNvPr>
          <p:cNvGrpSpPr/>
          <p:nvPr/>
        </p:nvGrpSpPr>
        <p:grpSpPr>
          <a:xfrm>
            <a:off x="4134040" y="1693964"/>
            <a:ext cx="698885" cy="720164"/>
            <a:chOff x="4266210" y="1505274"/>
            <a:chExt cx="698885" cy="720164"/>
          </a:xfrm>
        </p:grpSpPr>
        <p:sp>
          <p:nvSpPr>
            <p:cNvPr id="47" name="Freeform: Shape 46">
              <a:extLst>
                <a:ext uri="{FF2B5EF4-FFF2-40B4-BE49-F238E27FC236}">
                  <a16:creationId xmlns:a16="http://schemas.microsoft.com/office/drawing/2014/main" id="{452C5100-33B2-435D-A635-20F955AC92C1}"/>
                </a:ext>
              </a:extLst>
            </p:cNvPr>
            <p:cNvSpPr/>
            <p:nvPr/>
          </p:nvSpPr>
          <p:spPr bwMode="auto">
            <a:xfrm flipH="1">
              <a:off x="4266210" y="1505274"/>
              <a:ext cx="463635" cy="605599"/>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Light"/>
                <a:ea typeface="Segoe UI" pitchFamily="34" charset="0"/>
                <a:cs typeface="Segoe UI" pitchFamily="34" charset="0"/>
              </a:endParaRPr>
            </a:p>
          </p:txBody>
        </p:sp>
        <p:sp>
          <p:nvSpPr>
            <p:cNvPr id="25" name="Freeform 146">
              <a:extLst>
                <a:ext uri="{FF2B5EF4-FFF2-40B4-BE49-F238E27FC236}">
                  <a16:creationId xmlns:a16="http://schemas.microsoft.com/office/drawing/2014/main" id="{4B528828-BED9-4ABC-8A55-814D3941F153}"/>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cxnSp>
        <p:nvCxnSpPr>
          <p:cNvPr id="9" name="Straight Arrow Connector 8">
            <a:extLst>
              <a:ext uri="{FF2B5EF4-FFF2-40B4-BE49-F238E27FC236}">
                <a16:creationId xmlns:a16="http://schemas.microsoft.com/office/drawing/2014/main" id="{53190E2A-3F48-4E47-9215-0FAF94219DA2}"/>
              </a:ext>
            </a:extLst>
          </p:cNvPr>
          <p:cNvCxnSpPr>
            <a:stCxn id="40" idx="2"/>
            <a:endCxn id="42" idx="0"/>
          </p:cNvCxnSpPr>
          <p:nvPr/>
        </p:nvCxnSpPr>
        <p:spPr>
          <a:xfrm flipH="1">
            <a:off x="1690789" y="4397884"/>
            <a:ext cx="1525" cy="44197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7E33365-BBC3-40C5-99E1-D808BFAA8EE7}"/>
              </a:ext>
            </a:extLst>
          </p:cNvPr>
          <p:cNvCxnSpPr>
            <a:stCxn id="41" idx="2"/>
            <a:endCxn id="43" idx="0"/>
          </p:cNvCxnSpPr>
          <p:nvPr/>
        </p:nvCxnSpPr>
        <p:spPr>
          <a:xfrm>
            <a:off x="4338338" y="4397884"/>
            <a:ext cx="0" cy="44197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6E41B13-0E2B-4493-A3B4-76627D0B1079}"/>
              </a:ext>
            </a:extLst>
          </p:cNvPr>
          <p:cNvCxnSpPr>
            <a:stCxn id="50" idx="2"/>
            <a:endCxn id="45" idx="0"/>
          </p:cNvCxnSpPr>
          <p:nvPr/>
        </p:nvCxnSpPr>
        <p:spPr>
          <a:xfrm flipH="1">
            <a:off x="7085971" y="4397884"/>
            <a:ext cx="6350" cy="44197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3" name="Group 4">
            <a:extLst>
              <a:ext uri="{FF2B5EF4-FFF2-40B4-BE49-F238E27FC236}">
                <a16:creationId xmlns:a16="http://schemas.microsoft.com/office/drawing/2014/main" id="{30349BD8-B29F-4F39-AB99-6C47CF191169}"/>
              </a:ext>
            </a:extLst>
          </p:cNvPr>
          <p:cNvGrpSpPr>
            <a:grpSpLocks noChangeAspect="1"/>
          </p:cNvGrpSpPr>
          <p:nvPr/>
        </p:nvGrpSpPr>
        <p:grpSpPr bwMode="auto">
          <a:xfrm>
            <a:off x="9914386" y="1642542"/>
            <a:ext cx="812131" cy="812131"/>
            <a:chOff x="5160" y="1110"/>
            <a:chExt cx="585" cy="585"/>
          </a:xfrm>
        </p:grpSpPr>
        <p:sp>
          <p:nvSpPr>
            <p:cNvPr id="52" name="AutoShape 3">
              <a:extLst>
                <a:ext uri="{FF2B5EF4-FFF2-40B4-BE49-F238E27FC236}">
                  <a16:creationId xmlns:a16="http://schemas.microsoft.com/office/drawing/2014/main" id="{7D19DD93-F4CD-4CA8-A966-A81F79EABB02}"/>
                </a:ext>
              </a:extLst>
            </p:cNvPr>
            <p:cNvSpPr>
              <a:spLocks noChangeAspect="1" noChangeArrowheads="1" noTextEdit="1"/>
            </p:cNvSpPr>
            <p:nvPr/>
          </p:nvSpPr>
          <p:spPr bwMode="auto">
            <a:xfrm>
              <a:off x="5160" y="1110"/>
              <a:ext cx="585"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5">
              <a:extLst>
                <a:ext uri="{FF2B5EF4-FFF2-40B4-BE49-F238E27FC236}">
                  <a16:creationId xmlns:a16="http://schemas.microsoft.com/office/drawing/2014/main" id="{50E015C1-B8C8-48CD-BB04-7A5DD38D3B7D}"/>
                </a:ext>
              </a:extLst>
            </p:cNvPr>
            <p:cNvSpPr>
              <a:spLocks/>
            </p:cNvSpPr>
            <p:nvPr/>
          </p:nvSpPr>
          <p:spPr bwMode="auto">
            <a:xfrm>
              <a:off x="5251" y="1195"/>
              <a:ext cx="482" cy="417"/>
            </a:xfrm>
            <a:custGeom>
              <a:avLst/>
              <a:gdLst>
                <a:gd name="T0" fmla="*/ 340 w 340"/>
                <a:gd name="T1" fmla="*/ 240 h 294"/>
                <a:gd name="T2" fmla="*/ 340 w 340"/>
                <a:gd name="T3" fmla="*/ 240 h 294"/>
                <a:gd name="T4" fmla="*/ 340 w 340"/>
                <a:gd name="T5" fmla="*/ 0 h 294"/>
                <a:gd name="T6" fmla="*/ 0 w 340"/>
                <a:gd name="T7" fmla="*/ 0 h 294"/>
                <a:gd name="T8" fmla="*/ 0 w 340"/>
                <a:gd name="T9" fmla="*/ 113 h 294"/>
                <a:gd name="T10" fmla="*/ 27 w 340"/>
                <a:gd name="T11" fmla="*/ 113 h 294"/>
                <a:gd name="T12" fmla="*/ 27 w 340"/>
                <a:gd name="T13" fmla="*/ 27 h 294"/>
                <a:gd name="T14" fmla="*/ 313 w 340"/>
                <a:gd name="T15" fmla="*/ 27 h 294"/>
                <a:gd name="T16" fmla="*/ 313 w 340"/>
                <a:gd name="T17" fmla="*/ 214 h 294"/>
                <a:gd name="T18" fmla="*/ 78 w 340"/>
                <a:gd name="T19" fmla="*/ 214 h 294"/>
                <a:gd name="T20" fmla="*/ 78 w 340"/>
                <a:gd name="T21" fmla="*/ 240 h 294"/>
                <a:gd name="T22" fmla="*/ 153 w 340"/>
                <a:gd name="T23" fmla="*/ 240 h 294"/>
                <a:gd name="T24" fmla="*/ 153 w 340"/>
                <a:gd name="T25" fmla="*/ 267 h 294"/>
                <a:gd name="T26" fmla="*/ 100 w 340"/>
                <a:gd name="T27" fmla="*/ 267 h 294"/>
                <a:gd name="T28" fmla="*/ 100 w 340"/>
                <a:gd name="T29" fmla="*/ 294 h 294"/>
                <a:gd name="T30" fmla="*/ 233 w 340"/>
                <a:gd name="T31" fmla="*/ 294 h 294"/>
                <a:gd name="T32" fmla="*/ 233 w 340"/>
                <a:gd name="T33" fmla="*/ 267 h 294"/>
                <a:gd name="T34" fmla="*/ 180 w 340"/>
                <a:gd name="T35" fmla="*/ 267 h 294"/>
                <a:gd name="T36" fmla="*/ 180 w 340"/>
                <a:gd name="T37" fmla="*/ 240 h 294"/>
                <a:gd name="T38" fmla="*/ 340 w 340"/>
                <a:gd name="T39" fmla="*/ 24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0" h="294">
                  <a:moveTo>
                    <a:pt x="340" y="240"/>
                  </a:moveTo>
                  <a:lnTo>
                    <a:pt x="340" y="240"/>
                  </a:lnTo>
                  <a:lnTo>
                    <a:pt x="340" y="0"/>
                  </a:lnTo>
                  <a:lnTo>
                    <a:pt x="0" y="0"/>
                  </a:lnTo>
                  <a:lnTo>
                    <a:pt x="0" y="113"/>
                  </a:lnTo>
                  <a:lnTo>
                    <a:pt x="27" y="113"/>
                  </a:lnTo>
                  <a:lnTo>
                    <a:pt x="27" y="27"/>
                  </a:lnTo>
                  <a:lnTo>
                    <a:pt x="313" y="27"/>
                  </a:lnTo>
                  <a:lnTo>
                    <a:pt x="313" y="214"/>
                  </a:lnTo>
                  <a:lnTo>
                    <a:pt x="78" y="214"/>
                  </a:lnTo>
                  <a:lnTo>
                    <a:pt x="78" y="240"/>
                  </a:lnTo>
                  <a:lnTo>
                    <a:pt x="153" y="240"/>
                  </a:lnTo>
                  <a:lnTo>
                    <a:pt x="153" y="267"/>
                  </a:lnTo>
                  <a:lnTo>
                    <a:pt x="100" y="267"/>
                  </a:lnTo>
                  <a:lnTo>
                    <a:pt x="100" y="294"/>
                  </a:lnTo>
                  <a:lnTo>
                    <a:pt x="233" y="294"/>
                  </a:lnTo>
                  <a:lnTo>
                    <a:pt x="233" y="267"/>
                  </a:lnTo>
                  <a:lnTo>
                    <a:pt x="180" y="267"/>
                  </a:lnTo>
                  <a:lnTo>
                    <a:pt x="180" y="240"/>
                  </a:lnTo>
                  <a:lnTo>
                    <a:pt x="340" y="24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6">
              <a:extLst>
                <a:ext uri="{FF2B5EF4-FFF2-40B4-BE49-F238E27FC236}">
                  <a16:creationId xmlns:a16="http://schemas.microsoft.com/office/drawing/2014/main" id="{32C91AF9-FC31-4B45-B9F0-78AE07423B5B}"/>
                </a:ext>
              </a:extLst>
            </p:cNvPr>
            <p:cNvSpPr>
              <a:spLocks noEditPoints="1"/>
            </p:cNvSpPr>
            <p:nvPr/>
          </p:nvSpPr>
          <p:spPr bwMode="auto">
            <a:xfrm>
              <a:off x="5191" y="1392"/>
              <a:ext cx="134" cy="223"/>
            </a:xfrm>
            <a:custGeom>
              <a:avLst/>
              <a:gdLst>
                <a:gd name="T0" fmla="*/ 72 w 94"/>
                <a:gd name="T1" fmla="*/ 75 h 157"/>
                <a:gd name="T2" fmla="*/ 72 w 94"/>
                <a:gd name="T3" fmla="*/ 75 h 157"/>
                <a:gd name="T4" fmla="*/ 72 w 94"/>
                <a:gd name="T5" fmla="*/ 101 h 157"/>
                <a:gd name="T6" fmla="*/ 72 w 94"/>
                <a:gd name="T7" fmla="*/ 131 h 157"/>
                <a:gd name="T8" fmla="*/ 22 w 94"/>
                <a:gd name="T9" fmla="*/ 131 h 157"/>
                <a:gd name="T10" fmla="*/ 22 w 94"/>
                <a:gd name="T11" fmla="*/ 26 h 157"/>
                <a:gd name="T12" fmla="*/ 42 w 94"/>
                <a:gd name="T13" fmla="*/ 26 h 157"/>
                <a:gd name="T14" fmla="*/ 69 w 94"/>
                <a:gd name="T15" fmla="*/ 26 h 157"/>
                <a:gd name="T16" fmla="*/ 72 w 94"/>
                <a:gd name="T17" fmla="*/ 26 h 157"/>
                <a:gd name="T18" fmla="*/ 72 w 94"/>
                <a:gd name="T19" fmla="*/ 75 h 157"/>
                <a:gd name="T20" fmla="*/ 94 w 94"/>
                <a:gd name="T21" fmla="*/ 101 h 157"/>
                <a:gd name="T22" fmla="*/ 94 w 94"/>
                <a:gd name="T23" fmla="*/ 101 h 157"/>
                <a:gd name="T24" fmla="*/ 94 w 94"/>
                <a:gd name="T25" fmla="*/ 75 h 157"/>
                <a:gd name="T26" fmla="*/ 94 w 94"/>
                <a:gd name="T27" fmla="*/ 0 h 157"/>
                <a:gd name="T28" fmla="*/ 69 w 94"/>
                <a:gd name="T29" fmla="*/ 0 h 157"/>
                <a:gd name="T30" fmla="*/ 42 w 94"/>
                <a:gd name="T31" fmla="*/ 0 h 157"/>
                <a:gd name="T32" fmla="*/ 0 w 94"/>
                <a:gd name="T33" fmla="*/ 0 h 157"/>
                <a:gd name="T34" fmla="*/ 0 w 94"/>
                <a:gd name="T35" fmla="*/ 157 h 157"/>
                <a:gd name="T36" fmla="*/ 94 w 94"/>
                <a:gd name="T37" fmla="*/ 157 h 157"/>
                <a:gd name="T38" fmla="*/ 94 w 94"/>
                <a:gd name="T39" fmla="*/ 10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157">
                  <a:moveTo>
                    <a:pt x="72" y="75"/>
                  </a:moveTo>
                  <a:lnTo>
                    <a:pt x="72" y="75"/>
                  </a:lnTo>
                  <a:lnTo>
                    <a:pt x="72" y="101"/>
                  </a:lnTo>
                  <a:lnTo>
                    <a:pt x="72" y="131"/>
                  </a:lnTo>
                  <a:lnTo>
                    <a:pt x="22" y="131"/>
                  </a:lnTo>
                  <a:lnTo>
                    <a:pt x="22" y="26"/>
                  </a:lnTo>
                  <a:lnTo>
                    <a:pt x="42" y="26"/>
                  </a:lnTo>
                  <a:lnTo>
                    <a:pt x="69" y="26"/>
                  </a:lnTo>
                  <a:lnTo>
                    <a:pt x="72" y="26"/>
                  </a:lnTo>
                  <a:lnTo>
                    <a:pt x="72" y="75"/>
                  </a:lnTo>
                  <a:close/>
                  <a:moveTo>
                    <a:pt x="94" y="101"/>
                  </a:moveTo>
                  <a:lnTo>
                    <a:pt x="94" y="101"/>
                  </a:lnTo>
                  <a:lnTo>
                    <a:pt x="94" y="75"/>
                  </a:lnTo>
                  <a:lnTo>
                    <a:pt x="94" y="0"/>
                  </a:lnTo>
                  <a:lnTo>
                    <a:pt x="69" y="0"/>
                  </a:lnTo>
                  <a:lnTo>
                    <a:pt x="42" y="0"/>
                  </a:lnTo>
                  <a:lnTo>
                    <a:pt x="0" y="0"/>
                  </a:lnTo>
                  <a:lnTo>
                    <a:pt x="0" y="157"/>
                  </a:lnTo>
                  <a:lnTo>
                    <a:pt x="94" y="157"/>
                  </a:lnTo>
                  <a:lnTo>
                    <a:pt x="94" y="101"/>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7">
              <a:extLst>
                <a:ext uri="{FF2B5EF4-FFF2-40B4-BE49-F238E27FC236}">
                  <a16:creationId xmlns:a16="http://schemas.microsoft.com/office/drawing/2014/main" id="{03DBC021-56BC-44E2-82C9-7B4BD0691B62}"/>
                </a:ext>
              </a:extLst>
            </p:cNvPr>
            <p:cNvSpPr>
              <a:spLocks/>
            </p:cNvSpPr>
            <p:nvPr/>
          </p:nvSpPr>
          <p:spPr bwMode="auto">
            <a:xfrm>
              <a:off x="5408" y="1276"/>
              <a:ext cx="68" cy="89"/>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Freeform 8">
              <a:extLst>
                <a:ext uri="{FF2B5EF4-FFF2-40B4-BE49-F238E27FC236}">
                  <a16:creationId xmlns:a16="http://schemas.microsoft.com/office/drawing/2014/main" id="{64A1164C-737F-4612-B088-4EB9A2B47950}"/>
                </a:ext>
              </a:extLst>
            </p:cNvPr>
            <p:cNvSpPr>
              <a:spLocks/>
            </p:cNvSpPr>
            <p:nvPr/>
          </p:nvSpPr>
          <p:spPr bwMode="auto">
            <a:xfrm>
              <a:off x="5486" y="1346"/>
              <a:ext cx="39" cy="38"/>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Freeform 9">
              <a:extLst>
                <a:ext uri="{FF2B5EF4-FFF2-40B4-BE49-F238E27FC236}">
                  <a16:creationId xmlns:a16="http://schemas.microsoft.com/office/drawing/2014/main" id="{78EECCD5-78DB-411D-A289-67674A212B90}"/>
                </a:ext>
              </a:extLst>
            </p:cNvPr>
            <p:cNvSpPr>
              <a:spLocks/>
            </p:cNvSpPr>
            <p:nvPr/>
          </p:nvSpPr>
          <p:spPr bwMode="auto">
            <a:xfrm>
              <a:off x="5508" y="1269"/>
              <a:ext cx="90" cy="71"/>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Freeform 10">
              <a:extLst>
                <a:ext uri="{FF2B5EF4-FFF2-40B4-BE49-F238E27FC236}">
                  <a16:creationId xmlns:a16="http://schemas.microsoft.com/office/drawing/2014/main" id="{135E20D8-D55B-4DA6-B7A5-42E6F11593B5}"/>
                </a:ext>
              </a:extLst>
            </p:cNvPr>
            <p:cNvSpPr>
              <a:spLocks/>
            </p:cNvSpPr>
            <p:nvPr/>
          </p:nvSpPr>
          <p:spPr bwMode="auto">
            <a:xfrm>
              <a:off x="5506" y="1378"/>
              <a:ext cx="95" cy="85"/>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rgbClr val="2F2F2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4" name="Rectangle 83">
            <a:extLst>
              <a:ext uri="{FF2B5EF4-FFF2-40B4-BE49-F238E27FC236}">
                <a16:creationId xmlns:a16="http://schemas.microsoft.com/office/drawing/2014/main" id="{B5F0C48A-F7FF-45AF-9F86-44ABC781E0CA}"/>
              </a:ext>
            </a:extLst>
          </p:cNvPr>
          <p:cNvSpPr/>
          <p:nvPr/>
        </p:nvSpPr>
        <p:spPr bwMode="auto">
          <a:xfrm>
            <a:off x="9046252" y="2512401"/>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Servers</a:t>
            </a:r>
          </a:p>
        </p:txBody>
      </p:sp>
      <p:sp>
        <p:nvSpPr>
          <p:cNvPr id="85" name="Rectangle 84">
            <a:extLst>
              <a:ext uri="{FF2B5EF4-FFF2-40B4-BE49-F238E27FC236}">
                <a16:creationId xmlns:a16="http://schemas.microsoft.com/office/drawing/2014/main" id="{6570FC7E-5E17-4628-BCD3-36FDC756C5C0}"/>
              </a:ext>
            </a:extLst>
          </p:cNvPr>
          <p:cNvSpPr/>
          <p:nvPr/>
        </p:nvSpPr>
        <p:spPr bwMode="auto">
          <a:xfrm>
            <a:off x="2907230" y="1110467"/>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Platform as Service</a:t>
            </a:r>
          </a:p>
        </p:txBody>
      </p:sp>
      <p:sp>
        <p:nvSpPr>
          <p:cNvPr id="86" name="Rectangle 85">
            <a:extLst>
              <a:ext uri="{FF2B5EF4-FFF2-40B4-BE49-F238E27FC236}">
                <a16:creationId xmlns:a16="http://schemas.microsoft.com/office/drawing/2014/main" id="{BC170F09-D165-4136-92CD-A9A8C57A4A6F}"/>
              </a:ext>
            </a:extLst>
          </p:cNvPr>
          <p:cNvSpPr/>
          <p:nvPr/>
        </p:nvSpPr>
        <p:spPr bwMode="auto">
          <a:xfrm>
            <a:off x="8870768" y="1176304"/>
            <a:ext cx="2775812" cy="3791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Infrastructure as Service</a:t>
            </a:r>
          </a:p>
        </p:txBody>
      </p:sp>
      <p:sp>
        <p:nvSpPr>
          <p:cNvPr id="87" name="Title 1">
            <a:extLst>
              <a:ext uri="{FF2B5EF4-FFF2-40B4-BE49-F238E27FC236}">
                <a16:creationId xmlns:a16="http://schemas.microsoft.com/office/drawing/2014/main" id="{DC29A763-04D5-44E3-B4E3-21A42660615F}"/>
              </a:ext>
            </a:extLst>
          </p:cNvPr>
          <p:cNvSpPr txBox="1">
            <a:spLocks/>
          </p:cNvSpPr>
          <p:nvPr/>
        </p:nvSpPr>
        <p:spPr>
          <a:xfrm>
            <a:off x="9114563" y="4826110"/>
            <a:ext cx="2560320" cy="646317"/>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Best for </a:t>
            </a:r>
            <a:r>
              <a:rPr kumimoji="0" lang="en-GB" sz="1200" b="0" i="0" u="none" strike="noStrike" kern="1200" cap="none" spc="0" normalizeH="0" baseline="0" noProof="0">
                <a:ln>
                  <a:noFill/>
                </a:ln>
                <a:solidFill>
                  <a:prstClr val="black"/>
                </a:solidFill>
                <a:effectLst/>
                <a:uLnTx/>
                <a:uFillTx/>
                <a:latin typeface="Segoe UI"/>
                <a:ea typeface="+mj-ea"/>
                <a:cs typeface="+mj-cs"/>
              </a:rPr>
              <a:t>complete control over  database instance and operating system environment </a:t>
            </a:r>
            <a:endParaRPr kumimoji="0" lang="en-US" sz="1200" b="0" i="0" u="none" strike="noStrike" kern="1200" cap="none" spc="0" normalizeH="0" baseline="0" noProof="0">
              <a:ln>
                <a:noFill/>
              </a:ln>
              <a:solidFill>
                <a:prstClr val="black"/>
              </a:solidFill>
              <a:effectLst/>
              <a:uLnTx/>
              <a:uFillTx/>
              <a:latin typeface="Segoe UI"/>
              <a:ea typeface="+mj-ea"/>
              <a:cs typeface="+mj-cs"/>
            </a:endParaRPr>
          </a:p>
        </p:txBody>
      </p:sp>
      <p:sp>
        <p:nvSpPr>
          <p:cNvPr id="88" name="Rectangle 20">
            <a:extLst>
              <a:ext uri="{FF2B5EF4-FFF2-40B4-BE49-F238E27FC236}">
                <a16:creationId xmlns:a16="http://schemas.microsoft.com/office/drawing/2014/main" id="{3AE9A13E-BD9B-46FA-B0D9-9C5DD4A3AAE0}"/>
              </a:ext>
            </a:extLst>
          </p:cNvPr>
          <p:cNvSpPr/>
          <p:nvPr/>
        </p:nvSpPr>
        <p:spPr bwMode="auto">
          <a:xfrm>
            <a:off x="9519758" y="3359235"/>
            <a:ext cx="1828800" cy="37856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spAutoFit/>
          </a:bodyPr>
          <a:lstStyle/>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Virtual Server</a:t>
            </a:r>
          </a:p>
        </p:txBody>
      </p:sp>
      <p:sp>
        <p:nvSpPr>
          <p:cNvPr id="89" name="Rectangle 25">
            <a:extLst>
              <a:ext uri="{FF2B5EF4-FFF2-40B4-BE49-F238E27FC236}">
                <a16:creationId xmlns:a16="http://schemas.microsoft.com/office/drawing/2014/main" id="{64992A36-3791-4F52-8906-56DB2F950593}"/>
              </a:ext>
            </a:extLst>
          </p:cNvPr>
          <p:cNvSpPr/>
          <p:nvPr/>
        </p:nvSpPr>
        <p:spPr>
          <a:xfrm>
            <a:off x="8952226" y="3737800"/>
            <a:ext cx="2897694" cy="461665"/>
          </a:xfrm>
          <a:prstGeom prst="rect">
            <a:avLst/>
          </a:prstGeom>
          <a:ln>
            <a:noFill/>
          </a:ln>
        </p:spPr>
        <p:txBody>
          <a:bodyPr wrap="square">
            <a:spAutoFit/>
          </a:bodyPr>
          <a:lstStyle/>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Segoe UI"/>
                <a:ea typeface="+mn-ea"/>
                <a:cs typeface="+mn-cs"/>
              </a:rPr>
              <a:t>Extend infrastructure or move all to Azure</a:t>
            </a:r>
          </a:p>
        </p:txBody>
      </p:sp>
      <p:cxnSp>
        <p:nvCxnSpPr>
          <p:cNvPr id="90" name="Straight Arrow Connector 89">
            <a:extLst>
              <a:ext uri="{FF2B5EF4-FFF2-40B4-BE49-F238E27FC236}">
                <a16:creationId xmlns:a16="http://schemas.microsoft.com/office/drawing/2014/main" id="{3AA6696C-13FD-4762-A917-EDD3FAE06F65}"/>
              </a:ext>
            </a:extLst>
          </p:cNvPr>
          <p:cNvCxnSpPr>
            <a:stCxn id="89" idx="2"/>
            <a:endCxn id="87" idx="0"/>
          </p:cNvCxnSpPr>
          <p:nvPr/>
        </p:nvCxnSpPr>
        <p:spPr>
          <a:xfrm flipH="1">
            <a:off x="10394723" y="4199465"/>
            <a:ext cx="6350" cy="62664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A7C9A4E9-1BDE-4978-866B-DB4F0BF8FCCF}"/>
              </a:ext>
            </a:extLst>
          </p:cNvPr>
          <p:cNvCxnSpPr>
            <a:cxnSpLocks/>
            <a:stCxn id="84" idx="2"/>
            <a:endCxn id="88" idx="0"/>
          </p:cNvCxnSpPr>
          <p:nvPr/>
        </p:nvCxnSpPr>
        <p:spPr>
          <a:xfrm>
            <a:off x="10434158" y="2891572"/>
            <a:ext cx="0" cy="4676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5E05C30-BF2C-46A4-8A7B-4D3D01BCB05B}"/>
              </a:ext>
            </a:extLst>
          </p:cNvPr>
          <p:cNvCxnSpPr>
            <a:cxnSpLocks/>
          </p:cNvCxnSpPr>
          <p:nvPr/>
        </p:nvCxnSpPr>
        <p:spPr>
          <a:xfrm>
            <a:off x="8729854" y="1176304"/>
            <a:ext cx="0" cy="525983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A35077C-7CC1-4150-8F9C-ABD51C45858F}"/>
              </a:ext>
            </a:extLst>
          </p:cNvPr>
          <p:cNvCxnSpPr>
            <a:cxnSpLocks/>
          </p:cNvCxnSpPr>
          <p:nvPr/>
        </p:nvCxnSpPr>
        <p:spPr>
          <a:xfrm>
            <a:off x="410629" y="5701623"/>
            <a:ext cx="11270604" cy="0"/>
          </a:xfrm>
          <a:prstGeom prst="line">
            <a:avLst/>
          </a:prstGeom>
          <a:ln w="1270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BC96232-0207-4EDF-B692-B9CB3BC02A74}"/>
              </a:ext>
            </a:extLst>
          </p:cNvPr>
          <p:cNvSpPr txBox="1">
            <a:spLocks/>
          </p:cNvSpPr>
          <p:nvPr/>
        </p:nvSpPr>
        <p:spPr>
          <a:xfrm>
            <a:off x="5683042" y="5788715"/>
            <a:ext cx="2824438" cy="1015649"/>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j-ea"/>
                <a:cs typeface="+mj-cs"/>
              </a:rPr>
              <a:t>Azure Hybrid Benefit</a:t>
            </a:r>
          </a:p>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j-ea"/>
                <a:cs typeface="+mj-cs"/>
              </a:rPr>
              <a:t>100 Level + Compatibility , </a:t>
            </a: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CLR, Jobs, Mail, Cross DB Joins, Native Restore, Native </a:t>
            </a:r>
            <a:r>
              <a:rPr kumimoji="0" lang="en-US" sz="1200" b="0" i="0" u="none" strike="noStrike" kern="1200" cap="none" spc="0" normalizeH="0" baseline="0" noProof="0" dirty="0" err="1">
                <a:ln>
                  <a:noFill/>
                </a:ln>
                <a:solidFill>
                  <a:srgbClr val="0078D7"/>
                </a:solidFill>
                <a:effectLst/>
                <a:uLnTx/>
                <a:uFillTx/>
                <a:latin typeface="Segoe UI Semibold" panose="020B0702040204020203" pitchFamily="34" charset="0"/>
                <a:ea typeface="+mj-ea"/>
                <a:cs typeface="Segoe UI Semibold" panose="020B0702040204020203" pitchFamily="34" charset="0"/>
              </a:rPr>
              <a:t>Vnet</a:t>
            </a:r>
            <a:r>
              <a:rPr kumimoji="0" lang="en-US" sz="1200" b="0" i="0" u="none" strike="noStrike" kern="1200" cap="none" spc="0" normalizeH="0" baseline="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 integration,</a:t>
            </a:r>
            <a:r>
              <a:rPr kumimoji="0" lang="en-US" sz="1200" b="0" i="0" u="none" strike="noStrike" kern="1200" cap="none" spc="0" normalizeH="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 </a:t>
            </a:r>
          </a:p>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noProof="0" dirty="0">
                <a:ln>
                  <a:noFill/>
                </a:ln>
                <a:solidFill>
                  <a:srgbClr val="0078D7"/>
                </a:solidFill>
                <a:effectLst/>
                <a:uLnTx/>
                <a:uFillTx/>
                <a:latin typeface="Segoe UI Semibold" panose="020B0702040204020203" pitchFamily="34" charset="0"/>
                <a:ea typeface="+mj-ea"/>
                <a:cs typeface="Segoe UI Semibold" panose="020B0702040204020203" pitchFamily="34" charset="0"/>
              </a:rPr>
              <a:t>8 TB Scale</a:t>
            </a:r>
            <a:endParaRPr kumimoji="0" lang="en-US" sz="1200" b="0" i="0" u="none" strike="noStrike" kern="1200" cap="none" spc="0" normalizeH="0" baseline="0" noProof="0" dirty="0">
              <a:ln>
                <a:noFill/>
              </a:ln>
              <a:solidFill>
                <a:prstClr val="black"/>
              </a:solidFill>
              <a:effectLst/>
              <a:uLnTx/>
              <a:uFillTx/>
              <a:latin typeface="Segoe UI"/>
              <a:ea typeface="+mj-ea"/>
              <a:cs typeface="+mj-cs"/>
            </a:endParaRPr>
          </a:p>
        </p:txBody>
      </p:sp>
      <p:sp>
        <p:nvSpPr>
          <p:cNvPr id="48" name="Title 1">
            <a:extLst>
              <a:ext uri="{FF2B5EF4-FFF2-40B4-BE49-F238E27FC236}">
                <a16:creationId xmlns:a16="http://schemas.microsoft.com/office/drawing/2014/main" id="{1972D6EB-4F92-4D86-A103-A7EBF3C688D3}"/>
              </a:ext>
            </a:extLst>
          </p:cNvPr>
          <p:cNvSpPr txBox="1">
            <a:spLocks/>
          </p:cNvSpPr>
          <p:nvPr/>
        </p:nvSpPr>
        <p:spPr>
          <a:xfrm>
            <a:off x="8891760" y="5819537"/>
            <a:ext cx="3071083" cy="646317"/>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1218935">
              <a:lnSpc>
                <a:spcPct val="100000"/>
              </a:lnSpc>
              <a:defRPr/>
            </a:pPr>
            <a:r>
              <a:rPr lang="en-US" sz="1200">
                <a:solidFill>
                  <a:prstClr val="black"/>
                </a:solidFill>
                <a:latin typeface="Segoe UI"/>
              </a:rPr>
              <a:t>Azure Hybrid Benefit (Resource Provider)</a:t>
            </a:r>
          </a:p>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Full Flexibility</a:t>
            </a:r>
            <a:r>
              <a:rPr kumimoji="0" lang="en-US" sz="1200" b="0" i="0" u="none" strike="noStrike" kern="1200" cap="none" spc="0" normalizeH="0" baseline="0" noProof="0">
                <a:ln>
                  <a:noFill/>
                </a:ln>
                <a:solidFill>
                  <a:prstClr val="black"/>
                </a:solidFill>
                <a:effectLst/>
                <a:uLnTx/>
                <a:uFillTx/>
                <a:latin typeface="Segoe UI"/>
                <a:ea typeface="+mj-ea"/>
                <a:cs typeface="+mj-cs"/>
              </a:rPr>
              <a:t>, MSDTC, File stream, </a:t>
            </a:r>
            <a:r>
              <a:rPr kumimoji="0" lang="en-US" sz="1200" b="0" i="0" u="none" strike="noStrike" kern="1200" cap="none" spc="0" normalizeH="0" baseline="0" noProof="0" err="1">
                <a:ln>
                  <a:noFill/>
                </a:ln>
                <a:solidFill>
                  <a:prstClr val="black"/>
                </a:solidFill>
                <a:effectLst/>
                <a:uLnTx/>
                <a:uFillTx/>
                <a:latin typeface="Segoe UI"/>
                <a:ea typeface="+mj-ea"/>
                <a:cs typeface="+mj-cs"/>
              </a:rPr>
              <a:t>Polybase</a:t>
            </a:r>
            <a:r>
              <a:rPr kumimoji="0" lang="en-US" sz="1200" b="0" i="0" u="none" strike="noStrike" kern="1200" cap="none" spc="0" normalizeH="0" baseline="0" noProof="0">
                <a:ln>
                  <a:noFill/>
                </a:ln>
                <a:solidFill>
                  <a:prstClr val="black"/>
                </a:solidFill>
                <a:effectLst/>
                <a:uLnTx/>
                <a:uFillTx/>
                <a:latin typeface="Segoe UI"/>
                <a:ea typeface="+mj-ea"/>
                <a:cs typeface="+mj-cs"/>
              </a:rPr>
              <a:t>, Simple Recovery Model</a:t>
            </a:r>
            <a:endPar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endParaRPr>
          </a:p>
        </p:txBody>
      </p:sp>
      <p:sp>
        <p:nvSpPr>
          <p:cNvPr id="49" name="Title 1">
            <a:extLst>
              <a:ext uri="{FF2B5EF4-FFF2-40B4-BE49-F238E27FC236}">
                <a16:creationId xmlns:a16="http://schemas.microsoft.com/office/drawing/2014/main" id="{C130557E-6C99-4605-9516-391ACA3C58E3}"/>
              </a:ext>
            </a:extLst>
          </p:cNvPr>
          <p:cNvSpPr txBox="1">
            <a:spLocks/>
          </p:cNvSpPr>
          <p:nvPr/>
        </p:nvSpPr>
        <p:spPr>
          <a:xfrm>
            <a:off x="477194" y="5881049"/>
            <a:ext cx="4814790" cy="830983"/>
          </a:xfrm>
          <a:prstGeom prst="rect">
            <a:avLst/>
          </a:prstGeom>
          <a:ln>
            <a:noFill/>
          </a:ln>
        </p:spPr>
        <p:txBody>
          <a:bodyPr vert="horz" wrap="square" lIns="91427" tIns="45713" rIns="91427" bIns="45713"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j-ea"/>
                <a:cs typeface="+mj-cs"/>
              </a:rPr>
              <a:t>Azure Hybrid Benefit</a:t>
            </a:r>
          </a:p>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j-ea"/>
                <a:cs typeface="+mj-cs"/>
              </a:rPr>
              <a:t>100 Level + Compatibility , </a:t>
            </a: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BACPAC, Elastic Queries, Service Endpoints, </a:t>
            </a:r>
          </a:p>
          <a:p>
            <a:pPr marL="0" marR="0" lvl="0" indent="0" algn="ctr" defTabSz="1218935"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bold" panose="020B0702040204020203" pitchFamily="34" charset="0"/>
                <a:ea typeface="+mj-ea"/>
                <a:cs typeface="Segoe UI Semibold" panose="020B0702040204020203" pitchFamily="34" charset="0"/>
              </a:rPr>
              <a:t>up to 100TB Scale (Single DB)</a:t>
            </a:r>
            <a:endParaRPr kumimoji="0" lang="en-US" sz="1200" b="0" i="0" u="none" strike="noStrike" kern="1200" cap="none" spc="0" normalizeH="0" baseline="0" noProof="0">
              <a:ln>
                <a:noFill/>
              </a:ln>
              <a:solidFill>
                <a:prstClr val="black"/>
              </a:solidFill>
              <a:effectLst/>
              <a:uLnTx/>
              <a:uFillTx/>
              <a:latin typeface="Segoe UI"/>
              <a:ea typeface="+mj-ea"/>
              <a:cs typeface="+mj-cs"/>
            </a:endParaRPr>
          </a:p>
        </p:txBody>
      </p:sp>
    </p:spTree>
    <p:extLst>
      <p:ext uri="{BB962C8B-B14F-4D97-AF65-F5344CB8AC3E}">
        <p14:creationId xmlns:p14="http://schemas.microsoft.com/office/powerpoint/2010/main" val="2170387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5" grpId="0"/>
      <p:bldP spid="87" grpId="0"/>
      <p:bldP spid="44" grpId="0"/>
      <p:bldP spid="48" grpId="0"/>
      <p:bldP spid="4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6EB50423-D7DF-44F1-BE3D-617E64D46E3C}"/>
              </a:ext>
            </a:extLst>
          </p:cNvPr>
          <p:cNvSpPr/>
          <p:nvPr/>
        </p:nvSpPr>
        <p:spPr bwMode="auto">
          <a:xfrm>
            <a:off x="389106" y="3764332"/>
            <a:ext cx="5207803" cy="557937"/>
          </a:xfrm>
          <a:prstGeom prst="rect">
            <a:avLst/>
          </a:prstGeom>
          <a:solidFill>
            <a:schemeClr val="tx1">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Arrow: Pentagon 2">
            <a:extLst>
              <a:ext uri="{FF2B5EF4-FFF2-40B4-BE49-F238E27FC236}">
                <a16:creationId xmlns:a16="http://schemas.microsoft.com/office/drawing/2014/main" id="{478B69F5-17BC-4137-9172-C57003AB746F}"/>
              </a:ext>
            </a:extLst>
          </p:cNvPr>
          <p:cNvSpPr/>
          <p:nvPr/>
        </p:nvSpPr>
        <p:spPr bwMode="auto">
          <a:xfrm>
            <a:off x="5634032" y="3763352"/>
            <a:ext cx="5757868" cy="562462"/>
          </a:xfrm>
          <a:prstGeom prst="homePlat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ACF5BF3-3467-4284-BBFC-52A7F1E14790}"/>
              </a:ext>
            </a:extLst>
          </p:cNvPr>
          <p:cNvSpPr>
            <a:spLocks noGrp="1"/>
          </p:cNvSpPr>
          <p:nvPr>
            <p:ph type="title"/>
          </p:nvPr>
        </p:nvSpPr>
        <p:spPr>
          <a:xfrm>
            <a:off x="372445" y="196846"/>
            <a:ext cx="11655840" cy="764225"/>
          </a:xfrm>
        </p:spPr>
        <p:txBody>
          <a:bodyPr/>
          <a:lstStyle/>
          <a:p>
            <a:pPr algn="ctr"/>
            <a:r>
              <a:rPr lang="en-GB" sz="3200" dirty="0"/>
              <a:t>Migration of SQL Server to Azure PaaS</a:t>
            </a:r>
          </a:p>
        </p:txBody>
      </p:sp>
      <p:sp>
        <p:nvSpPr>
          <p:cNvPr id="8" name="Rectangle 7">
            <a:extLst>
              <a:ext uri="{FF2B5EF4-FFF2-40B4-BE49-F238E27FC236}">
                <a16:creationId xmlns:a16="http://schemas.microsoft.com/office/drawing/2014/main" id="{5400D469-B0C8-4C17-BD0F-75B52C39DF70}"/>
              </a:ext>
            </a:extLst>
          </p:cNvPr>
          <p:cNvSpPr/>
          <p:nvPr/>
        </p:nvSpPr>
        <p:spPr>
          <a:xfrm>
            <a:off x="1844006" y="5500654"/>
            <a:ext cx="1408176"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2008 +</a:t>
            </a:r>
          </a:p>
        </p:txBody>
      </p:sp>
      <p:sp>
        <p:nvSpPr>
          <p:cNvPr id="9" name="Cylinder 8">
            <a:extLst>
              <a:ext uri="{FF2B5EF4-FFF2-40B4-BE49-F238E27FC236}">
                <a16:creationId xmlns:a16="http://schemas.microsoft.com/office/drawing/2014/main" id="{0F359116-D5BC-44E6-BA88-3DDBBD3F373F}"/>
              </a:ext>
            </a:extLst>
          </p:cNvPr>
          <p:cNvSpPr/>
          <p:nvPr/>
        </p:nvSpPr>
        <p:spPr bwMode="auto">
          <a:xfrm>
            <a:off x="2357871" y="4906649"/>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10" name="Rectangle 9">
            <a:extLst>
              <a:ext uri="{FF2B5EF4-FFF2-40B4-BE49-F238E27FC236}">
                <a16:creationId xmlns:a16="http://schemas.microsoft.com/office/drawing/2014/main" id="{92FD1614-51C3-4CAF-8624-9D55A2CA8B91}"/>
              </a:ext>
            </a:extLst>
          </p:cNvPr>
          <p:cNvSpPr/>
          <p:nvPr/>
        </p:nvSpPr>
        <p:spPr>
          <a:xfrm>
            <a:off x="3234210" y="5500654"/>
            <a:ext cx="1408176"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&lt; 2005</a:t>
            </a:r>
          </a:p>
        </p:txBody>
      </p:sp>
      <p:sp>
        <p:nvSpPr>
          <p:cNvPr id="11" name="Cylinder 10">
            <a:extLst>
              <a:ext uri="{FF2B5EF4-FFF2-40B4-BE49-F238E27FC236}">
                <a16:creationId xmlns:a16="http://schemas.microsoft.com/office/drawing/2014/main" id="{9A387537-4A67-4F25-99C9-3245616C7CE1}"/>
              </a:ext>
            </a:extLst>
          </p:cNvPr>
          <p:cNvSpPr/>
          <p:nvPr/>
        </p:nvSpPr>
        <p:spPr bwMode="auto">
          <a:xfrm>
            <a:off x="3723577" y="4906649"/>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cxnSp>
        <p:nvCxnSpPr>
          <p:cNvPr id="12" name="Straight Connector 11">
            <a:extLst>
              <a:ext uri="{FF2B5EF4-FFF2-40B4-BE49-F238E27FC236}">
                <a16:creationId xmlns:a16="http://schemas.microsoft.com/office/drawing/2014/main" id="{58663C8F-737B-4166-9F05-D7C25EB99CBD}"/>
              </a:ext>
            </a:extLst>
          </p:cNvPr>
          <p:cNvCxnSpPr>
            <a:cxnSpLocks/>
          </p:cNvCxnSpPr>
          <p:nvPr/>
        </p:nvCxnSpPr>
        <p:spPr>
          <a:xfrm flipH="1">
            <a:off x="3019333" y="5173114"/>
            <a:ext cx="465697" cy="0"/>
          </a:xfrm>
          <a:prstGeom prst="line">
            <a:avLst/>
          </a:prstGeom>
          <a:noFill/>
          <a:ln w="28575" cap="flat" cmpd="sng" algn="ctr">
            <a:solidFill>
              <a:schemeClr val="tx1">
                <a:lumMod val="50000"/>
                <a:lumOff val="50000"/>
              </a:schemeClr>
            </a:solidFill>
            <a:prstDash val="solid"/>
            <a:headEnd type="none"/>
            <a:tailEnd type="arrow" w="lg" len="sm"/>
          </a:ln>
          <a:effectLst/>
        </p:spPr>
      </p:cxnSp>
      <p:grpSp>
        <p:nvGrpSpPr>
          <p:cNvPr id="21" name="Group 20">
            <a:extLst>
              <a:ext uri="{FF2B5EF4-FFF2-40B4-BE49-F238E27FC236}">
                <a16:creationId xmlns:a16="http://schemas.microsoft.com/office/drawing/2014/main" id="{0F89656B-C1AA-4762-B71C-04CA1AEACC17}"/>
              </a:ext>
            </a:extLst>
          </p:cNvPr>
          <p:cNvGrpSpPr/>
          <p:nvPr/>
        </p:nvGrpSpPr>
        <p:grpSpPr>
          <a:xfrm>
            <a:off x="2329598" y="2153524"/>
            <a:ext cx="511787" cy="505920"/>
            <a:chOff x="2711946" y="4655367"/>
            <a:chExt cx="1614844" cy="1596334"/>
          </a:xfrm>
          <a:noFill/>
        </p:grpSpPr>
        <p:sp>
          <p:nvSpPr>
            <p:cNvPr id="22" name="Cylinder 21">
              <a:extLst>
                <a:ext uri="{FF2B5EF4-FFF2-40B4-BE49-F238E27FC236}">
                  <a16:creationId xmlns:a16="http://schemas.microsoft.com/office/drawing/2014/main" id="{6294547B-1504-46B2-8261-0AC7C9CA46FD}"/>
                </a:ext>
              </a:extLst>
            </p:cNvPr>
            <p:cNvSpPr/>
            <p:nvPr/>
          </p:nvSpPr>
          <p:spPr bwMode="auto">
            <a:xfrm>
              <a:off x="2711946" y="4655367"/>
              <a:ext cx="1043831" cy="1371348"/>
            </a:xfrm>
            <a:prstGeom prst="can">
              <a:avLst>
                <a:gd name="adj" fmla="val 39530"/>
              </a:avLst>
            </a:prstGeom>
            <a:grpFill/>
            <a:ln w="12700" cap="flat" cmpd="sng" algn="ctr">
              <a:solidFill>
                <a:schemeClr val="accent1"/>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23" name="Freeform 146">
              <a:extLst>
                <a:ext uri="{FF2B5EF4-FFF2-40B4-BE49-F238E27FC236}">
                  <a16:creationId xmlns:a16="http://schemas.microsoft.com/office/drawing/2014/main" id="{0855FEBF-060A-4695-8DC1-0B3A2C120F6A}"/>
                </a:ext>
              </a:extLst>
            </p:cNvPr>
            <p:cNvSpPr>
              <a:spLocks noChangeAspect="1"/>
            </p:cNvSpPr>
            <p:nvPr/>
          </p:nvSpPr>
          <p:spPr bwMode="white">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cap="flat" cmpd="sng" algn="ctr">
              <a:solidFill>
                <a:schemeClr val="accent1"/>
              </a:solidFill>
              <a:prstDash val="solid"/>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sp>
        <p:nvSpPr>
          <p:cNvPr id="25" name="Freeform 5">
            <a:extLst>
              <a:ext uri="{FF2B5EF4-FFF2-40B4-BE49-F238E27FC236}">
                <a16:creationId xmlns:a16="http://schemas.microsoft.com/office/drawing/2014/main" id="{9D6BB3D3-7493-4065-8B8F-6EA2F4E3579D}"/>
              </a:ext>
            </a:extLst>
          </p:cNvPr>
          <p:cNvSpPr>
            <a:spLocks noChangeAspect="1"/>
          </p:cNvSpPr>
          <p:nvPr/>
        </p:nvSpPr>
        <p:spPr bwMode="auto">
          <a:xfrm>
            <a:off x="415160" y="1628782"/>
            <a:ext cx="1248138" cy="952363"/>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38100">
            <a:solidFill>
              <a:srgbClr val="0078D7"/>
            </a:solidFill>
          </a:ln>
        </p:spPr>
        <p:txBody>
          <a:bodyPr vert="horz" wrap="square" lIns="86116" tIns="43057" rIns="86116" bIns="43057" numCol="1" anchor="t" anchorCtr="0" compatLnSpc="1">
            <a:prstTxWarp prst="textNoShape">
              <a:avLst/>
            </a:prstTxWarp>
          </a:bodyPr>
          <a:lstStyle/>
          <a:p>
            <a:pPr marL="0" marR="0" lvl="0" indent="0" algn="ctr" defTabSz="860931"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7699">
                    <a:srgbClr val="B4009E"/>
                  </a:gs>
                  <a:gs pos="100000">
                    <a:srgbClr val="B4009E"/>
                  </a:gs>
                </a:gsLst>
                <a:lin ang="5400000" scaled="1"/>
              </a:gradFill>
              <a:effectLst/>
              <a:uLnTx/>
              <a:uFillTx/>
              <a:latin typeface="Segoe UI Light"/>
              <a:ea typeface="+mn-ea"/>
              <a:cs typeface="+mn-cs"/>
            </a:endParaRPr>
          </a:p>
        </p:txBody>
      </p:sp>
      <p:sp>
        <p:nvSpPr>
          <p:cNvPr id="26" name="building_5" title="Icon of tall buildings">
            <a:extLst>
              <a:ext uri="{FF2B5EF4-FFF2-40B4-BE49-F238E27FC236}">
                <a16:creationId xmlns:a16="http://schemas.microsoft.com/office/drawing/2014/main" id="{A59E362A-6F6C-441E-A23B-06ABCD658D7F}"/>
              </a:ext>
            </a:extLst>
          </p:cNvPr>
          <p:cNvSpPr>
            <a:spLocks noChangeAspect="1" noEditPoints="1"/>
          </p:cNvSpPr>
          <p:nvPr/>
        </p:nvSpPr>
        <p:spPr bwMode="auto">
          <a:xfrm>
            <a:off x="707135" y="4582771"/>
            <a:ext cx="874114" cy="104202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ln w="28575">
            <a:solidFill>
              <a:schemeClr val="bg2">
                <a:lumMod val="75000"/>
              </a:schemeClr>
            </a:solidFill>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7" name="Rectangle 26">
            <a:extLst>
              <a:ext uri="{FF2B5EF4-FFF2-40B4-BE49-F238E27FC236}">
                <a16:creationId xmlns:a16="http://schemas.microsoft.com/office/drawing/2014/main" id="{3AD0A200-18DA-43E5-8AF9-57D1B7A4605F}"/>
              </a:ext>
            </a:extLst>
          </p:cNvPr>
          <p:cNvSpPr/>
          <p:nvPr/>
        </p:nvSpPr>
        <p:spPr>
          <a:xfrm>
            <a:off x="1844005" y="2715579"/>
            <a:ext cx="1408176"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SQL DB</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(PaaS)</a:t>
            </a:r>
          </a:p>
        </p:txBody>
      </p:sp>
      <p:sp>
        <p:nvSpPr>
          <p:cNvPr id="28" name="Freeform 96">
            <a:extLst>
              <a:ext uri="{FF2B5EF4-FFF2-40B4-BE49-F238E27FC236}">
                <a16:creationId xmlns:a16="http://schemas.microsoft.com/office/drawing/2014/main" id="{9253612A-1177-4F5D-84C1-6339EB1EF9DC}"/>
              </a:ext>
            </a:extLst>
          </p:cNvPr>
          <p:cNvSpPr>
            <a:spLocks noChangeAspect="1" noEditPoints="1"/>
          </p:cNvSpPr>
          <p:nvPr/>
        </p:nvSpPr>
        <p:spPr bwMode="auto">
          <a:xfrm>
            <a:off x="1633129" y="3844060"/>
            <a:ext cx="372525" cy="34300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 name="Rectangle 28">
            <a:extLst>
              <a:ext uri="{FF2B5EF4-FFF2-40B4-BE49-F238E27FC236}">
                <a16:creationId xmlns:a16="http://schemas.microsoft.com/office/drawing/2014/main" id="{31B48278-AE47-4F8B-9009-86E8864A0648}"/>
              </a:ext>
            </a:extLst>
          </p:cNvPr>
          <p:cNvSpPr/>
          <p:nvPr/>
        </p:nvSpPr>
        <p:spPr bwMode="auto">
          <a:xfrm>
            <a:off x="1603154" y="3760111"/>
            <a:ext cx="3488320" cy="5369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285750" marR="0" lvl="0" indent="-285750"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DB Migration Assistant</a:t>
            </a:r>
          </a:p>
          <a:p>
            <a:pPr marL="285750" marR="0" lvl="0" indent="-285750"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DB Migration Service</a:t>
            </a:r>
          </a:p>
        </p:txBody>
      </p:sp>
      <p:sp>
        <p:nvSpPr>
          <p:cNvPr id="30" name="Cylinder 29">
            <a:extLst>
              <a:ext uri="{FF2B5EF4-FFF2-40B4-BE49-F238E27FC236}">
                <a16:creationId xmlns:a16="http://schemas.microsoft.com/office/drawing/2014/main" id="{070C162F-10CB-441C-BDE0-24F82EA6CE3C}"/>
              </a:ext>
            </a:extLst>
          </p:cNvPr>
          <p:cNvSpPr/>
          <p:nvPr/>
        </p:nvSpPr>
        <p:spPr bwMode="auto">
          <a:xfrm>
            <a:off x="3700388" y="2180330"/>
            <a:ext cx="381843" cy="50165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31" name="Rectangle 30">
            <a:extLst>
              <a:ext uri="{FF2B5EF4-FFF2-40B4-BE49-F238E27FC236}">
                <a16:creationId xmlns:a16="http://schemas.microsoft.com/office/drawing/2014/main" id="{7467BAE0-63EA-4AB5-9C68-AA81D06C7DB9}"/>
              </a:ext>
            </a:extLst>
          </p:cNvPr>
          <p:cNvSpPr/>
          <p:nvPr/>
        </p:nvSpPr>
        <p:spPr>
          <a:xfrm>
            <a:off x="3232898" y="2715579"/>
            <a:ext cx="1408176"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(IaaS)</a:t>
            </a:r>
          </a:p>
        </p:txBody>
      </p:sp>
      <p:sp>
        <p:nvSpPr>
          <p:cNvPr id="39" name="Rectangle 38">
            <a:extLst>
              <a:ext uri="{FF2B5EF4-FFF2-40B4-BE49-F238E27FC236}">
                <a16:creationId xmlns:a16="http://schemas.microsoft.com/office/drawing/2014/main" id="{5613D117-411E-4B0A-8C87-EC49D42AAF11}"/>
              </a:ext>
            </a:extLst>
          </p:cNvPr>
          <p:cNvSpPr/>
          <p:nvPr/>
        </p:nvSpPr>
        <p:spPr bwMode="auto">
          <a:xfrm>
            <a:off x="109924" y="2536177"/>
            <a:ext cx="3012617" cy="5369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rPr>
              <a:t>Azure</a:t>
            </a:r>
          </a:p>
        </p:txBody>
      </p:sp>
      <p:sp>
        <p:nvSpPr>
          <p:cNvPr id="40" name="Rectangle 39">
            <a:extLst>
              <a:ext uri="{FF2B5EF4-FFF2-40B4-BE49-F238E27FC236}">
                <a16:creationId xmlns:a16="http://schemas.microsoft.com/office/drawing/2014/main" id="{A253F0B1-C3C9-4EA9-921B-C18E62AA53C6}"/>
              </a:ext>
            </a:extLst>
          </p:cNvPr>
          <p:cNvSpPr/>
          <p:nvPr/>
        </p:nvSpPr>
        <p:spPr bwMode="auto">
          <a:xfrm>
            <a:off x="-57386" y="5615442"/>
            <a:ext cx="3012617" cy="5369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solidFill>
                  <a:srgbClr val="000000">
                    <a:lumMod val="50000"/>
                    <a:lumOff val="50000"/>
                  </a:srgbClr>
                </a:solidFill>
                <a:effectLst/>
                <a:uLnTx/>
                <a:uFillTx/>
                <a:latin typeface="Segoe UI Semilight" panose="020B0402040204020203" pitchFamily="34" charset="0"/>
                <a:ea typeface="Segoe UI" pitchFamily="34" charset="0"/>
                <a:cs typeface="Segoe UI Semilight" panose="020B0402040204020203" pitchFamily="34" charset="0"/>
              </a:rPr>
              <a:t>On Premise</a:t>
            </a:r>
          </a:p>
        </p:txBody>
      </p:sp>
      <p:pic>
        <p:nvPicPr>
          <p:cNvPr id="41" name="Picture 40">
            <a:extLst>
              <a:ext uri="{FF2B5EF4-FFF2-40B4-BE49-F238E27FC236}">
                <a16:creationId xmlns:a16="http://schemas.microsoft.com/office/drawing/2014/main" id="{F040BCFE-C3D6-426C-AB22-CDE95910FA77}"/>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949258" y="2188698"/>
            <a:ext cx="518006" cy="518006"/>
          </a:xfrm>
          <a:prstGeom prst="rect">
            <a:avLst/>
          </a:prstGeom>
          <a:ln>
            <a:noFill/>
          </a:ln>
        </p:spPr>
      </p:pic>
      <p:pic>
        <p:nvPicPr>
          <p:cNvPr id="42" name="Picture 41">
            <a:extLst>
              <a:ext uri="{FF2B5EF4-FFF2-40B4-BE49-F238E27FC236}">
                <a16:creationId xmlns:a16="http://schemas.microsoft.com/office/drawing/2014/main" id="{02089FDC-BFE7-469F-B63F-B04368BFA3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5279" y="5188456"/>
            <a:ext cx="392667" cy="365690"/>
          </a:xfrm>
          <a:prstGeom prst="rect">
            <a:avLst/>
          </a:prstGeom>
        </p:spPr>
      </p:pic>
      <p:sp>
        <p:nvSpPr>
          <p:cNvPr id="47" name="Rectangle 46">
            <a:extLst>
              <a:ext uri="{FF2B5EF4-FFF2-40B4-BE49-F238E27FC236}">
                <a16:creationId xmlns:a16="http://schemas.microsoft.com/office/drawing/2014/main" id="{E755334A-172D-4F19-9537-910343364513}"/>
              </a:ext>
            </a:extLst>
          </p:cNvPr>
          <p:cNvSpPr/>
          <p:nvPr/>
        </p:nvSpPr>
        <p:spPr>
          <a:xfrm>
            <a:off x="9580644" y="5566691"/>
            <a:ext cx="1388906" cy="710964"/>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Reporting Services</a:t>
            </a:r>
          </a:p>
        </p:txBody>
      </p:sp>
      <p:grpSp>
        <p:nvGrpSpPr>
          <p:cNvPr id="48" name="Group 47">
            <a:extLst>
              <a:ext uri="{FF2B5EF4-FFF2-40B4-BE49-F238E27FC236}">
                <a16:creationId xmlns:a16="http://schemas.microsoft.com/office/drawing/2014/main" id="{3AC96707-D26E-4DB1-AA44-79D13E5EF0A2}"/>
              </a:ext>
            </a:extLst>
          </p:cNvPr>
          <p:cNvGrpSpPr/>
          <p:nvPr/>
        </p:nvGrpSpPr>
        <p:grpSpPr>
          <a:xfrm>
            <a:off x="5596909" y="2050369"/>
            <a:ext cx="754955" cy="568823"/>
            <a:chOff x="8482114" y="3862204"/>
            <a:chExt cx="615272" cy="405688"/>
          </a:xfrm>
        </p:grpSpPr>
        <p:grpSp>
          <p:nvGrpSpPr>
            <p:cNvPr id="49" name="Group 48">
              <a:extLst>
                <a:ext uri="{FF2B5EF4-FFF2-40B4-BE49-F238E27FC236}">
                  <a16:creationId xmlns:a16="http://schemas.microsoft.com/office/drawing/2014/main" id="{F8B428F6-B111-43CB-8743-1C645422404D}"/>
                </a:ext>
              </a:extLst>
            </p:cNvPr>
            <p:cNvGrpSpPr/>
            <p:nvPr/>
          </p:nvGrpSpPr>
          <p:grpSpPr>
            <a:xfrm>
              <a:off x="8796730" y="4107134"/>
              <a:ext cx="300656" cy="160758"/>
              <a:chOff x="8796730" y="4107134"/>
              <a:chExt cx="300656" cy="160758"/>
            </a:xfrm>
          </p:grpSpPr>
          <p:sp>
            <p:nvSpPr>
              <p:cNvPr id="51" name="Freeform: Shape 50">
                <a:extLst>
                  <a:ext uri="{FF2B5EF4-FFF2-40B4-BE49-F238E27FC236}">
                    <a16:creationId xmlns:a16="http://schemas.microsoft.com/office/drawing/2014/main" id="{F68DAA34-F8A9-44A3-A0A4-FA11FD718DD5}"/>
                  </a:ext>
                </a:extLst>
              </p:cNvPr>
              <p:cNvSpPr/>
              <p:nvPr/>
            </p:nvSpPr>
            <p:spPr bwMode="auto">
              <a:xfrm>
                <a:off x="8796730" y="4107134"/>
                <a:ext cx="179995" cy="160758"/>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accent1"/>
                </a:solidFill>
                <a:miter lim="800000"/>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2" name="Freeform: Shape 51">
                <a:extLst>
                  <a:ext uri="{FF2B5EF4-FFF2-40B4-BE49-F238E27FC236}">
                    <a16:creationId xmlns:a16="http://schemas.microsoft.com/office/drawing/2014/main" id="{341F3C05-BECD-4036-88C1-881709A1ED7F}"/>
                  </a:ext>
                </a:extLst>
              </p:cNvPr>
              <p:cNvSpPr/>
              <p:nvPr/>
            </p:nvSpPr>
            <p:spPr bwMode="auto">
              <a:xfrm>
                <a:off x="8917391" y="4107134"/>
                <a:ext cx="179995" cy="160758"/>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accent1"/>
                </a:solidFill>
                <a:miter lim="800000"/>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50" name="Freeform: Shape 49">
              <a:extLst>
                <a:ext uri="{FF2B5EF4-FFF2-40B4-BE49-F238E27FC236}">
                  <a16:creationId xmlns:a16="http://schemas.microsoft.com/office/drawing/2014/main" id="{B6508CB5-D1BB-49C8-9418-209A51B5C336}"/>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noFill/>
            <a:ln w="12700" cap="flat">
              <a:solidFill>
                <a:schemeClr val="accent1"/>
              </a:solidFill>
              <a:miter lim="800000"/>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6438E38-20CF-4C58-903E-C6877BBC41F3}"/>
              </a:ext>
            </a:extLst>
          </p:cNvPr>
          <p:cNvGrpSpPr/>
          <p:nvPr/>
        </p:nvGrpSpPr>
        <p:grpSpPr>
          <a:xfrm>
            <a:off x="6274400" y="5268476"/>
            <a:ext cx="332090" cy="137645"/>
            <a:chOff x="8796730" y="4107134"/>
            <a:chExt cx="300656" cy="160758"/>
          </a:xfrm>
        </p:grpSpPr>
        <p:sp>
          <p:nvSpPr>
            <p:cNvPr id="61" name="Freeform: Shape 60">
              <a:extLst>
                <a:ext uri="{FF2B5EF4-FFF2-40B4-BE49-F238E27FC236}">
                  <a16:creationId xmlns:a16="http://schemas.microsoft.com/office/drawing/2014/main" id="{B4AB95B0-4B94-4271-9371-0438C4E03CED}"/>
                </a:ext>
              </a:extLst>
            </p:cNvPr>
            <p:cNvSpPr/>
            <p:nvPr/>
          </p:nvSpPr>
          <p:spPr bwMode="auto">
            <a:xfrm>
              <a:off x="8796730" y="4107134"/>
              <a:ext cx="179995" cy="160758"/>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tx1">
                  <a:lumMod val="50000"/>
                  <a:lumOff val="50000"/>
                </a:schemeClr>
              </a:solidFill>
              <a:miter lim="800000"/>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2" name="Freeform: Shape 61">
              <a:extLst>
                <a:ext uri="{FF2B5EF4-FFF2-40B4-BE49-F238E27FC236}">
                  <a16:creationId xmlns:a16="http://schemas.microsoft.com/office/drawing/2014/main" id="{E0D3B515-D6D6-4EF4-A7CD-ABC9F56D9153}"/>
                </a:ext>
              </a:extLst>
            </p:cNvPr>
            <p:cNvSpPr/>
            <p:nvPr/>
          </p:nvSpPr>
          <p:spPr bwMode="auto">
            <a:xfrm>
              <a:off x="8917391" y="4107134"/>
              <a:ext cx="179995" cy="160758"/>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tx1">
                  <a:lumMod val="50000"/>
                  <a:lumOff val="50000"/>
                </a:schemeClr>
              </a:solidFill>
              <a:miter lim="800000"/>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5" name="Cylinder 64">
            <a:extLst>
              <a:ext uri="{FF2B5EF4-FFF2-40B4-BE49-F238E27FC236}">
                <a16:creationId xmlns:a16="http://schemas.microsoft.com/office/drawing/2014/main" id="{3F7757AC-718F-45D2-8E65-585F63C6175B}"/>
              </a:ext>
            </a:extLst>
          </p:cNvPr>
          <p:cNvSpPr/>
          <p:nvPr/>
        </p:nvSpPr>
        <p:spPr bwMode="auto">
          <a:xfrm>
            <a:off x="5818522" y="4922289"/>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66" name="Rectangle 65">
            <a:extLst>
              <a:ext uri="{FF2B5EF4-FFF2-40B4-BE49-F238E27FC236}">
                <a16:creationId xmlns:a16="http://schemas.microsoft.com/office/drawing/2014/main" id="{673682F7-90D6-4EB7-858C-944A023B4CC8}"/>
              </a:ext>
            </a:extLst>
          </p:cNvPr>
          <p:cNvSpPr/>
          <p:nvPr/>
        </p:nvSpPr>
        <p:spPr>
          <a:xfrm>
            <a:off x="5389779" y="5479681"/>
            <a:ext cx="1408176" cy="710964"/>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10457">
              <a:spcBef>
                <a:spcPct val="0"/>
              </a:spcBef>
              <a:spcAft>
                <a:spcPct val="35000"/>
              </a:spcAft>
            </a:pPr>
            <a:r>
              <a:rPr lang="en-US" sz="1200" kern="0" dirty="0">
                <a:solidFill>
                  <a:srgbClr val="000000">
                    <a:lumMod val="50000"/>
                    <a:lumOff val="50000"/>
                  </a:srgbClr>
                </a:solidFill>
                <a:latin typeface="Segoe UI Semibold" panose="020B0702040204020203" pitchFamily="34" charset="0"/>
                <a:cs typeface="Segoe UI Semibold" panose="020B0702040204020203" pitchFamily="34" charset="0"/>
              </a:rPr>
              <a:t>SQL Server </a:t>
            </a:r>
          </a:p>
          <a:p>
            <a:pPr algn="ctr" defTabSz="710457">
              <a:spcBef>
                <a:spcPct val="0"/>
              </a:spcBef>
              <a:spcAft>
                <a:spcPct val="35000"/>
              </a:spcAft>
            </a:pPr>
            <a:r>
              <a:rPr lang="en-US" sz="1200" kern="0" dirty="0">
                <a:solidFill>
                  <a:srgbClr val="000000">
                    <a:lumMod val="50000"/>
                    <a:lumOff val="50000"/>
                  </a:srgbClr>
                </a:solidFill>
                <a:latin typeface="Segoe UI Semibold" panose="020B0702040204020203" pitchFamily="34" charset="0"/>
                <a:cs typeface="Segoe UI Semibold" panose="020B0702040204020203" pitchFamily="34" charset="0"/>
              </a:rPr>
              <a:t>Integration Services</a:t>
            </a:r>
          </a:p>
        </p:txBody>
      </p:sp>
      <p:sp>
        <p:nvSpPr>
          <p:cNvPr id="68" name="Rectangle 67">
            <a:extLst>
              <a:ext uri="{FF2B5EF4-FFF2-40B4-BE49-F238E27FC236}">
                <a16:creationId xmlns:a16="http://schemas.microsoft.com/office/drawing/2014/main" id="{98FB3111-AE5B-4F5E-9139-4EC07726AEBB}"/>
              </a:ext>
            </a:extLst>
          </p:cNvPr>
          <p:cNvSpPr/>
          <p:nvPr/>
        </p:nvSpPr>
        <p:spPr>
          <a:xfrm>
            <a:off x="5308400" y="2619192"/>
            <a:ext cx="1408176" cy="710964"/>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Factory</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SSIS Integration Runtime</a:t>
            </a:r>
          </a:p>
        </p:txBody>
      </p:sp>
      <p:sp>
        <p:nvSpPr>
          <p:cNvPr id="70" name="Rectangle 69">
            <a:extLst>
              <a:ext uri="{FF2B5EF4-FFF2-40B4-BE49-F238E27FC236}">
                <a16:creationId xmlns:a16="http://schemas.microsoft.com/office/drawing/2014/main" id="{7A5C54D3-805C-4198-891F-4367043ABB1C}"/>
              </a:ext>
            </a:extLst>
          </p:cNvPr>
          <p:cNvSpPr/>
          <p:nvPr/>
        </p:nvSpPr>
        <p:spPr bwMode="auto">
          <a:xfrm>
            <a:off x="7029821" y="3760111"/>
            <a:ext cx="3488320" cy="5369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285750" marR="0" lvl="0" indent="-285750"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Redeploy</a:t>
            </a:r>
          </a:p>
        </p:txBody>
      </p:sp>
      <p:sp>
        <p:nvSpPr>
          <p:cNvPr id="71" name="Freeform 96">
            <a:extLst>
              <a:ext uri="{FF2B5EF4-FFF2-40B4-BE49-F238E27FC236}">
                <a16:creationId xmlns:a16="http://schemas.microsoft.com/office/drawing/2014/main" id="{6E82A917-5EC0-4A75-8FDA-F171C36CDBB6}"/>
              </a:ext>
            </a:extLst>
          </p:cNvPr>
          <p:cNvSpPr>
            <a:spLocks noChangeAspect="1" noEditPoints="1"/>
          </p:cNvSpPr>
          <p:nvPr/>
        </p:nvSpPr>
        <p:spPr bwMode="auto">
          <a:xfrm>
            <a:off x="7010391" y="3844060"/>
            <a:ext cx="372525" cy="34300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6" name="Cylinder 75">
            <a:extLst>
              <a:ext uri="{FF2B5EF4-FFF2-40B4-BE49-F238E27FC236}">
                <a16:creationId xmlns:a16="http://schemas.microsoft.com/office/drawing/2014/main" id="{A13A60A7-8DAA-4A99-9118-52CCA33C67B7}"/>
              </a:ext>
            </a:extLst>
          </p:cNvPr>
          <p:cNvSpPr/>
          <p:nvPr/>
        </p:nvSpPr>
        <p:spPr bwMode="auto">
          <a:xfrm>
            <a:off x="7367222" y="4942162"/>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77" name="Rectangle 76">
            <a:extLst>
              <a:ext uri="{FF2B5EF4-FFF2-40B4-BE49-F238E27FC236}">
                <a16:creationId xmlns:a16="http://schemas.microsoft.com/office/drawing/2014/main" id="{E7A62BC8-E9C1-4EEA-A578-E20A9FAA9BB8}"/>
              </a:ext>
            </a:extLst>
          </p:cNvPr>
          <p:cNvSpPr/>
          <p:nvPr/>
        </p:nvSpPr>
        <p:spPr>
          <a:xfrm>
            <a:off x="6699685" y="5482835"/>
            <a:ext cx="1653151" cy="775597"/>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Analysis Services</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Cubes</a:t>
            </a:r>
          </a:p>
        </p:txBody>
      </p:sp>
      <p:sp>
        <p:nvSpPr>
          <p:cNvPr id="80" name="Cylinder 79">
            <a:extLst>
              <a:ext uri="{FF2B5EF4-FFF2-40B4-BE49-F238E27FC236}">
                <a16:creationId xmlns:a16="http://schemas.microsoft.com/office/drawing/2014/main" id="{95099378-2784-4A9E-9CBF-EB09721050B8}"/>
              </a:ext>
            </a:extLst>
          </p:cNvPr>
          <p:cNvSpPr/>
          <p:nvPr/>
        </p:nvSpPr>
        <p:spPr bwMode="auto">
          <a:xfrm>
            <a:off x="7275782" y="2086481"/>
            <a:ext cx="381843" cy="501651"/>
          </a:xfrm>
          <a:prstGeom prst="can">
            <a:avLst>
              <a:gd name="adj" fmla="val 39530"/>
            </a:avLst>
          </a:prstGeom>
          <a:noFill/>
          <a:ln w="12700" cap="flat" cmpd="sng" algn="ctr">
            <a:solidFill>
              <a:srgbClr val="0078D7"/>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81" name="Rectangle 80">
            <a:extLst>
              <a:ext uri="{FF2B5EF4-FFF2-40B4-BE49-F238E27FC236}">
                <a16:creationId xmlns:a16="http://schemas.microsoft.com/office/drawing/2014/main" id="{5E6C3AD5-D30D-4E7F-9A75-8AD57344143D}"/>
              </a:ext>
            </a:extLst>
          </p:cNvPr>
          <p:cNvSpPr/>
          <p:nvPr/>
        </p:nvSpPr>
        <p:spPr>
          <a:xfrm>
            <a:off x="6802381" y="2654046"/>
            <a:ext cx="1408176"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(IaaS)</a:t>
            </a:r>
          </a:p>
        </p:txBody>
      </p:sp>
      <p:sp>
        <p:nvSpPr>
          <p:cNvPr id="82" name="Cylinder 81">
            <a:extLst>
              <a:ext uri="{FF2B5EF4-FFF2-40B4-BE49-F238E27FC236}">
                <a16:creationId xmlns:a16="http://schemas.microsoft.com/office/drawing/2014/main" id="{32DF4E73-9F2D-41F6-9F78-CE15A5B9F630}"/>
              </a:ext>
            </a:extLst>
          </p:cNvPr>
          <p:cNvSpPr/>
          <p:nvPr/>
        </p:nvSpPr>
        <p:spPr bwMode="auto">
          <a:xfrm>
            <a:off x="8645244" y="4942162"/>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83" name="Rectangle 82">
            <a:extLst>
              <a:ext uri="{FF2B5EF4-FFF2-40B4-BE49-F238E27FC236}">
                <a16:creationId xmlns:a16="http://schemas.microsoft.com/office/drawing/2014/main" id="{AF374475-B487-4C35-B611-89B1F86FA549}"/>
              </a:ext>
            </a:extLst>
          </p:cNvPr>
          <p:cNvSpPr/>
          <p:nvPr/>
        </p:nvSpPr>
        <p:spPr>
          <a:xfrm>
            <a:off x="8009591" y="5500654"/>
            <a:ext cx="1653151" cy="775597"/>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SQL Server</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Analysis Services</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Tabular</a:t>
            </a:r>
          </a:p>
        </p:txBody>
      </p:sp>
      <p:sp>
        <p:nvSpPr>
          <p:cNvPr id="86" name="Rectangle 3">
            <a:extLst>
              <a:ext uri="{FF2B5EF4-FFF2-40B4-BE49-F238E27FC236}">
                <a16:creationId xmlns:a16="http://schemas.microsoft.com/office/drawing/2014/main" id="{42E1B5D3-2826-41B4-8C5B-302CEC466A4D}"/>
              </a:ext>
            </a:extLst>
          </p:cNvPr>
          <p:cNvSpPr/>
          <p:nvPr/>
        </p:nvSpPr>
        <p:spPr bwMode="auto">
          <a:xfrm>
            <a:off x="7824150" y="5205353"/>
            <a:ext cx="232592" cy="218587"/>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lumMod val="50000"/>
                <a:lumOff val="50000"/>
              </a:schemeClr>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3">
            <a:extLst>
              <a:ext uri="{FF2B5EF4-FFF2-40B4-BE49-F238E27FC236}">
                <a16:creationId xmlns:a16="http://schemas.microsoft.com/office/drawing/2014/main" id="{69F31E73-0818-4238-A985-297D5B7005E6}"/>
              </a:ext>
            </a:extLst>
          </p:cNvPr>
          <p:cNvSpPr/>
          <p:nvPr/>
        </p:nvSpPr>
        <p:spPr bwMode="auto">
          <a:xfrm>
            <a:off x="9102172" y="5260766"/>
            <a:ext cx="232592" cy="218587"/>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tx1">
                <a:lumMod val="50000"/>
                <a:lumOff val="50000"/>
              </a:schemeClr>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B0CD6BAB-4C3D-4A8D-93EC-4BEFCE1023B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10147" y="2074228"/>
            <a:ext cx="569933" cy="638091"/>
          </a:xfrm>
          <a:prstGeom prst="rect">
            <a:avLst/>
          </a:prstGeom>
        </p:spPr>
      </p:pic>
      <p:sp>
        <p:nvSpPr>
          <p:cNvPr id="91" name="Rectangle 90">
            <a:extLst>
              <a:ext uri="{FF2B5EF4-FFF2-40B4-BE49-F238E27FC236}">
                <a16:creationId xmlns:a16="http://schemas.microsoft.com/office/drawing/2014/main" id="{8C39532D-6869-4EDA-AD4D-3AA73E716E79}"/>
              </a:ext>
            </a:extLst>
          </p:cNvPr>
          <p:cNvSpPr/>
          <p:nvPr/>
        </p:nvSpPr>
        <p:spPr>
          <a:xfrm>
            <a:off x="8044122" y="2654046"/>
            <a:ext cx="1408176" cy="461665"/>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Analysis Services</a:t>
            </a:r>
          </a:p>
        </p:txBody>
      </p:sp>
      <p:cxnSp>
        <p:nvCxnSpPr>
          <p:cNvPr id="96" name="Straight Connector 95">
            <a:extLst>
              <a:ext uri="{FF2B5EF4-FFF2-40B4-BE49-F238E27FC236}">
                <a16:creationId xmlns:a16="http://schemas.microsoft.com/office/drawing/2014/main" id="{268F654D-7852-4CB0-81E4-F9DC17008A48}"/>
              </a:ext>
            </a:extLst>
          </p:cNvPr>
          <p:cNvCxnSpPr>
            <a:cxnSpLocks/>
          </p:cNvCxnSpPr>
          <p:nvPr/>
        </p:nvCxnSpPr>
        <p:spPr>
          <a:xfrm flipH="1" flipV="1">
            <a:off x="5992455" y="4499201"/>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0" name="Straight Connector 99">
            <a:extLst>
              <a:ext uri="{FF2B5EF4-FFF2-40B4-BE49-F238E27FC236}">
                <a16:creationId xmlns:a16="http://schemas.microsoft.com/office/drawing/2014/main" id="{969A8B63-8DA4-439B-BC61-A019C820D220}"/>
              </a:ext>
            </a:extLst>
          </p:cNvPr>
          <p:cNvCxnSpPr>
            <a:cxnSpLocks/>
          </p:cNvCxnSpPr>
          <p:nvPr/>
        </p:nvCxnSpPr>
        <p:spPr>
          <a:xfrm flipH="1" flipV="1">
            <a:off x="2557185" y="4496931"/>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1" name="Straight Connector 100">
            <a:extLst>
              <a:ext uri="{FF2B5EF4-FFF2-40B4-BE49-F238E27FC236}">
                <a16:creationId xmlns:a16="http://schemas.microsoft.com/office/drawing/2014/main" id="{934DB91D-0601-4879-A51B-4E20FB7D7B60}"/>
              </a:ext>
            </a:extLst>
          </p:cNvPr>
          <p:cNvCxnSpPr>
            <a:cxnSpLocks/>
          </p:cNvCxnSpPr>
          <p:nvPr/>
        </p:nvCxnSpPr>
        <p:spPr>
          <a:xfrm flipH="1" flipV="1">
            <a:off x="7539848" y="4496931"/>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2" name="Straight Connector 101">
            <a:extLst>
              <a:ext uri="{FF2B5EF4-FFF2-40B4-BE49-F238E27FC236}">
                <a16:creationId xmlns:a16="http://schemas.microsoft.com/office/drawing/2014/main" id="{C599769A-1AED-410E-B9D7-7497D22158C3}"/>
              </a:ext>
            </a:extLst>
          </p:cNvPr>
          <p:cNvCxnSpPr>
            <a:cxnSpLocks/>
          </p:cNvCxnSpPr>
          <p:nvPr/>
        </p:nvCxnSpPr>
        <p:spPr>
          <a:xfrm flipH="1" flipV="1">
            <a:off x="8850924" y="4497256"/>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3" name="Straight Connector 102">
            <a:extLst>
              <a:ext uri="{FF2B5EF4-FFF2-40B4-BE49-F238E27FC236}">
                <a16:creationId xmlns:a16="http://schemas.microsoft.com/office/drawing/2014/main" id="{1A71BDE8-FEC8-4732-8948-782C4BF76393}"/>
              </a:ext>
            </a:extLst>
          </p:cNvPr>
          <p:cNvCxnSpPr>
            <a:cxnSpLocks/>
          </p:cNvCxnSpPr>
          <p:nvPr/>
        </p:nvCxnSpPr>
        <p:spPr>
          <a:xfrm flipH="1" flipV="1">
            <a:off x="10187350" y="4497256"/>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sp>
        <p:nvSpPr>
          <p:cNvPr id="104" name="Cylinder 103">
            <a:extLst>
              <a:ext uri="{FF2B5EF4-FFF2-40B4-BE49-F238E27FC236}">
                <a16:creationId xmlns:a16="http://schemas.microsoft.com/office/drawing/2014/main" id="{019657BF-FEB1-42FA-B594-2D0FFD2B6191}"/>
              </a:ext>
            </a:extLst>
          </p:cNvPr>
          <p:cNvSpPr/>
          <p:nvPr/>
        </p:nvSpPr>
        <p:spPr bwMode="auto">
          <a:xfrm>
            <a:off x="9996428" y="4942162"/>
            <a:ext cx="381843" cy="501651"/>
          </a:xfrm>
          <a:prstGeom prst="can">
            <a:avLst>
              <a:gd name="adj" fmla="val 39530"/>
            </a:avLst>
          </a:prstGeom>
          <a:noFill/>
          <a:ln w="12700" cap="flat" cmpd="sng" algn="ctr">
            <a:solidFill>
              <a:schemeClr val="tx1">
                <a:lumMod val="65000"/>
                <a:lumOff val="35000"/>
              </a:schemeClr>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cxnSp>
        <p:nvCxnSpPr>
          <p:cNvPr id="105" name="Straight Connector 104">
            <a:extLst>
              <a:ext uri="{FF2B5EF4-FFF2-40B4-BE49-F238E27FC236}">
                <a16:creationId xmlns:a16="http://schemas.microsoft.com/office/drawing/2014/main" id="{7720285F-9D55-457F-AF41-7A63FFF9B805}"/>
              </a:ext>
            </a:extLst>
          </p:cNvPr>
          <p:cNvCxnSpPr>
            <a:cxnSpLocks/>
          </p:cNvCxnSpPr>
          <p:nvPr/>
        </p:nvCxnSpPr>
        <p:spPr>
          <a:xfrm flipH="1" flipV="1">
            <a:off x="2548093" y="3281343"/>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6" name="Straight Connector 105">
            <a:extLst>
              <a:ext uri="{FF2B5EF4-FFF2-40B4-BE49-F238E27FC236}">
                <a16:creationId xmlns:a16="http://schemas.microsoft.com/office/drawing/2014/main" id="{C4768107-B0AA-4427-B536-F32B8BF1071C}"/>
              </a:ext>
            </a:extLst>
          </p:cNvPr>
          <p:cNvCxnSpPr>
            <a:cxnSpLocks/>
          </p:cNvCxnSpPr>
          <p:nvPr/>
        </p:nvCxnSpPr>
        <p:spPr>
          <a:xfrm flipV="1">
            <a:off x="2846117" y="3318775"/>
            <a:ext cx="777143" cy="334781"/>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7" name="Straight Connector 106">
            <a:extLst>
              <a:ext uri="{FF2B5EF4-FFF2-40B4-BE49-F238E27FC236}">
                <a16:creationId xmlns:a16="http://schemas.microsoft.com/office/drawing/2014/main" id="{E9F72197-E6AF-444C-81C6-BB8E42D40B43}"/>
              </a:ext>
            </a:extLst>
          </p:cNvPr>
          <p:cNvCxnSpPr>
            <a:cxnSpLocks/>
          </p:cNvCxnSpPr>
          <p:nvPr/>
        </p:nvCxnSpPr>
        <p:spPr>
          <a:xfrm flipH="1" flipV="1">
            <a:off x="5997648" y="3315723"/>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8" name="Straight Connector 107">
            <a:extLst>
              <a:ext uri="{FF2B5EF4-FFF2-40B4-BE49-F238E27FC236}">
                <a16:creationId xmlns:a16="http://schemas.microsoft.com/office/drawing/2014/main" id="{A0DAB05C-1826-4D7F-A815-36BC9E80069F}"/>
              </a:ext>
            </a:extLst>
          </p:cNvPr>
          <p:cNvCxnSpPr>
            <a:cxnSpLocks/>
          </p:cNvCxnSpPr>
          <p:nvPr/>
        </p:nvCxnSpPr>
        <p:spPr>
          <a:xfrm flipH="1" flipV="1">
            <a:off x="7565385" y="3315723"/>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09" name="Straight Connector 108">
            <a:extLst>
              <a:ext uri="{FF2B5EF4-FFF2-40B4-BE49-F238E27FC236}">
                <a16:creationId xmlns:a16="http://schemas.microsoft.com/office/drawing/2014/main" id="{5F720CFC-034B-4C36-A929-54C59C039A25}"/>
              </a:ext>
            </a:extLst>
          </p:cNvPr>
          <p:cNvCxnSpPr>
            <a:cxnSpLocks/>
          </p:cNvCxnSpPr>
          <p:nvPr/>
        </p:nvCxnSpPr>
        <p:spPr>
          <a:xfrm flipH="1" flipV="1">
            <a:off x="8850924" y="3337580"/>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cxnSp>
        <p:nvCxnSpPr>
          <p:cNvPr id="110" name="Straight Connector 109">
            <a:extLst>
              <a:ext uri="{FF2B5EF4-FFF2-40B4-BE49-F238E27FC236}">
                <a16:creationId xmlns:a16="http://schemas.microsoft.com/office/drawing/2014/main" id="{1A29974C-0ABF-49E9-A1A5-03399FFDADA5}"/>
              </a:ext>
            </a:extLst>
          </p:cNvPr>
          <p:cNvCxnSpPr>
            <a:cxnSpLocks/>
          </p:cNvCxnSpPr>
          <p:nvPr/>
        </p:nvCxnSpPr>
        <p:spPr>
          <a:xfrm flipH="1" flipV="1">
            <a:off x="10220087" y="3338367"/>
            <a:ext cx="1" cy="365690"/>
          </a:xfrm>
          <a:prstGeom prst="line">
            <a:avLst/>
          </a:prstGeom>
          <a:noFill/>
          <a:ln w="28575" cap="flat" cmpd="sng" algn="ctr">
            <a:solidFill>
              <a:schemeClr val="tx1">
                <a:lumMod val="50000"/>
                <a:lumOff val="50000"/>
              </a:schemeClr>
            </a:solidFill>
            <a:prstDash val="solid"/>
            <a:headEnd type="none"/>
            <a:tailEnd type="arrow" w="lg" len="sm"/>
          </a:ln>
          <a:effectLst/>
        </p:spPr>
      </p:cxnSp>
      <p:sp>
        <p:nvSpPr>
          <p:cNvPr id="111" name="Rectangle 110">
            <a:extLst>
              <a:ext uri="{FF2B5EF4-FFF2-40B4-BE49-F238E27FC236}">
                <a16:creationId xmlns:a16="http://schemas.microsoft.com/office/drawing/2014/main" id="{FEFD26C4-E8E0-4975-A2B7-60DB6970F8DF}"/>
              </a:ext>
            </a:extLst>
          </p:cNvPr>
          <p:cNvSpPr/>
          <p:nvPr/>
        </p:nvSpPr>
        <p:spPr>
          <a:xfrm>
            <a:off x="9461361" y="2734146"/>
            <a:ext cx="1408176"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PowerBI.com</a:t>
            </a:r>
          </a:p>
        </p:txBody>
      </p:sp>
      <p:cxnSp>
        <p:nvCxnSpPr>
          <p:cNvPr id="115" name="Straight Connector 114">
            <a:extLst>
              <a:ext uri="{FF2B5EF4-FFF2-40B4-BE49-F238E27FC236}">
                <a16:creationId xmlns:a16="http://schemas.microsoft.com/office/drawing/2014/main" id="{513A191F-A527-4226-BBB7-7B898CEC0964}"/>
              </a:ext>
            </a:extLst>
          </p:cNvPr>
          <p:cNvCxnSpPr>
            <a:cxnSpLocks/>
          </p:cNvCxnSpPr>
          <p:nvPr/>
        </p:nvCxnSpPr>
        <p:spPr>
          <a:xfrm>
            <a:off x="2005654" y="1871027"/>
            <a:ext cx="9249008"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DCB2BFA-DADA-43EE-9D73-25A4234E3360}"/>
              </a:ext>
            </a:extLst>
          </p:cNvPr>
          <p:cNvCxnSpPr>
            <a:cxnSpLocks/>
          </p:cNvCxnSpPr>
          <p:nvPr/>
        </p:nvCxnSpPr>
        <p:spPr>
          <a:xfrm>
            <a:off x="500977" y="6467479"/>
            <a:ext cx="10753685" cy="0"/>
          </a:xfrm>
          <a:prstGeom prst="line">
            <a:avLst/>
          </a:prstGeom>
          <a:ln>
            <a:solidFill>
              <a:schemeClr val="tx1">
                <a:lumMod val="50000"/>
                <a:lumOff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3E133ED2-355E-4365-89F4-3AC06CFDBE11}"/>
              </a:ext>
            </a:extLst>
          </p:cNvPr>
          <p:cNvGrpSpPr/>
          <p:nvPr/>
        </p:nvGrpSpPr>
        <p:grpSpPr>
          <a:xfrm>
            <a:off x="2503945" y="911435"/>
            <a:ext cx="8205090" cy="880147"/>
            <a:chOff x="2005654" y="873022"/>
            <a:chExt cx="8205090" cy="880147"/>
          </a:xfrm>
        </p:grpSpPr>
        <p:grpSp>
          <p:nvGrpSpPr>
            <p:cNvPr id="120" name="Group 119">
              <a:extLst>
                <a:ext uri="{FF2B5EF4-FFF2-40B4-BE49-F238E27FC236}">
                  <a16:creationId xmlns:a16="http://schemas.microsoft.com/office/drawing/2014/main" id="{3EFB4067-7679-4746-AB4D-6A32B7040C7F}"/>
                </a:ext>
              </a:extLst>
            </p:cNvPr>
            <p:cNvGrpSpPr/>
            <p:nvPr/>
          </p:nvGrpSpPr>
          <p:grpSpPr>
            <a:xfrm>
              <a:off x="2005654" y="951215"/>
              <a:ext cx="1614302" cy="633626"/>
              <a:chOff x="384710" y="5895900"/>
              <a:chExt cx="1672923" cy="803670"/>
            </a:xfrm>
          </p:grpSpPr>
          <p:pic>
            <p:nvPicPr>
              <p:cNvPr id="121" name="Picture 120">
                <a:extLst>
                  <a:ext uri="{FF2B5EF4-FFF2-40B4-BE49-F238E27FC236}">
                    <a16:creationId xmlns:a16="http://schemas.microsoft.com/office/drawing/2014/main" id="{E838886F-8A28-4E99-966D-71C061DE31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150" y="5895900"/>
                <a:ext cx="635521" cy="635521"/>
              </a:xfrm>
              <a:prstGeom prst="rect">
                <a:avLst/>
              </a:prstGeom>
            </p:spPr>
          </p:pic>
          <p:sp>
            <p:nvSpPr>
              <p:cNvPr id="122" name="Rectangle 121">
                <a:extLst>
                  <a:ext uri="{FF2B5EF4-FFF2-40B4-BE49-F238E27FC236}">
                    <a16:creationId xmlns:a16="http://schemas.microsoft.com/office/drawing/2014/main" id="{BDA2F2A4-ED7F-43F3-B826-D545130DA7E9}"/>
                  </a:ext>
                </a:extLst>
              </p:cNvPr>
              <p:cNvSpPr/>
              <p:nvPr/>
            </p:nvSpPr>
            <p:spPr>
              <a:xfrm>
                <a:off x="384710" y="6416007"/>
                <a:ext cx="1672923" cy="283563"/>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EXPRESSROUTE</a:t>
                </a:r>
              </a:p>
            </p:txBody>
          </p:sp>
        </p:grpSp>
        <p:grpSp>
          <p:nvGrpSpPr>
            <p:cNvPr id="123" name="Group 122">
              <a:extLst>
                <a:ext uri="{FF2B5EF4-FFF2-40B4-BE49-F238E27FC236}">
                  <a16:creationId xmlns:a16="http://schemas.microsoft.com/office/drawing/2014/main" id="{4337FAA4-9F79-42D6-90E3-E03713E9E907}"/>
                </a:ext>
              </a:extLst>
            </p:cNvPr>
            <p:cNvGrpSpPr/>
            <p:nvPr/>
          </p:nvGrpSpPr>
          <p:grpSpPr>
            <a:xfrm>
              <a:off x="5343408" y="878925"/>
              <a:ext cx="1391041" cy="863999"/>
              <a:chOff x="2053380" y="5848955"/>
              <a:chExt cx="1441555" cy="1095864"/>
            </a:xfrm>
          </p:grpSpPr>
          <p:pic>
            <p:nvPicPr>
              <p:cNvPr id="124" name="Picture 123">
                <a:extLst>
                  <a:ext uri="{FF2B5EF4-FFF2-40B4-BE49-F238E27FC236}">
                    <a16:creationId xmlns:a16="http://schemas.microsoft.com/office/drawing/2014/main" id="{DDC4EF70-3226-4AAF-ADF8-319A5B62A0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6397" y="5848955"/>
                <a:ext cx="635521" cy="635521"/>
              </a:xfrm>
              <a:prstGeom prst="rect">
                <a:avLst/>
              </a:prstGeom>
            </p:spPr>
          </p:pic>
          <p:sp>
            <p:nvSpPr>
              <p:cNvPr id="125" name="Rectangle 124">
                <a:extLst>
                  <a:ext uri="{FF2B5EF4-FFF2-40B4-BE49-F238E27FC236}">
                    <a16:creationId xmlns:a16="http://schemas.microsoft.com/office/drawing/2014/main" id="{3D58928C-EA3D-49F9-87B9-804F9BD17628}"/>
                  </a:ext>
                </a:extLst>
              </p:cNvPr>
              <p:cNvSpPr/>
              <p:nvPr/>
            </p:nvSpPr>
            <p:spPr>
              <a:xfrm>
                <a:off x="2053380" y="6484476"/>
                <a:ext cx="1441555" cy="460343"/>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NETWORK</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SECURITY GROUPS</a:t>
                </a:r>
              </a:p>
            </p:txBody>
          </p:sp>
        </p:grpSp>
        <p:grpSp>
          <p:nvGrpSpPr>
            <p:cNvPr id="126" name="Group 125">
              <a:extLst>
                <a:ext uri="{FF2B5EF4-FFF2-40B4-BE49-F238E27FC236}">
                  <a16:creationId xmlns:a16="http://schemas.microsoft.com/office/drawing/2014/main" id="{0F49B2BB-92D9-4533-BDB6-4652BAAD8478}"/>
                </a:ext>
              </a:extLst>
            </p:cNvPr>
            <p:cNvGrpSpPr/>
            <p:nvPr/>
          </p:nvGrpSpPr>
          <p:grpSpPr>
            <a:xfrm>
              <a:off x="8648887" y="880938"/>
              <a:ext cx="1561857" cy="858522"/>
              <a:chOff x="5543180" y="5767829"/>
              <a:chExt cx="1618573" cy="1088918"/>
            </a:xfrm>
          </p:grpSpPr>
          <p:pic>
            <p:nvPicPr>
              <p:cNvPr id="127" name="Picture 126">
                <a:extLst>
                  <a:ext uri="{FF2B5EF4-FFF2-40B4-BE49-F238E27FC236}">
                    <a16:creationId xmlns:a16="http://schemas.microsoft.com/office/drawing/2014/main" id="{8B272476-410E-437A-B636-B551D458BB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34707" y="5767829"/>
                <a:ext cx="635521" cy="635521"/>
              </a:xfrm>
              <a:prstGeom prst="rect">
                <a:avLst/>
              </a:prstGeom>
            </p:spPr>
          </p:pic>
          <p:sp>
            <p:nvSpPr>
              <p:cNvPr id="128" name="Rectangle 127">
                <a:extLst>
                  <a:ext uri="{FF2B5EF4-FFF2-40B4-BE49-F238E27FC236}">
                    <a16:creationId xmlns:a16="http://schemas.microsoft.com/office/drawing/2014/main" id="{A8010229-765B-4BC8-9784-22F761B1AC9C}"/>
                  </a:ext>
                </a:extLst>
              </p:cNvPr>
              <p:cNvSpPr/>
              <p:nvPr/>
            </p:nvSpPr>
            <p:spPr>
              <a:xfrm>
                <a:off x="5543180" y="6396404"/>
                <a:ext cx="1618573" cy="460343"/>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OPERATIONS</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SUITE</a:t>
                </a:r>
              </a:p>
            </p:txBody>
          </p:sp>
        </p:grpSp>
        <p:grpSp>
          <p:nvGrpSpPr>
            <p:cNvPr id="129" name="Group 128">
              <a:extLst>
                <a:ext uri="{FF2B5EF4-FFF2-40B4-BE49-F238E27FC236}">
                  <a16:creationId xmlns:a16="http://schemas.microsoft.com/office/drawing/2014/main" id="{C3A99C54-5F93-42A1-A4F0-6E3459F410C3}"/>
                </a:ext>
              </a:extLst>
            </p:cNvPr>
            <p:cNvGrpSpPr/>
            <p:nvPr/>
          </p:nvGrpSpPr>
          <p:grpSpPr>
            <a:xfrm>
              <a:off x="3773272" y="893694"/>
              <a:ext cx="1422605" cy="823668"/>
              <a:chOff x="2554101" y="4671734"/>
              <a:chExt cx="1474263" cy="1044711"/>
            </a:xfrm>
          </p:grpSpPr>
          <p:pic>
            <p:nvPicPr>
              <p:cNvPr id="130" name="Picture 129">
                <a:extLst>
                  <a:ext uri="{FF2B5EF4-FFF2-40B4-BE49-F238E27FC236}">
                    <a16:creationId xmlns:a16="http://schemas.microsoft.com/office/drawing/2014/main" id="{A5CE6897-2465-4374-82B8-16B5654EE9D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73472" y="4671734"/>
                <a:ext cx="635521" cy="635521"/>
              </a:xfrm>
              <a:prstGeom prst="rect">
                <a:avLst/>
              </a:prstGeom>
            </p:spPr>
          </p:pic>
          <p:sp>
            <p:nvSpPr>
              <p:cNvPr id="131" name="Rectangle 130">
                <a:extLst>
                  <a:ext uri="{FF2B5EF4-FFF2-40B4-BE49-F238E27FC236}">
                    <a16:creationId xmlns:a16="http://schemas.microsoft.com/office/drawing/2014/main" id="{ACFCE330-7D49-4A03-94E2-0F2684660FB2}"/>
                  </a:ext>
                </a:extLst>
              </p:cNvPr>
              <p:cNvSpPr/>
              <p:nvPr/>
            </p:nvSpPr>
            <p:spPr>
              <a:xfrm>
                <a:off x="2554101" y="5256102"/>
                <a:ext cx="1474263" cy="460343"/>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p>
            </p:txBody>
          </p:sp>
        </p:grpSp>
        <p:grpSp>
          <p:nvGrpSpPr>
            <p:cNvPr id="132" name="Group 131">
              <a:extLst>
                <a:ext uri="{FF2B5EF4-FFF2-40B4-BE49-F238E27FC236}">
                  <a16:creationId xmlns:a16="http://schemas.microsoft.com/office/drawing/2014/main" id="{3E7876DC-4200-4B8F-B7DE-E6302F98E62A}"/>
                </a:ext>
              </a:extLst>
            </p:cNvPr>
            <p:cNvGrpSpPr/>
            <p:nvPr/>
          </p:nvGrpSpPr>
          <p:grpSpPr>
            <a:xfrm>
              <a:off x="6814783" y="873022"/>
              <a:ext cx="1717819" cy="880147"/>
              <a:chOff x="4297606" y="5075265"/>
              <a:chExt cx="1780198" cy="1116345"/>
            </a:xfrm>
          </p:grpSpPr>
          <p:pic>
            <p:nvPicPr>
              <p:cNvPr id="133" name="Picture 132">
                <a:extLst>
                  <a:ext uri="{FF2B5EF4-FFF2-40B4-BE49-F238E27FC236}">
                    <a16:creationId xmlns:a16="http://schemas.microsoft.com/office/drawing/2014/main" id="{42D77B8B-FFF9-434F-8521-50B676898A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9945" y="5075265"/>
                <a:ext cx="635521" cy="635521"/>
              </a:xfrm>
              <a:prstGeom prst="rect">
                <a:avLst/>
              </a:prstGeom>
            </p:spPr>
          </p:pic>
          <p:sp>
            <p:nvSpPr>
              <p:cNvPr id="134" name="Rectangle 133">
                <a:extLst>
                  <a:ext uri="{FF2B5EF4-FFF2-40B4-BE49-F238E27FC236}">
                    <a16:creationId xmlns:a16="http://schemas.microsoft.com/office/drawing/2014/main" id="{1A29FDBF-57D0-4ECA-BBE8-D53DBA4AC24B}"/>
                  </a:ext>
                </a:extLst>
              </p:cNvPr>
              <p:cNvSpPr/>
              <p:nvPr/>
            </p:nvSpPr>
            <p:spPr>
              <a:xfrm>
                <a:off x="4297606" y="5731267"/>
                <a:ext cx="1780198" cy="460343"/>
              </a:xfrm>
              <a:prstGeom prst="rect">
                <a:avLst/>
              </a:prstGeom>
            </p:spPr>
            <p:txBody>
              <a:bodyPr wrap="non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KEY </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68CDD"/>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MANAGEMENT SERVICE</a:t>
                </a:r>
              </a:p>
            </p:txBody>
          </p:sp>
        </p:grpSp>
      </p:grpSp>
      <p:sp>
        <p:nvSpPr>
          <p:cNvPr id="140" name="Arrow: Pentagon 139">
            <a:extLst>
              <a:ext uri="{FF2B5EF4-FFF2-40B4-BE49-F238E27FC236}">
                <a16:creationId xmlns:a16="http://schemas.microsoft.com/office/drawing/2014/main" id="{5037F22E-B6D9-4E83-A64F-743331F64A44}"/>
              </a:ext>
            </a:extLst>
          </p:cNvPr>
          <p:cNvSpPr/>
          <p:nvPr/>
        </p:nvSpPr>
        <p:spPr bwMode="auto">
          <a:xfrm rot="16200000">
            <a:off x="8526644" y="3325629"/>
            <a:ext cx="5759349" cy="567963"/>
          </a:xfrm>
          <a:prstGeom prst="homePlate">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F2AFE6ED-1CEE-4F59-A50F-00E640E26DC1}"/>
              </a:ext>
            </a:extLst>
          </p:cNvPr>
          <p:cNvSpPr/>
          <p:nvPr/>
        </p:nvSpPr>
        <p:spPr bwMode="auto">
          <a:xfrm rot="16200000">
            <a:off x="8968077" y="3505184"/>
            <a:ext cx="4838039" cy="5369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Modernise</a:t>
            </a:r>
            <a:r>
              <a:rPr kumimoji="0" lang="en-US" sz="24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 SQL to Azure PaaS</a:t>
            </a:r>
          </a:p>
        </p:txBody>
      </p:sp>
    </p:spTree>
    <p:extLst>
      <p:ext uri="{BB962C8B-B14F-4D97-AF65-F5344CB8AC3E}">
        <p14:creationId xmlns:p14="http://schemas.microsoft.com/office/powerpoint/2010/main" val="37072112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342D9F86-F1A3-AE40-9F81-D5E3398E2892}"/>
              </a:ext>
            </a:extLst>
          </p:cNvPr>
          <p:cNvSpPr/>
          <p:nvPr/>
        </p:nvSpPr>
        <p:spPr bwMode="auto">
          <a:xfrm>
            <a:off x="0" y="1655549"/>
            <a:ext cx="12192000" cy="52093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3B091D1-48C2-6343-B1D9-14D23EC4DDB1}"/>
              </a:ext>
            </a:extLst>
          </p:cNvPr>
          <p:cNvSpPr/>
          <p:nvPr/>
        </p:nvSpPr>
        <p:spPr bwMode="auto">
          <a:xfrm>
            <a:off x="7052822" y="4079403"/>
            <a:ext cx="1280455" cy="461651"/>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Reduce upgrade risks</a:t>
            </a:r>
          </a:p>
        </p:txBody>
      </p:sp>
      <p:sp>
        <p:nvSpPr>
          <p:cNvPr id="29" name="Rectangle 28">
            <a:extLst>
              <a:ext uri="{FF2B5EF4-FFF2-40B4-BE49-F238E27FC236}">
                <a16:creationId xmlns:a16="http://schemas.microsoft.com/office/drawing/2014/main" id="{FD57BA8A-69BB-434C-8972-17468C7E6C07}"/>
              </a:ext>
            </a:extLst>
          </p:cNvPr>
          <p:cNvSpPr/>
          <p:nvPr/>
        </p:nvSpPr>
        <p:spPr bwMode="auto">
          <a:xfrm>
            <a:off x="7052822" y="3008453"/>
            <a:ext cx="1365799"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Unified application certification</a:t>
            </a:r>
          </a:p>
        </p:txBody>
      </p:sp>
      <p:sp>
        <p:nvSpPr>
          <p:cNvPr id="30" name="Rectangle 29">
            <a:extLst>
              <a:ext uri="{FF2B5EF4-FFF2-40B4-BE49-F238E27FC236}">
                <a16:creationId xmlns:a16="http://schemas.microsoft.com/office/drawing/2014/main" id="{C8053289-D0CD-C048-98BD-7CF00B4B07C9}"/>
              </a:ext>
            </a:extLst>
          </p:cNvPr>
          <p:cNvSpPr/>
          <p:nvPr/>
        </p:nvSpPr>
        <p:spPr bwMode="auto">
          <a:xfrm>
            <a:off x="7052822" y="5127907"/>
            <a:ext cx="1536487" cy="646317"/>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698" rtl="0" eaLnBrk="1" fontAlgn="auto" latinLnBrk="0" hangingPunct="1">
              <a:lnSpc>
                <a:spcPct val="100000"/>
              </a:lnSpc>
              <a:spcBef>
                <a:spcPts val="0"/>
              </a:spcBef>
              <a:spcAft>
                <a:spcPts val="2400"/>
              </a:spcAft>
              <a:buClrTx/>
              <a:buSzTx/>
              <a:buFontTx/>
              <a:buNone/>
              <a:tabLst/>
              <a:defRPr/>
            </a:pPr>
            <a:r>
              <a:rPr kumimoji="0" lang="en-US" sz="1200" b="1" i="0" u="none" strike="noStrike" kern="0" cap="none" spc="0" normalizeH="0" baseline="0" noProof="0" dirty="0">
                <a:ln>
                  <a:noFill/>
                </a:ln>
                <a:solidFill>
                  <a:prstClr val="black"/>
                </a:solidFill>
                <a:effectLst/>
                <a:uLnTx/>
                <a:uFillTx/>
                <a:latin typeface="Segoe UI Semibold" charset="0"/>
                <a:ea typeface="Segoe UI Semibold" charset="0"/>
                <a:cs typeface="Segoe UI Semibold" charset="0"/>
              </a:rPr>
              <a:t>Upgrade to latest SQL Database Engine version</a:t>
            </a:r>
          </a:p>
        </p:txBody>
      </p:sp>
      <p:sp>
        <p:nvSpPr>
          <p:cNvPr id="31" name="TextBox 30">
            <a:extLst>
              <a:ext uri="{FF2B5EF4-FFF2-40B4-BE49-F238E27FC236}">
                <a16:creationId xmlns:a16="http://schemas.microsoft.com/office/drawing/2014/main" id="{05FE672F-0C6C-8847-9F10-415F1C798A1D}"/>
              </a:ext>
            </a:extLst>
          </p:cNvPr>
          <p:cNvSpPr txBox="1"/>
          <p:nvPr/>
        </p:nvSpPr>
        <p:spPr>
          <a:xfrm>
            <a:off x="8546704" y="5127907"/>
            <a:ext cx="3341520" cy="435298"/>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5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Upgrade your SQL Server Database Engine or move instances to the cloud with no code changes</a:t>
            </a:r>
          </a:p>
        </p:txBody>
      </p:sp>
      <p:sp>
        <p:nvSpPr>
          <p:cNvPr id="32" name="TextBox 31">
            <a:extLst>
              <a:ext uri="{FF2B5EF4-FFF2-40B4-BE49-F238E27FC236}">
                <a16:creationId xmlns:a16="http://schemas.microsoft.com/office/drawing/2014/main" id="{1B8DEB5F-8DFF-8140-A39E-2DE9BCC6DB2C}"/>
              </a:ext>
            </a:extLst>
          </p:cNvPr>
          <p:cNvSpPr txBox="1"/>
          <p:nvPr/>
        </p:nvSpPr>
        <p:spPr>
          <a:xfrm>
            <a:off x="8546703" y="3003479"/>
            <a:ext cx="3261173" cy="790780"/>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5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Applications tested and certified on a given SQL Server version are also implicitly tested and certified on that SQL Server version native database compatibility level </a:t>
            </a:r>
          </a:p>
        </p:txBody>
      </p:sp>
      <p:sp>
        <p:nvSpPr>
          <p:cNvPr id="33" name="TextBox 32">
            <a:extLst>
              <a:ext uri="{FF2B5EF4-FFF2-40B4-BE49-F238E27FC236}">
                <a16:creationId xmlns:a16="http://schemas.microsoft.com/office/drawing/2014/main" id="{C1BC078E-38C1-D34F-BBF8-DCBFDFD3C143}"/>
              </a:ext>
            </a:extLst>
          </p:cNvPr>
          <p:cNvSpPr txBox="1"/>
          <p:nvPr/>
        </p:nvSpPr>
        <p:spPr>
          <a:xfrm>
            <a:off x="8546703" y="4076377"/>
            <a:ext cx="3341521" cy="715631"/>
          </a:xfrm>
          <a:prstGeom prst="rect">
            <a:avLst/>
          </a:prstGeom>
          <a:noFill/>
        </p:spPr>
        <p:txBody>
          <a:bodyPr wrap="square" lIns="91427" tIns="45713" rIns="91427" bIns="45713" rtlCol="0" anchor="t">
            <a:spAutoFit/>
          </a:bodyPr>
          <a:lstStyle/>
          <a:p>
            <a:pPr marL="0" marR="0" lvl="0" indent="0" algn="l" defTabSz="930789" rtl="0" eaLnBrk="1" fontAlgn="auto" latinLnBrk="0" hangingPunct="1">
              <a:lnSpc>
                <a:spcPct val="105000"/>
              </a:lnSpc>
              <a:spcBef>
                <a:spcPts val="0"/>
              </a:spcBef>
              <a:spcAft>
                <a:spcPts val="800"/>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a:ea typeface="Segoe UI Semilight" charset="0"/>
                <a:cs typeface="Segoe UI Semilight" panose="020B0402040204020203" pitchFamily="34" charset="0"/>
              </a:rPr>
              <a:t>Separate application and platform layer upgrade cycles for less disruption</a:t>
            </a:r>
          </a:p>
          <a:p>
            <a:pPr marL="0" marR="0" lvl="0" indent="0" algn="l" defTabSz="930789" rtl="0" eaLnBrk="1" fontAlgn="auto" latinLnBrk="0" hangingPunct="1">
              <a:lnSpc>
                <a:spcPct val="105000"/>
              </a:lnSpc>
              <a:spcBef>
                <a:spcPts val="0"/>
              </a:spcBef>
              <a:spcAft>
                <a:spcPts val="800"/>
              </a:spcAft>
              <a:buClrTx/>
              <a:buSzTx/>
              <a:buFontTx/>
              <a:buNone/>
              <a:tabLst/>
              <a:defRPr/>
            </a:pPr>
            <a:r>
              <a:rPr lang="en-US" sz="1100" kern="0" dirty="0">
                <a:solidFill>
                  <a:srgbClr val="000000"/>
                </a:solidFill>
                <a:latin typeface="Segoe UI"/>
                <a:ea typeface="Segoe UI Semilight" charset="0"/>
                <a:cs typeface="Segoe UI Semilight" panose="020B0402040204020203" pitchFamily="34" charset="0"/>
              </a:rPr>
              <a:t>Microsoft fully supports Compatibility Certification</a:t>
            </a:r>
          </a:p>
        </p:txBody>
      </p:sp>
      <p:sp>
        <p:nvSpPr>
          <p:cNvPr id="34" name="Rectangle 33">
            <a:extLst>
              <a:ext uri="{FF2B5EF4-FFF2-40B4-BE49-F238E27FC236}">
                <a16:creationId xmlns:a16="http://schemas.microsoft.com/office/drawing/2014/main" id="{ACAFE879-8DB3-B944-B5DE-71ABFD0AF8EC}"/>
              </a:ext>
            </a:extLst>
          </p:cNvPr>
          <p:cNvSpPr/>
          <p:nvPr/>
        </p:nvSpPr>
        <p:spPr bwMode="auto">
          <a:xfrm>
            <a:off x="6771384" y="2317248"/>
            <a:ext cx="5040495" cy="338540"/>
          </a:xfrm>
          <a:prstGeom prst="rect">
            <a:avLst/>
          </a:prstGeom>
          <a:noFill/>
          <a:ln w="6350" cap="flat" cmpd="sng" algn="ctr">
            <a:noFill/>
            <a:prstDash val="solid"/>
            <a:headEnd type="none" w="med" len="med"/>
            <a:tailEnd type="none" w="med" len="med"/>
          </a:ln>
          <a:effectLst/>
        </p:spPr>
        <p:txBody>
          <a:bodyPr rot="0" spcFirstLastPara="0" vert="horz" wrap="square" lIns="91427" tIns="45713" rIns="91388" bIns="45713"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698" rtl="0" eaLnBrk="1" fontAlgn="auto" latinLnBrk="0" hangingPunct="1">
              <a:lnSpc>
                <a:spcPct val="100000"/>
              </a:lnSpc>
              <a:spcBef>
                <a:spcPts val="0"/>
              </a:spcBef>
              <a:spcAft>
                <a:spcPts val="24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502040204020203" pitchFamily="34" charset="0"/>
                <a:ea typeface="Segoe UI Semibold" charset="0"/>
                <a:cs typeface="Segoe UI Semibold" panose="020B0502040204020203" pitchFamily="34" charset="0"/>
              </a:rPr>
              <a:t>Compatibility Certification benefits</a:t>
            </a:r>
          </a:p>
        </p:txBody>
      </p:sp>
      <p:sp>
        <p:nvSpPr>
          <p:cNvPr id="35" name="TextBox 34">
            <a:extLst>
              <a:ext uri="{FF2B5EF4-FFF2-40B4-BE49-F238E27FC236}">
                <a16:creationId xmlns:a16="http://schemas.microsoft.com/office/drawing/2014/main" id="{C4461440-D3C9-F845-B155-22A8EA0A8457}"/>
              </a:ext>
            </a:extLst>
          </p:cNvPr>
          <p:cNvSpPr txBox="1"/>
          <p:nvPr/>
        </p:nvSpPr>
        <p:spPr>
          <a:xfrm>
            <a:off x="1218108" y="2151882"/>
            <a:ext cx="3884819" cy="66479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Upgrade to the latest </a:t>
            </a:r>
            <a:r>
              <a:rPr kumimoji="0" lang="en-US" sz="1200" b="1" i="0" u="none" strike="noStrike" kern="0" cap="none" spc="0" normalizeH="0" baseline="0" noProof="0" dirty="0">
                <a:ln>
                  <a:noFill/>
                </a:ln>
                <a:solidFill>
                  <a:prstClr val="black"/>
                </a:solidFill>
                <a:effectLst/>
                <a:uLnTx/>
                <a:uFillTx/>
                <a:latin typeface="Segoe UI Semibold" panose="020B0502040204020203" pitchFamily="34" charset="0"/>
                <a:ea typeface="Segoe UI Semilight" charset="0"/>
                <a:cs typeface="Segoe UI Semibold" panose="020B0502040204020203" pitchFamily="34" charset="0"/>
              </a:rPr>
              <a:t>SQL Server Database Engine without changing your critical applications</a:t>
            </a:r>
            <a:endParaRPr kumimoji="0" lang="en-US" sz="12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cxnSp>
        <p:nvCxnSpPr>
          <p:cNvPr id="24" name="Elbow Connector 23">
            <a:extLst>
              <a:ext uri="{FF2B5EF4-FFF2-40B4-BE49-F238E27FC236}">
                <a16:creationId xmlns:a16="http://schemas.microsoft.com/office/drawing/2014/main" id="{835F2906-2AAF-D34C-ACB2-7DEADF5C800C}"/>
              </a:ext>
            </a:extLst>
          </p:cNvPr>
          <p:cNvCxnSpPr>
            <a:cxnSpLocks/>
          </p:cNvCxnSpPr>
          <p:nvPr/>
        </p:nvCxnSpPr>
        <p:spPr>
          <a:xfrm rot="16200000" flipV="1">
            <a:off x="1246809"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3BAC1F9-C953-104F-9989-C2D3EED2C0B0}"/>
              </a:ext>
            </a:extLst>
          </p:cNvPr>
          <p:cNvSpPr/>
          <p:nvPr/>
        </p:nvSpPr>
        <p:spPr bwMode="auto">
          <a:xfrm>
            <a:off x="1611283" y="4794736"/>
            <a:ext cx="530042" cy="421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8">
            <a:extLst>
              <a:ext uri="{FF2B5EF4-FFF2-40B4-BE49-F238E27FC236}">
                <a16:creationId xmlns:a16="http://schemas.microsoft.com/office/drawing/2014/main" id="{EB651910-91D4-4944-9DBA-880951CBAC6A}"/>
              </a:ext>
            </a:extLst>
          </p:cNvPr>
          <p:cNvSpPr/>
          <p:nvPr/>
        </p:nvSpPr>
        <p:spPr bwMode="auto">
          <a:xfrm>
            <a:off x="2776190" y="5523236"/>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Freeform 188">
            <a:extLst>
              <a:ext uri="{FF2B5EF4-FFF2-40B4-BE49-F238E27FC236}">
                <a16:creationId xmlns:a16="http://schemas.microsoft.com/office/drawing/2014/main" id="{7851B800-6BA0-2449-9AE0-811F04477A7D}"/>
              </a:ext>
            </a:extLst>
          </p:cNvPr>
          <p:cNvSpPr/>
          <p:nvPr/>
        </p:nvSpPr>
        <p:spPr bwMode="auto">
          <a:xfrm>
            <a:off x="3887043" y="2998480"/>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p:txBody>
      </p:sp>
      <p:grpSp>
        <p:nvGrpSpPr>
          <p:cNvPr id="81" name="Group 80">
            <a:extLst>
              <a:ext uri="{FF2B5EF4-FFF2-40B4-BE49-F238E27FC236}">
                <a16:creationId xmlns:a16="http://schemas.microsoft.com/office/drawing/2014/main" id="{B2696458-6B70-AC4B-926D-B5E23E5B8C8A}"/>
              </a:ext>
            </a:extLst>
          </p:cNvPr>
          <p:cNvGrpSpPr/>
          <p:nvPr/>
        </p:nvGrpSpPr>
        <p:grpSpPr>
          <a:xfrm>
            <a:off x="1664309" y="3026979"/>
            <a:ext cx="667263" cy="693426"/>
            <a:chOff x="1324380" y="3072016"/>
            <a:chExt cx="803161" cy="834653"/>
          </a:xfrm>
        </p:grpSpPr>
        <p:sp>
          <p:nvSpPr>
            <p:cNvPr id="60" name="Freeform 188">
              <a:extLst>
                <a:ext uri="{FF2B5EF4-FFF2-40B4-BE49-F238E27FC236}">
                  <a16:creationId xmlns:a16="http://schemas.microsoft.com/office/drawing/2014/main" id="{BE6B9EE9-B371-6746-91B1-52A477A0E44E}"/>
                </a:ext>
              </a:extLst>
            </p:cNvPr>
            <p:cNvSpPr/>
            <p:nvPr/>
          </p:nvSpPr>
          <p:spPr bwMode="auto">
            <a:xfrm>
              <a:off x="1324380" y="3072016"/>
              <a:ext cx="530042" cy="679806"/>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1" name="Freeform 60">
              <a:extLst>
                <a:ext uri="{FF2B5EF4-FFF2-40B4-BE49-F238E27FC236}">
                  <a16:creationId xmlns:a16="http://schemas.microsoft.com/office/drawing/2014/main" id="{8922C6CE-2B26-5B48-9C30-B8D4FBEA69D2}"/>
                </a:ext>
              </a:extLst>
            </p:cNvPr>
            <p:cNvSpPr>
              <a:spLocks noChangeAspect="1"/>
            </p:cNvSpPr>
            <p:nvPr/>
          </p:nvSpPr>
          <p:spPr bwMode="auto">
            <a:xfrm>
              <a:off x="1488185" y="3501760"/>
              <a:ext cx="639356" cy="4049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2222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cxnSp>
        <p:nvCxnSpPr>
          <p:cNvPr id="68" name="Elbow Connector 67">
            <a:extLst>
              <a:ext uri="{FF2B5EF4-FFF2-40B4-BE49-F238E27FC236}">
                <a16:creationId xmlns:a16="http://schemas.microsoft.com/office/drawing/2014/main" id="{85CBAFEA-1B37-AE49-A487-60009CD9CC32}"/>
              </a:ext>
            </a:extLst>
          </p:cNvPr>
          <p:cNvCxnSpPr>
            <a:cxnSpLocks/>
          </p:cNvCxnSpPr>
          <p:nvPr/>
        </p:nvCxnSpPr>
        <p:spPr>
          <a:xfrm rot="5400000" flipH="1" flipV="1">
            <a:off x="2791499" y="4557292"/>
            <a:ext cx="1994283" cy="751559"/>
          </a:xfrm>
          <a:prstGeom prst="bentConnector3">
            <a:avLst>
              <a:gd name="adj1" fmla="val -14"/>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D8CD3A2-BF8B-EC4C-9AEC-8F9F1CE2508C}"/>
              </a:ext>
            </a:extLst>
          </p:cNvPr>
          <p:cNvSpPr/>
          <p:nvPr/>
        </p:nvSpPr>
        <p:spPr bwMode="auto">
          <a:xfrm>
            <a:off x="3924520" y="4794736"/>
            <a:ext cx="530042" cy="4211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499E2FA3-100C-B545-97CD-574F1E099D10}"/>
              </a:ext>
            </a:extLst>
          </p:cNvPr>
          <p:cNvSpPr txBox="1"/>
          <p:nvPr/>
        </p:nvSpPr>
        <p:spPr>
          <a:xfrm>
            <a:off x="2240432" y="4708883"/>
            <a:ext cx="1639032" cy="60324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Frictionless migration </a:t>
            </a:r>
            <a:b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with </a:t>
            </a: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no code changes</a:t>
            </a:r>
          </a:p>
        </p:txBody>
      </p:sp>
      <p:grpSp>
        <p:nvGrpSpPr>
          <p:cNvPr id="82" name="Group 18">
            <a:extLst>
              <a:ext uri="{FF2B5EF4-FFF2-40B4-BE49-F238E27FC236}">
                <a16:creationId xmlns:a16="http://schemas.microsoft.com/office/drawing/2014/main" id="{B84953D5-51D4-2C40-B356-7E83F1A4B164}"/>
              </a:ext>
            </a:extLst>
          </p:cNvPr>
          <p:cNvGrpSpPr>
            <a:grpSpLocks noChangeAspect="1"/>
          </p:cNvGrpSpPr>
          <p:nvPr/>
        </p:nvGrpSpPr>
        <p:grpSpPr bwMode="auto">
          <a:xfrm>
            <a:off x="1612023" y="4880277"/>
            <a:ext cx="495306" cy="219075"/>
            <a:chOff x="2204" y="1874"/>
            <a:chExt cx="312" cy="138"/>
          </a:xfrm>
        </p:grpSpPr>
        <p:sp>
          <p:nvSpPr>
            <p:cNvPr id="83" name="Freeform 19">
              <a:extLst>
                <a:ext uri="{FF2B5EF4-FFF2-40B4-BE49-F238E27FC236}">
                  <a16:creationId xmlns:a16="http://schemas.microsoft.com/office/drawing/2014/main" id="{5C0E82D9-AF93-8A42-B2DE-B0C98B3DE8C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20">
              <a:extLst>
                <a:ext uri="{FF2B5EF4-FFF2-40B4-BE49-F238E27FC236}">
                  <a16:creationId xmlns:a16="http://schemas.microsoft.com/office/drawing/2014/main" id="{29064012-EFB4-6240-9703-5A417958D7E9}"/>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21">
              <a:extLst>
                <a:ext uri="{FF2B5EF4-FFF2-40B4-BE49-F238E27FC236}">
                  <a16:creationId xmlns:a16="http://schemas.microsoft.com/office/drawing/2014/main" id="{DA8B62DC-D131-6846-B927-C75739F4ED68}"/>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22">
              <a:extLst>
                <a:ext uri="{FF2B5EF4-FFF2-40B4-BE49-F238E27FC236}">
                  <a16:creationId xmlns:a16="http://schemas.microsoft.com/office/drawing/2014/main" id="{903AA89F-1B81-B84F-B4AF-7A8D37E94F7C}"/>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23">
              <a:extLst>
                <a:ext uri="{FF2B5EF4-FFF2-40B4-BE49-F238E27FC236}">
                  <a16:creationId xmlns:a16="http://schemas.microsoft.com/office/drawing/2014/main" id="{87846920-5BF2-0C4D-8E3C-E2FE07BEBBF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24">
              <a:extLst>
                <a:ext uri="{FF2B5EF4-FFF2-40B4-BE49-F238E27FC236}">
                  <a16:creationId xmlns:a16="http://schemas.microsoft.com/office/drawing/2014/main" id="{12A0738F-9A6D-6A47-BD84-C1F269697E06}"/>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25">
              <a:extLst>
                <a:ext uri="{FF2B5EF4-FFF2-40B4-BE49-F238E27FC236}">
                  <a16:creationId xmlns:a16="http://schemas.microsoft.com/office/drawing/2014/main" id="{8590813E-08DE-4D4F-BB98-A2042D87D3A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0" name="Group 18">
            <a:extLst>
              <a:ext uri="{FF2B5EF4-FFF2-40B4-BE49-F238E27FC236}">
                <a16:creationId xmlns:a16="http://schemas.microsoft.com/office/drawing/2014/main" id="{D754B796-8171-1B43-B488-397110E380EB}"/>
              </a:ext>
            </a:extLst>
          </p:cNvPr>
          <p:cNvGrpSpPr>
            <a:grpSpLocks noChangeAspect="1"/>
          </p:cNvGrpSpPr>
          <p:nvPr/>
        </p:nvGrpSpPr>
        <p:grpSpPr bwMode="auto">
          <a:xfrm>
            <a:off x="3912645" y="4880277"/>
            <a:ext cx="495306" cy="219075"/>
            <a:chOff x="2204" y="1874"/>
            <a:chExt cx="312" cy="138"/>
          </a:xfrm>
        </p:grpSpPr>
        <p:sp>
          <p:nvSpPr>
            <p:cNvPr id="91" name="Freeform 19">
              <a:extLst>
                <a:ext uri="{FF2B5EF4-FFF2-40B4-BE49-F238E27FC236}">
                  <a16:creationId xmlns:a16="http://schemas.microsoft.com/office/drawing/2014/main" id="{6A722CC0-F6CB-8445-A12F-38E556EF5EF0}"/>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20">
              <a:extLst>
                <a:ext uri="{FF2B5EF4-FFF2-40B4-BE49-F238E27FC236}">
                  <a16:creationId xmlns:a16="http://schemas.microsoft.com/office/drawing/2014/main" id="{31057DEB-F1EE-394F-B3C2-D88E24608636}"/>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Freeform 21">
              <a:extLst>
                <a:ext uri="{FF2B5EF4-FFF2-40B4-BE49-F238E27FC236}">
                  <a16:creationId xmlns:a16="http://schemas.microsoft.com/office/drawing/2014/main" id="{9F983FDA-2275-CE44-AC2E-046FDD615FAA}"/>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22">
              <a:extLst>
                <a:ext uri="{FF2B5EF4-FFF2-40B4-BE49-F238E27FC236}">
                  <a16:creationId xmlns:a16="http://schemas.microsoft.com/office/drawing/2014/main" id="{F6536A18-A42B-314A-B6A5-E04530D96643}"/>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23">
              <a:extLst>
                <a:ext uri="{FF2B5EF4-FFF2-40B4-BE49-F238E27FC236}">
                  <a16:creationId xmlns:a16="http://schemas.microsoft.com/office/drawing/2014/main" id="{7125E15A-57A1-0442-8EFE-5E7E3A8FD4A3}"/>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24">
              <a:extLst>
                <a:ext uri="{FF2B5EF4-FFF2-40B4-BE49-F238E27FC236}">
                  <a16:creationId xmlns:a16="http://schemas.microsoft.com/office/drawing/2014/main" id="{3E835FB1-AA7B-7940-95E4-62CDE4B684AE}"/>
                </a:ext>
              </a:extLst>
            </p:cNvPr>
            <p:cNvSpPr>
              <a:spLocks noChangeArrowheads="1"/>
            </p:cNvSpPr>
            <p:nvPr/>
          </p:nvSpPr>
          <p:spPr bwMode="auto">
            <a:xfrm>
              <a:off x="2389" y="192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25">
              <a:extLst>
                <a:ext uri="{FF2B5EF4-FFF2-40B4-BE49-F238E27FC236}">
                  <a16:creationId xmlns:a16="http://schemas.microsoft.com/office/drawing/2014/main" id="{F56F7323-1B14-5142-AA77-8B14B8B45F9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8" name="Title 1">
            <a:extLst>
              <a:ext uri="{FF2B5EF4-FFF2-40B4-BE49-F238E27FC236}">
                <a16:creationId xmlns:a16="http://schemas.microsoft.com/office/drawing/2014/main" id="{DC5A9938-83B8-7C4A-B93A-8937EA0A301F}"/>
              </a:ext>
            </a:extLst>
          </p:cNvPr>
          <p:cNvSpPr txBox="1">
            <a:spLocks/>
          </p:cNvSpPr>
          <p:nvPr/>
        </p:nvSpPr>
        <p:spPr>
          <a:xfrm>
            <a:off x="119920" y="304886"/>
            <a:ext cx="12072079" cy="538679"/>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137" b="0" kern="1200" cap="none" spc="-98" baseline="0">
                <a:ln w="3175">
                  <a:noFill/>
                </a:ln>
                <a:solidFill>
                  <a:srgbClr val="000000"/>
                </a:solidFill>
                <a:effectLst/>
                <a:latin typeface="+mj-lt"/>
                <a:ea typeface="+mn-ea"/>
                <a:cs typeface="Segoe UI" pitchFamily="34" charset="0"/>
              </a:defRPr>
            </a:lvl1pPr>
          </a:lstStyle>
          <a:p>
            <a:pPr lvl="0" algn="ctr">
              <a:defRPr/>
            </a:pPr>
            <a:r>
              <a:rPr lang="en-US" sz="2800" cap="all" spc="-100" dirty="0">
                <a:solidFill>
                  <a:srgbClr val="268CDD"/>
                </a:solidFill>
                <a:latin typeface="Segoe UI Semilight" panose="020B0402040204020203" pitchFamily="34" charset="0"/>
                <a:cs typeface="Segoe UI Semilight" panose="020B0402040204020203" pitchFamily="34" charset="0"/>
              </a:rPr>
              <a:t>Database compatibility</a:t>
            </a:r>
          </a:p>
        </p:txBody>
      </p:sp>
      <p:sp>
        <p:nvSpPr>
          <p:cNvPr id="99" name="Text Placeholder 3">
            <a:extLst>
              <a:ext uri="{FF2B5EF4-FFF2-40B4-BE49-F238E27FC236}">
                <a16:creationId xmlns:a16="http://schemas.microsoft.com/office/drawing/2014/main" id="{6A090C94-DE1D-F242-B4E7-82C55249B1BA}"/>
              </a:ext>
            </a:extLst>
          </p:cNvPr>
          <p:cNvSpPr txBox="1">
            <a:spLocks/>
          </p:cNvSpPr>
          <p:nvPr/>
        </p:nvSpPr>
        <p:spPr>
          <a:xfrm>
            <a:off x="474079" y="798443"/>
            <a:ext cx="10456259" cy="492443"/>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lnSpc>
                <a:spcPct val="100000"/>
              </a:lnSpc>
              <a:defRPr/>
            </a:pPr>
            <a:r>
              <a:rPr lang="en-US" sz="1600" dirty="0">
                <a:solidFill>
                  <a:srgbClr val="0078D7"/>
                </a:solidFill>
                <a:latin typeface="Segoe UI Semibold"/>
              </a:rPr>
              <a:t>Upgrade &amp; modernize your SQL Server database on-premises, in the cloud and on the edge with Compatibility Certification that eliminates risks of application compatibility </a:t>
            </a:r>
          </a:p>
        </p:txBody>
      </p:sp>
      <p:grpSp>
        <p:nvGrpSpPr>
          <p:cNvPr id="39" name="Group 46">
            <a:extLst>
              <a:ext uri="{FF2B5EF4-FFF2-40B4-BE49-F238E27FC236}">
                <a16:creationId xmlns:a16="http://schemas.microsoft.com/office/drawing/2014/main" id="{0CA5A8C1-4593-EC41-9609-7B4A24E8ECE1}"/>
              </a:ext>
            </a:extLst>
          </p:cNvPr>
          <p:cNvGrpSpPr>
            <a:grpSpLocks noChangeAspect="1"/>
          </p:cNvGrpSpPr>
          <p:nvPr/>
        </p:nvGrpSpPr>
        <p:grpSpPr bwMode="auto">
          <a:xfrm>
            <a:off x="6592656" y="4194990"/>
            <a:ext cx="296635" cy="296635"/>
            <a:chOff x="2812" y="999"/>
            <a:chExt cx="312" cy="312"/>
          </a:xfrm>
        </p:grpSpPr>
        <p:sp>
          <p:nvSpPr>
            <p:cNvPr id="40" name="Freeform 47">
              <a:extLst>
                <a:ext uri="{FF2B5EF4-FFF2-40B4-BE49-F238E27FC236}">
                  <a16:creationId xmlns:a16="http://schemas.microsoft.com/office/drawing/2014/main" id="{1286AF7F-DDBB-4749-9FB2-DE8718C6219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Freeform 48">
              <a:extLst>
                <a:ext uri="{FF2B5EF4-FFF2-40B4-BE49-F238E27FC236}">
                  <a16:creationId xmlns:a16="http://schemas.microsoft.com/office/drawing/2014/main" id="{C747C01B-CDD4-2740-9260-55538A8646F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Freeform 49">
              <a:extLst>
                <a:ext uri="{FF2B5EF4-FFF2-40B4-BE49-F238E27FC236}">
                  <a16:creationId xmlns:a16="http://schemas.microsoft.com/office/drawing/2014/main" id="{1ADFDC15-1649-3B48-A8A3-EDA820E39F1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3" name="Group 60">
            <a:extLst>
              <a:ext uri="{FF2B5EF4-FFF2-40B4-BE49-F238E27FC236}">
                <a16:creationId xmlns:a16="http://schemas.microsoft.com/office/drawing/2014/main" id="{2BF5DFA6-0F90-CC4B-8C48-031C02AA66D0}"/>
              </a:ext>
            </a:extLst>
          </p:cNvPr>
          <p:cNvGrpSpPr>
            <a:grpSpLocks noChangeAspect="1"/>
          </p:cNvGrpSpPr>
          <p:nvPr/>
        </p:nvGrpSpPr>
        <p:grpSpPr bwMode="auto">
          <a:xfrm>
            <a:off x="6566785" y="3149345"/>
            <a:ext cx="282575" cy="403225"/>
            <a:chOff x="4184" y="801"/>
            <a:chExt cx="178" cy="254"/>
          </a:xfrm>
        </p:grpSpPr>
        <p:sp>
          <p:nvSpPr>
            <p:cNvPr id="44" name="Freeform 61">
              <a:extLst>
                <a:ext uri="{FF2B5EF4-FFF2-40B4-BE49-F238E27FC236}">
                  <a16:creationId xmlns:a16="http://schemas.microsoft.com/office/drawing/2014/main" id="{C313AA61-238F-584E-92F4-887E58312388}"/>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62">
              <a:extLst>
                <a:ext uri="{FF2B5EF4-FFF2-40B4-BE49-F238E27FC236}">
                  <a16:creationId xmlns:a16="http://schemas.microsoft.com/office/drawing/2014/main" id="{F191122E-2D6E-C843-823D-AE42C5E4C7E7}"/>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63">
              <a:extLst>
                <a:ext uri="{FF2B5EF4-FFF2-40B4-BE49-F238E27FC236}">
                  <a16:creationId xmlns:a16="http://schemas.microsoft.com/office/drawing/2014/main" id="{B6972562-E82D-D747-8A36-21110DEAE4AE}"/>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16D1B9C9-B878-E148-8B50-69C5333A3689}"/>
              </a:ext>
            </a:extLst>
          </p:cNvPr>
          <p:cNvGrpSpPr/>
          <p:nvPr/>
        </p:nvGrpSpPr>
        <p:grpSpPr>
          <a:xfrm>
            <a:off x="6593749" y="5293931"/>
            <a:ext cx="318481" cy="324203"/>
            <a:chOff x="5951363" y="5089577"/>
            <a:chExt cx="495300" cy="504199"/>
          </a:xfrm>
        </p:grpSpPr>
        <p:sp>
          <p:nvSpPr>
            <p:cNvPr id="49" name="Rectangle 148">
              <a:extLst>
                <a:ext uri="{FF2B5EF4-FFF2-40B4-BE49-F238E27FC236}">
                  <a16:creationId xmlns:a16="http://schemas.microsoft.com/office/drawing/2014/main" id="{BA11F8F7-EA5B-1D49-8E3F-853A4D9AC80C}"/>
                </a:ext>
              </a:extLst>
            </p:cNvPr>
            <p:cNvSpPr>
              <a:spLocks noChangeArrowheads="1"/>
            </p:cNvSpPr>
            <p:nvPr/>
          </p:nvSpPr>
          <p:spPr bwMode="auto">
            <a:xfrm>
              <a:off x="5951363" y="5547738"/>
              <a:ext cx="49530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A977DDB3-3E2E-1746-B687-EDBF75C433B2}"/>
                </a:ext>
              </a:extLst>
            </p:cNvPr>
            <p:cNvGrpSpPr/>
            <p:nvPr/>
          </p:nvGrpSpPr>
          <p:grpSpPr>
            <a:xfrm rot="10800000">
              <a:off x="6091857" y="5089577"/>
              <a:ext cx="215901" cy="403226"/>
              <a:chOff x="6091857" y="5089577"/>
              <a:chExt cx="215901" cy="403226"/>
            </a:xfrm>
          </p:grpSpPr>
          <p:sp>
            <p:nvSpPr>
              <p:cNvPr id="50" name="Rectangle 149">
                <a:extLst>
                  <a:ext uri="{FF2B5EF4-FFF2-40B4-BE49-F238E27FC236}">
                    <a16:creationId xmlns:a16="http://schemas.microsoft.com/office/drawing/2014/main" id="{BFAB378F-69AF-6E40-ACAF-4C069DC45638}"/>
                  </a:ext>
                </a:extLst>
              </p:cNvPr>
              <p:cNvSpPr>
                <a:spLocks noChangeArrowheads="1"/>
              </p:cNvSpPr>
              <p:nvPr/>
            </p:nvSpPr>
            <p:spPr bwMode="auto">
              <a:xfrm>
                <a:off x="6177582" y="5089577"/>
                <a:ext cx="46038" cy="339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Freeform 150">
                <a:extLst>
                  <a:ext uri="{FF2B5EF4-FFF2-40B4-BE49-F238E27FC236}">
                    <a16:creationId xmlns:a16="http://schemas.microsoft.com/office/drawing/2014/main" id="{0A25D27F-4064-AA45-B478-947042B9D7AB}"/>
                  </a:ext>
                </a:extLst>
              </p:cNvPr>
              <p:cNvSpPr>
                <a:spLocks/>
              </p:cNvSpPr>
              <p:nvPr/>
            </p:nvSpPr>
            <p:spPr bwMode="auto">
              <a:xfrm>
                <a:off x="6091857" y="5351515"/>
                <a:ext cx="141288" cy="141288"/>
              </a:xfrm>
              <a:custGeom>
                <a:avLst/>
                <a:gdLst>
                  <a:gd name="T0" fmla="*/ 89 w 89"/>
                  <a:gd name="T1" fmla="*/ 68 h 89"/>
                  <a:gd name="T2" fmla="*/ 68 w 89"/>
                  <a:gd name="T3" fmla="*/ 89 h 89"/>
                  <a:gd name="T4" fmla="*/ 0 w 89"/>
                  <a:gd name="T5" fmla="*/ 21 h 89"/>
                  <a:gd name="T6" fmla="*/ 21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1"/>
                    </a:lnTo>
                    <a:lnTo>
                      <a:pt x="21" y="0"/>
                    </a:ln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151">
                <a:extLst>
                  <a:ext uri="{FF2B5EF4-FFF2-40B4-BE49-F238E27FC236}">
                    <a16:creationId xmlns:a16="http://schemas.microsoft.com/office/drawing/2014/main" id="{D1C0E8FA-6E34-5049-B392-7DEE8B8F3749}"/>
                  </a:ext>
                </a:extLst>
              </p:cNvPr>
              <p:cNvSpPr>
                <a:spLocks/>
              </p:cNvSpPr>
              <p:nvPr/>
            </p:nvSpPr>
            <p:spPr bwMode="auto">
              <a:xfrm>
                <a:off x="6166470" y="5351515"/>
                <a:ext cx="141288" cy="141288"/>
              </a:xfrm>
              <a:custGeom>
                <a:avLst/>
                <a:gdLst>
                  <a:gd name="T0" fmla="*/ 21 w 89"/>
                  <a:gd name="T1" fmla="*/ 89 h 89"/>
                  <a:gd name="T2" fmla="*/ 0 w 89"/>
                  <a:gd name="T3" fmla="*/ 68 h 89"/>
                  <a:gd name="T4" fmla="*/ 68 w 89"/>
                  <a:gd name="T5" fmla="*/ 0 h 89"/>
                  <a:gd name="T6" fmla="*/ 89 w 89"/>
                  <a:gd name="T7" fmla="*/ 20 h 89"/>
                  <a:gd name="T8" fmla="*/ 21 w 89"/>
                  <a:gd name="T9" fmla="*/ 89 h 89"/>
                </a:gdLst>
                <a:ahLst/>
                <a:cxnLst>
                  <a:cxn ang="0">
                    <a:pos x="T0" y="T1"/>
                  </a:cxn>
                  <a:cxn ang="0">
                    <a:pos x="T2" y="T3"/>
                  </a:cxn>
                  <a:cxn ang="0">
                    <a:pos x="T4" y="T5"/>
                  </a:cxn>
                  <a:cxn ang="0">
                    <a:pos x="T6" y="T7"/>
                  </a:cxn>
                  <a:cxn ang="0">
                    <a:pos x="T8" y="T9"/>
                  </a:cxn>
                </a:cxnLst>
                <a:rect l="0" t="0" r="r" b="b"/>
                <a:pathLst>
                  <a:path w="89" h="89">
                    <a:moveTo>
                      <a:pt x="21" y="89"/>
                    </a:moveTo>
                    <a:lnTo>
                      <a:pt x="0" y="68"/>
                    </a:lnTo>
                    <a:lnTo>
                      <a:pt x="68" y="0"/>
                    </a:lnTo>
                    <a:lnTo>
                      <a:pt x="89" y="20"/>
                    </a:lnTo>
                    <a:lnTo>
                      <a:pt x="21"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cxnSp>
        <p:nvCxnSpPr>
          <p:cNvPr id="5" name="Straight Connector 4">
            <a:extLst>
              <a:ext uri="{FF2B5EF4-FFF2-40B4-BE49-F238E27FC236}">
                <a16:creationId xmlns:a16="http://schemas.microsoft.com/office/drawing/2014/main" id="{67A663CE-153F-D149-90F8-77C5633692DB}"/>
              </a:ext>
            </a:extLst>
          </p:cNvPr>
          <p:cNvCxnSpPr>
            <a:cxnSpLocks/>
          </p:cNvCxnSpPr>
          <p:nvPr/>
        </p:nvCxnSpPr>
        <p:spPr>
          <a:xfrm>
            <a:off x="6096000" y="2317248"/>
            <a:ext cx="0" cy="388579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680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1"/>
                                        </p:tgtEl>
                                        <p:attrNameLst>
                                          <p:attrName>style.visibility</p:attrName>
                                        </p:attrNameLst>
                                      </p:cBhvr>
                                      <p:to>
                                        <p:strVal val="visible"/>
                                      </p:to>
                                    </p:set>
                                    <p:animEffect transition="in" filter="fade">
                                      <p:cBhvr>
                                        <p:cTn id="14" dur="500"/>
                                        <p:tgtEl>
                                          <p:spTgt spid="8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par>
                          <p:cTn id="18" fill="hold">
                            <p:stCondLst>
                              <p:cond delay="1000"/>
                            </p:stCondLst>
                            <p:childTnLst>
                              <p:par>
                                <p:cTn id="19" presetID="22" presetClass="entr" presetSubtype="4" fill="hold" nodeType="afterEffect">
                                  <p:stCondLst>
                                    <p:cond delay="250"/>
                                  </p:stCondLst>
                                  <p:childTnLst>
                                    <p:set>
                                      <p:cBhvr>
                                        <p:cTn id="20" dur="1" fill="hold">
                                          <p:stCondLst>
                                            <p:cond delay="0"/>
                                          </p:stCondLst>
                                        </p:cTn>
                                        <p:tgtEl>
                                          <p:spTgt spid="68"/>
                                        </p:tgtEl>
                                        <p:attrNameLst>
                                          <p:attrName>style.visibility</p:attrName>
                                        </p:attrNameLst>
                                      </p:cBhvr>
                                      <p:to>
                                        <p:strVal val="visible"/>
                                      </p:to>
                                    </p:set>
                                    <p:animEffect transition="in" filter="wipe(down)">
                                      <p:cBhvr>
                                        <p:cTn id="21" dur="500"/>
                                        <p:tgtEl>
                                          <p:spTgt spid="68"/>
                                        </p:tgtEl>
                                      </p:cBhvr>
                                    </p:animEffect>
                                  </p:childTnLst>
                                </p:cTn>
                              </p:par>
                              <p:par>
                                <p:cTn id="22" presetID="22" presetClass="entr" presetSubtype="4" fill="hold" nodeType="withEffect">
                                  <p:stCondLst>
                                    <p:cond delay="25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00"/>
                                        <p:tgtEl>
                                          <p:spTgt spid="24"/>
                                        </p:tgtEl>
                                      </p:cBhvr>
                                    </p:animEffect>
                                  </p:childTnLst>
                                </p:cTn>
                              </p:par>
                            </p:childTnLst>
                          </p:cTn>
                        </p:par>
                        <p:par>
                          <p:cTn id="25" fill="hold">
                            <p:stCondLst>
                              <p:cond delay="1750"/>
                            </p:stCondLst>
                            <p:childTnLst>
                              <p:par>
                                <p:cTn id="26" presetID="1" presetClass="entr" presetSubtype="0" fill="hold" grpId="0" nodeType="afterEffect">
                                  <p:stCondLst>
                                    <p:cond delay="0"/>
                                  </p:stCondLst>
                                  <p:childTnLst>
                                    <p:set>
                                      <p:cBhvr>
                                        <p:cTn id="27" dur="1" fill="hold">
                                          <p:stCondLst>
                                            <p:cond delay="0"/>
                                          </p:stCondLst>
                                        </p:cTn>
                                        <p:tgtEl>
                                          <p:spTgt spid="6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9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fade">
                                      <p:cBhvr>
                                        <p:cTn id="60" dur="500"/>
                                        <p:tgtEl>
                                          <p:spTgt spid="33"/>
                                        </p:tgtEl>
                                      </p:cBhvr>
                                    </p:animEffect>
                                  </p:childTnLst>
                                </p:cTn>
                              </p:par>
                              <p:par>
                                <p:cTn id="61" presetID="10" presetClass="entr" presetSubtype="0" fill="hold"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
                                        </p:tgtEl>
                                        <p:attrNameLst>
                                          <p:attrName>style.visibility</p:attrName>
                                        </p:attrNameLst>
                                      </p:cBhvr>
                                      <p:to>
                                        <p:strVal val="visible"/>
                                      </p:to>
                                    </p:set>
                                    <p:animEffect transition="in" filter="fade">
                                      <p:cBhvr>
                                        <p:cTn id="7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32" grpId="0"/>
      <p:bldP spid="33" grpId="0"/>
      <p:bldP spid="34" grpId="0"/>
      <p:bldP spid="35" grpId="0"/>
      <p:bldP spid="67" grpId="0" animBg="1"/>
      <p:bldP spid="58" grpId="0" animBg="1"/>
      <p:bldP spid="59" grpId="0" animBg="1"/>
      <p:bldP spid="69" grpId="0" animBg="1"/>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0">
            <a:extLst>
              <a:ext uri="{FF2B5EF4-FFF2-40B4-BE49-F238E27FC236}">
                <a16:creationId xmlns:a16="http://schemas.microsoft.com/office/drawing/2014/main" id="{8D59E88D-845B-498A-B8E0-266B01F257B6}"/>
              </a:ext>
            </a:extLst>
          </p:cNvPr>
          <p:cNvSpPr txBox="1">
            <a:spLocks/>
          </p:cNvSpPr>
          <p:nvPr/>
        </p:nvSpPr>
        <p:spPr>
          <a:xfrm>
            <a:off x="588263" y="457200"/>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a:t>SQL Server on Azure VM </a:t>
            </a:r>
          </a:p>
        </p:txBody>
      </p:sp>
      <p:sp>
        <p:nvSpPr>
          <p:cNvPr id="5" name="Content Placeholder 2">
            <a:extLst>
              <a:ext uri="{FF2B5EF4-FFF2-40B4-BE49-F238E27FC236}">
                <a16:creationId xmlns:a16="http://schemas.microsoft.com/office/drawing/2014/main" id="{C63F1B9B-1A8B-4619-82A6-57049230DED0}"/>
              </a:ext>
            </a:extLst>
          </p:cNvPr>
          <p:cNvSpPr>
            <a:spLocks noGrp="1"/>
          </p:cNvSpPr>
          <p:nvPr>
            <p:ph type="body" sz="quarter" idx="10"/>
          </p:nvPr>
        </p:nvSpPr>
        <p:spPr>
          <a:xfrm>
            <a:off x="585217" y="764977"/>
            <a:ext cx="10539983" cy="499176"/>
          </a:xfrm>
        </p:spPr>
        <p:txBody>
          <a:bodyPr/>
          <a:lstStyle/>
          <a:p>
            <a:pPr>
              <a:spcBef>
                <a:spcPts val="800"/>
              </a:spcBef>
            </a:pPr>
            <a:r>
              <a:rPr lang="en-US" sz="3200">
                <a:solidFill>
                  <a:schemeClr val="accent1"/>
                </a:solidFill>
                <a:latin typeface="+mj-lt"/>
              </a:rPr>
              <a:t>What is Resource Provider?</a:t>
            </a:r>
            <a:endParaRPr lang="en-US" sz="3200">
              <a:solidFill>
                <a:schemeClr val="accent1"/>
              </a:solidFill>
            </a:endParaRPr>
          </a:p>
        </p:txBody>
      </p:sp>
      <p:sp>
        <p:nvSpPr>
          <p:cNvPr id="8" name="TextBox 7">
            <a:extLst>
              <a:ext uri="{FF2B5EF4-FFF2-40B4-BE49-F238E27FC236}">
                <a16:creationId xmlns:a16="http://schemas.microsoft.com/office/drawing/2014/main" id="{59D58911-ED74-4245-B92D-3D97B32F7CE0}"/>
              </a:ext>
            </a:extLst>
          </p:cNvPr>
          <p:cNvSpPr txBox="1"/>
          <p:nvPr/>
        </p:nvSpPr>
        <p:spPr>
          <a:xfrm>
            <a:off x="585217" y="1406708"/>
            <a:ext cx="11017504" cy="738664"/>
          </a:xfrm>
          <a:prstGeom prst="rect">
            <a:avLst/>
          </a:prstGeom>
          <a:noFill/>
        </p:spPr>
        <p:txBody>
          <a:bodyPr wrap="square" lIns="0" tIns="0" rIns="0" bIns="0" rtlCol="0">
            <a:spAutoFit/>
          </a:bodyPr>
          <a:lstStyle/>
          <a:p>
            <a:pPr algn="l"/>
            <a:r>
              <a:rPr lang="en-US" sz="1600"/>
              <a:t>SQL VM RP (Microsoft. SqlVirtualMachines) is a management service for SQL Server on Azure VM.</a:t>
            </a:r>
          </a:p>
          <a:p>
            <a:pPr algn="l"/>
            <a:endParaRPr lang="en-US" sz="1600"/>
          </a:p>
          <a:p>
            <a:pPr algn="l"/>
            <a:r>
              <a:rPr lang="en-US" sz="1600"/>
              <a:t>Brings the functionality of Azure Marketplace images to SQL Server instances self-installed on Azure Virtual Machines</a:t>
            </a:r>
          </a:p>
        </p:txBody>
      </p:sp>
      <p:sp>
        <p:nvSpPr>
          <p:cNvPr id="13" name="TextBox 12">
            <a:extLst>
              <a:ext uri="{FF2B5EF4-FFF2-40B4-BE49-F238E27FC236}">
                <a16:creationId xmlns:a16="http://schemas.microsoft.com/office/drawing/2014/main" id="{8CD86120-E6A3-4819-AFDB-F9CF24FB14BD}"/>
              </a:ext>
            </a:extLst>
          </p:cNvPr>
          <p:cNvSpPr txBox="1"/>
          <p:nvPr/>
        </p:nvSpPr>
        <p:spPr>
          <a:xfrm>
            <a:off x="3790579" y="4150943"/>
            <a:ext cx="1839295" cy="568618"/>
          </a:xfrm>
          <a:prstGeom prst="rect">
            <a:avLst/>
          </a:prstGeom>
          <a:noFill/>
          <a:ln>
            <a:noFill/>
          </a:ln>
        </p:spPr>
        <p:txBody>
          <a:bodyPr wrap="square" lIns="91440" tIns="91440" rIns="91440" bIns="91440" rtlCol="0">
            <a:noAutofit/>
          </a:bodyPr>
          <a:lstStyle/>
          <a:p>
            <a:pPr algn="ctr"/>
            <a:r>
              <a:rPr lang="en-US" sz="1400">
                <a:gradFill>
                  <a:gsLst>
                    <a:gs pos="2917">
                      <a:schemeClr val="tx1"/>
                    </a:gs>
                    <a:gs pos="30000">
                      <a:schemeClr val="tx1"/>
                    </a:gs>
                  </a:gsLst>
                  <a:lin ang="5400000" scaled="0"/>
                </a:gradFill>
                <a:latin typeface="+mj-lt"/>
              </a:rPr>
              <a:t>Unified Dashboard view</a:t>
            </a:r>
          </a:p>
        </p:txBody>
      </p:sp>
      <p:sp>
        <p:nvSpPr>
          <p:cNvPr id="14" name="TextBox 13">
            <a:extLst>
              <a:ext uri="{FF2B5EF4-FFF2-40B4-BE49-F238E27FC236}">
                <a16:creationId xmlns:a16="http://schemas.microsoft.com/office/drawing/2014/main" id="{1D3B5AA5-0E10-4889-A623-C372EBCE3613}"/>
              </a:ext>
            </a:extLst>
          </p:cNvPr>
          <p:cNvSpPr txBox="1"/>
          <p:nvPr/>
        </p:nvSpPr>
        <p:spPr>
          <a:xfrm>
            <a:off x="1206130" y="4151320"/>
            <a:ext cx="1469631" cy="608130"/>
          </a:xfrm>
          <a:prstGeom prst="rect">
            <a:avLst/>
          </a:prstGeom>
          <a:noFill/>
          <a:ln>
            <a:noFill/>
          </a:ln>
        </p:spPr>
        <p:txBody>
          <a:bodyPr wrap="square" lIns="91440" tIns="91440" rIns="91440" bIns="91440" rtlCol="0">
            <a:noAutofit/>
          </a:bodyPr>
          <a:lstStyle/>
          <a:p>
            <a:pPr algn="ctr"/>
            <a:r>
              <a:rPr lang="en-US" sz="1400">
                <a:gradFill>
                  <a:gsLst>
                    <a:gs pos="2917">
                      <a:schemeClr val="tx1"/>
                    </a:gs>
                    <a:gs pos="30000">
                      <a:schemeClr val="tx1"/>
                    </a:gs>
                  </a:gsLst>
                  <a:lin ang="5400000" scaled="0"/>
                </a:gradFill>
                <a:latin typeface="+mj-lt"/>
              </a:rPr>
              <a:t>Comprehensive feature set </a:t>
            </a:r>
          </a:p>
        </p:txBody>
      </p:sp>
      <p:sp>
        <p:nvSpPr>
          <p:cNvPr id="15" name="TextBox 14">
            <a:extLst>
              <a:ext uri="{FF2B5EF4-FFF2-40B4-BE49-F238E27FC236}">
                <a16:creationId xmlns:a16="http://schemas.microsoft.com/office/drawing/2014/main" id="{BAF15E8E-1F78-4DF8-9F3C-F09317233A42}"/>
              </a:ext>
            </a:extLst>
          </p:cNvPr>
          <p:cNvSpPr txBox="1"/>
          <p:nvPr/>
        </p:nvSpPr>
        <p:spPr>
          <a:xfrm>
            <a:off x="6625241" y="4150943"/>
            <a:ext cx="1619346" cy="468474"/>
          </a:xfrm>
          <a:prstGeom prst="rect">
            <a:avLst/>
          </a:prstGeom>
          <a:noFill/>
          <a:ln>
            <a:noFill/>
          </a:ln>
        </p:spPr>
        <p:txBody>
          <a:bodyPr wrap="square" lIns="91440" tIns="91440" rIns="91440" bIns="91440" rtlCol="0">
            <a:noAutofit/>
          </a:bodyPr>
          <a:lstStyle/>
          <a:p>
            <a:pPr algn="ctr"/>
            <a:r>
              <a:rPr lang="en-US" sz="1400">
                <a:gradFill>
                  <a:gsLst>
                    <a:gs pos="2917">
                      <a:schemeClr val="tx1"/>
                    </a:gs>
                    <a:gs pos="30000">
                      <a:schemeClr val="tx1"/>
                    </a:gs>
                  </a:gsLst>
                  <a:lin ang="5400000" scaled="0"/>
                </a:gradFill>
                <a:latin typeface="+mj-lt"/>
              </a:rPr>
              <a:t>Simple license conversions </a:t>
            </a:r>
          </a:p>
        </p:txBody>
      </p:sp>
      <p:grpSp>
        <p:nvGrpSpPr>
          <p:cNvPr id="16" name="Group 15">
            <a:extLst>
              <a:ext uri="{FF2B5EF4-FFF2-40B4-BE49-F238E27FC236}">
                <a16:creationId xmlns:a16="http://schemas.microsoft.com/office/drawing/2014/main" id="{32E7F985-7141-DB4C-88A9-729B9F00A912}"/>
              </a:ext>
            </a:extLst>
          </p:cNvPr>
          <p:cNvGrpSpPr/>
          <p:nvPr/>
        </p:nvGrpSpPr>
        <p:grpSpPr>
          <a:xfrm>
            <a:off x="4222409" y="3187766"/>
            <a:ext cx="975633" cy="731724"/>
            <a:chOff x="11134725" y="2487613"/>
            <a:chExt cx="495300" cy="371475"/>
          </a:xfrm>
        </p:grpSpPr>
        <p:sp>
          <p:nvSpPr>
            <p:cNvPr id="17" name="Rectangle 225">
              <a:extLst>
                <a:ext uri="{FF2B5EF4-FFF2-40B4-BE49-F238E27FC236}">
                  <a16:creationId xmlns:a16="http://schemas.microsoft.com/office/drawing/2014/main" id="{E595E056-8D68-504C-B449-5D84E92DEB04}"/>
                </a:ext>
              </a:extLst>
            </p:cNvPr>
            <p:cNvSpPr>
              <a:spLocks noChangeArrowheads="1"/>
            </p:cNvSpPr>
            <p:nvPr/>
          </p:nvSpPr>
          <p:spPr bwMode="auto">
            <a:xfrm>
              <a:off x="11134725" y="2487613"/>
              <a:ext cx="495300" cy="371475"/>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Rectangle 226">
              <a:extLst>
                <a:ext uri="{FF2B5EF4-FFF2-40B4-BE49-F238E27FC236}">
                  <a16:creationId xmlns:a16="http://schemas.microsoft.com/office/drawing/2014/main" id="{1622EBE3-EFC1-654A-80EF-B85F96FD7E0E}"/>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Oval 227">
              <a:extLst>
                <a:ext uri="{FF2B5EF4-FFF2-40B4-BE49-F238E27FC236}">
                  <a16:creationId xmlns:a16="http://schemas.microsoft.com/office/drawing/2014/main" id="{CB803A1A-1171-3845-A3D1-913CC792E168}"/>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Oval 228">
              <a:extLst>
                <a:ext uri="{FF2B5EF4-FFF2-40B4-BE49-F238E27FC236}">
                  <a16:creationId xmlns:a16="http://schemas.microsoft.com/office/drawing/2014/main" id="{5CB121CE-9514-2D47-B122-9A8BCD629D34}"/>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Oval 229">
              <a:extLst>
                <a:ext uri="{FF2B5EF4-FFF2-40B4-BE49-F238E27FC236}">
                  <a16:creationId xmlns:a16="http://schemas.microsoft.com/office/drawing/2014/main" id="{8B3DEB74-0800-AF4E-A09B-651BBB5AC515}"/>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2" name="Rectangle 230">
              <a:extLst>
                <a:ext uri="{FF2B5EF4-FFF2-40B4-BE49-F238E27FC236}">
                  <a16:creationId xmlns:a16="http://schemas.microsoft.com/office/drawing/2014/main" id="{66E32FA5-D966-C84C-9157-50BDE8C25308}"/>
                </a:ext>
              </a:extLst>
            </p:cNvPr>
            <p:cNvSpPr>
              <a:spLocks noChangeArrowheads="1"/>
            </p:cNvSpPr>
            <p:nvPr/>
          </p:nvSpPr>
          <p:spPr bwMode="auto">
            <a:xfrm>
              <a:off x="11228388" y="2595563"/>
              <a:ext cx="76200"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3" name="Rectangle 231">
              <a:extLst>
                <a:ext uri="{FF2B5EF4-FFF2-40B4-BE49-F238E27FC236}">
                  <a16:creationId xmlns:a16="http://schemas.microsoft.com/office/drawing/2014/main" id="{604B9504-0E8A-CE48-BD79-2AEDE444A4D2}"/>
                </a:ext>
              </a:extLst>
            </p:cNvPr>
            <p:cNvSpPr>
              <a:spLocks noChangeArrowheads="1"/>
            </p:cNvSpPr>
            <p:nvPr/>
          </p:nvSpPr>
          <p:spPr bwMode="auto">
            <a:xfrm>
              <a:off x="11344275" y="2595563"/>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Rectangle 232">
              <a:extLst>
                <a:ext uri="{FF2B5EF4-FFF2-40B4-BE49-F238E27FC236}">
                  <a16:creationId xmlns:a16="http://schemas.microsoft.com/office/drawing/2014/main" id="{F2CBC73B-27EB-B044-BC24-DB2B5DB6D0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Rectangle 233">
              <a:extLst>
                <a:ext uri="{FF2B5EF4-FFF2-40B4-BE49-F238E27FC236}">
                  <a16:creationId xmlns:a16="http://schemas.microsoft.com/office/drawing/2014/main" id="{5E108E62-9D87-A345-8744-7F53FDF1A5D4}"/>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Rectangle 234">
              <a:extLst>
                <a:ext uri="{FF2B5EF4-FFF2-40B4-BE49-F238E27FC236}">
                  <a16:creationId xmlns:a16="http://schemas.microsoft.com/office/drawing/2014/main" id="{820105AB-96AB-714B-8451-E8AA8EFE07D9}"/>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7" name="Rectangle 235">
              <a:extLst>
                <a:ext uri="{FF2B5EF4-FFF2-40B4-BE49-F238E27FC236}">
                  <a16:creationId xmlns:a16="http://schemas.microsoft.com/office/drawing/2014/main" id="{0DAFE71A-E22E-D148-BBAF-EFDD9A5F4384}"/>
                </a:ext>
              </a:extLst>
            </p:cNvPr>
            <p:cNvSpPr>
              <a:spLocks noChangeArrowheads="1"/>
            </p:cNvSpPr>
            <p:nvPr/>
          </p:nvSpPr>
          <p:spPr bwMode="auto">
            <a:xfrm>
              <a:off x="11460163" y="2719388"/>
              <a:ext cx="77788" cy="77788"/>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28" name="Group 49">
            <a:extLst>
              <a:ext uri="{FF2B5EF4-FFF2-40B4-BE49-F238E27FC236}">
                <a16:creationId xmlns:a16="http://schemas.microsoft.com/office/drawing/2014/main" id="{3DD58A93-A3E7-AC4A-8EBE-D8C1436D9F12}"/>
              </a:ext>
            </a:extLst>
          </p:cNvPr>
          <p:cNvGrpSpPr>
            <a:grpSpLocks noChangeAspect="1"/>
          </p:cNvGrpSpPr>
          <p:nvPr/>
        </p:nvGrpSpPr>
        <p:grpSpPr bwMode="auto">
          <a:xfrm>
            <a:off x="7020398" y="3122898"/>
            <a:ext cx="827897" cy="809729"/>
            <a:chOff x="3404" y="999"/>
            <a:chExt cx="319" cy="312"/>
          </a:xfrm>
        </p:grpSpPr>
        <p:sp>
          <p:nvSpPr>
            <p:cNvPr id="29" name="Freeform 50">
              <a:extLst>
                <a:ext uri="{FF2B5EF4-FFF2-40B4-BE49-F238E27FC236}">
                  <a16:creationId xmlns:a16="http://schemas.microsoft.com/office/drawing/2014/main" id="{18D594EC-776F-264E-BACE-63A20F0AB8EC}"/>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Freeform 51">
              <a:extLst>
                <a:ext uri="{FF2B5EF4-FFF2-40B4-BE49-F238E27FC236}">
                  <a16:creationId xmlns:a16="http://schemas.microsoft.com/office/drawing/2014/main" id="{B89C4B91-94A5-3942-966B-2A6248921605}"/>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52">
              <a:extLst>
                <a:ext uri="{FF2B5EF4-FFF2-40B4-BE49-F238E27FC236}">
                  <a16:creationId xmlns:a16="http://schemas.microsoft.com/office/drawing/2014/main" id="{3A523381-C83E-AD4E-B138-5889324E4520}"/>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Freeform 53">
              <a:extLst>
                <a:ext uri="{FF2B5EF4-FFF2-40B4-BE49-F238E27FC236}">
                  <a16:creationId xmlns:a16="http://schemas.microsoft.com/office/drawing/2014/main" id="{94332D31-1AB0-B64D-83DA-A67EBBBB6E95}"/>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Freeform 54">
              <a:extLst>
                <a:ext uri="{FF2B5EF4-FFF2-40B4-BE49-F238E27FC236}">
                  <a16:creationId xmlns:a16="http://schemas.microsoft.com/office/drawing/2014/main" id="{7C4D8DE9-0F0C-824E-B807-EC266A3BE782}"/>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4" name="Group 10">
            <a:extLst>
              <a:ext uri="{FF2B5EF4-FFF2-40B4-BE49-F238E27FC236}">
                <a16:creationId xmlns:a16="http://schemas.microsoft.com/office/drawing/2014/main" id="{10E11780-99B9-9140-A8F9-089B5F4BA265}"/>
              </a:ext>
            </a:extLst>
          </p:cNvPr>
          <p:cNvGrpSpPr>
            <a:grpSpLocks noChangeAspect="1"/>
          </p:cNvGrpSpPr>
          <p:nvPr/>
        </p:nvGrpSpPr>
        <p:grpSpPr bwMode="auto">
          <a:xfrm>
            <a:off x="1510774" y="3091310"/>
            <a:ext cx="871078" cy="860052"/>
            <a:chOff x="410" y="999"/>
            <a:chExt cx="316" cy="312"/>
          </a:xfrm>
        </p:grpSpPr>
        <p:sp>
          <p:nvSpPr>
            <p:cNvPr id="35" name="Freeform 34">
              <a:extLst>
                <a:ext uri="{FF2B5EF4-FFF2-40B4-BE49-F238E27FC236}">
                  <a16:creationId xmlns:a16="http://schemas.microsoft.com/office/drawing/2014/main" id="{B5A495B4-7729-094B-8F9D-570646853B4F}"/>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48FFA6F2-103C-2640-A343-78CE6DBB516B}"/>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6">
              <a:extLst>
                <a:ext uri="{FF2B5EF4-FFF2-40B4-BE49-F238E27FC236}">
                  <a16:creationId xmlns:a16="http://schemas.microsoft.com/office/drawing/2014/main" id="{9986F766-136B-2F44-AF50-CECC1841556F}"/>
                </a:ext>
              </a:extLst>
            </p:cNvPr>
            <p:cNvSpPr>
              <a:spLocks noChangeArrowheads="1"/>
            </p:cNvSpPr>
            <p:nvPr/>
          </p:nvSpPr>
          <p:spPr bwMode="auto">
            <a:xfrm>
              <a:off x="472" y="1299"/>
              <a:ext cx="15" cy="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87E9D738-8457-A84C-8EF0-65A07F7905FB}"/>
                </a:ext>
              </a:extLst>
            </p:cNvPr>
            <p:cNvSpPr>
              <a:spLocks noChangeArrowheads="1"/>
            </p:cNvSpPr>
            <p:nvPr/>
          </p:nvSpPr>
          <p:spPr bwMode="auto">
            <a:xfrm>
              <a:off x="410" y="1236"/>
              <a:ext cx="1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a:extLst>
                <a:ext uri="{FF2B5EF4-FFF2-40B4-BE49-F238E27FC236}">
                  <a16:creationId xmlns:a16="http://schemas.microsoft.com/office/drawing/2014/main" id="{9641808D-8878-9549-92C7-C083DFF7F825}"/>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a:extLst>
                <a:ext uri="{FF2B5EF4-FFF2-40B4-BE49-F238E27FC236}">
                  <a16:creationId xmlns:a16="http://schemas.microsoft.com/office/drawing/2014/main" id="{B861C9C8-FA0B-4A42-BE1E-E531C2B3AF8A}"/>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7">
              <a:extLst>
                <a:ext uri="{FF2B5EF4-FFF2-40B4-BE49-F238E27FC236}">
                  <a16:creationId xmlns:a16="http://schemas.microsoft.com/office/drawing/2014/main" id="{738C776F-FB25-F54C-B6D0-95877B0726DB}"/>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8">
              <a:extLst>
                <a:ext uri="{FF2B5EF4-FFF2-40B4-BE49-F238E27FC236}">
                  <a16:creationId xmlns:a16="http://schemas.microsoft.com/office/drawing/2014/main" id="{C17A205E-DD56-8148-8BEB-7EB82968A0C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
              <a:extLst>
                <a:ext uri="{FF2B5EF4-FFF2-40B4-BE49-F238E27FC236}">
                  <a16:creationId xmlns:a16="http://schemas.microsoft.com/office/drawing/2014/main" id="{9D513AAA-64F0-9943-A2F6-A0497B0A6D94}"/>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0">
              <a:extLst>
                <a:ext uri="{FF2B5EF4-FFF2-40B4-BE49-F238E27FC236}">
                  <a16:creationId xmlns:a16="http://schemas.microsoft.com/office/drawing/2014/main" id="{013AEFEC-31D0-C144-80C8-E513A4E1FBCE}"/>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1">
              <a:extLst>
                <a:ext uri="{FF2B5EF4-FFF2-40B4-BE49-F238E27FC236}">
                  <a16:creationId xmlns:a16="http://schemas.microsoft.com/office/drawing/2014/main" id="{AE4F984F-C9EE-D64B-9B90-446371F7A0DB}"/>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2">
              <a:extLst>
                <a:ext uri="{FF2B5EF4-FFF2-40B4-BE49-F238E27FC236}">
                  <a16:creationId xmlns:a16="http://schemas.microsoft.com/office/drawing/2014/main" id="{0D810E41-7FD4-F249-ADCE-2F0FFB3B4627}"/>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3">
              <a:extLst>
                <a:ext uri="{FF2B5EF4-FFF2-40B4-BE49-F238E27FC236}">
                  <a16:creationId xmlns:a16="http://schemas.microsoft.com/office/drawing/2014/main" id="{3E6A28B0-09BD-084B-AD79-A1D34F649B46}"/>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4">
              <a:extLst>
                <a:ext uri="{FF2B5EF4-FFF2-40B4-BE49-F238E27FC236}">
                  <a16:creationId xmlns:a16="http://schemas.microsoft.com/office/drawing/2014/main" id="{15768A3C-D4B7-6342-B785-E7807D54408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5">
              <a:extLst>
                <a:ext uri="{FF2B5EF4-FFF2-40B4-BE49-F238E27FC236}">
                  <a16:creationId xmlns:a16="http://schemas.microsoft.com/office/drawing/2014/main" id="{E2583159-1808-2447-B0EE-6ED3227C9367}"/>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6">
              <a:extLst>
                <a:ext uri="{FF2B5EF4-FFF2-40B4-BE49-F238E27FC236}">
                  <a16:creationId xmlns:a16="http://schemas.microsoft.com/office/drawing/2014/main" id="{3415079D-79A5-054A-950B-B18DCB84517B}"/>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7">
              <a:extLst>
                <a:ext uri="{FF2B5EF4-FFF2-40B4-BE49-F238E27FC236}">
                  <a16:creationId xmlns:a16="http://schemas.microsoft.com/office/drawing/2014/main" id="{DFB84515-7687-924D-86E3-A0D69F434A8B}"/>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8">
              <a:extLst>
                <a:ext uri="{FF2B5EF4-FFF2-40B4-BE49-F238E27FC236}">
                  <a16:creationId xmlns:a16="http://schemas.microsoft.com/office/drawing/2014/main" id="{F88C3B21-2C78-814A-BC86-8B5C1CBD150A}"/>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5983A63-FAE3-4FC4-8F79-CE64B512FBD7}"/>
              </a:ext>
            </a:extLst>
          </p:cNvPr>
          <p:cNvSpPr txBox="1"/>
          <p:nvPr/>
        </p:nvSpPr>
        <p:spPr>
          <a:xfrm>
            <a:off x="9263320" y="4246942"/>
            <a:ext cx="1664508" cy="430887"/>
          </a:xfrm>
          <a:prstGeom prst="rect">
            <a:avLst/>
          </a:prstGeom>
          <a:noFill/>
        </p:spPr>
        <p:txBody>
          <a:bodyPr wrap="square" lIns="0" tIns="0" rIns="0" bIns="0" rtlCol="0">
            <a:spAutoFit/>
          </a:bodyPr>
          <a:lstStyle/>
          <a:p>
            <a:pPr algn="ctr"/>
            <a:r>
              <a:rPr lang="en-US" sz="1400">
                <a:gradFill>
                  <a:gsLst>
                    <a:gs pos="2917">
                      <a:schemeClr val="tx1"/>
                    </a:gs>
                    <a:gs pos="30000">
                      <a:schemeClr val="tx1"/>
                    </a:gs>
                  </a:gsLst>
                  <a:lin ang="5400000" scaled="0"/>
                </a:gradFill>
                <a:latin typeface="+mj-lt"/>
              </a:rPr>
              <a:t>Straightforward compliance</a:t>
            </a:r>
          </a:p>
        </p:txBody>
      </p:sp>
      <p:grpSp>
        <p:nvGrpSpPr>
          <p:cNvPr id="57" name="Group 46">
            <a:extLst>
              <a:ext uri="{FF2B5EF4-FFF2-40B4-BE49-F238E27FC236}">
                <a16:creationId xmlns:a16="http://schemas.microsoft.com/office/drawing/2014/main" id="{49F0B540-3C6D-6F48-BD9D-A27FA6C3F1EC}"/>
              </a:ext>
            </a:extLst>
          </p:cNvPr>
          <p:cNvGrpSpPr>
            <a:grpSpLocks noChangeAspect="1"/>
          </p:cNvGrpSpPr>
          <p:nvPr/>
        </p:nvGrpSpPr>
        <p:grpSpPr bwMode="auto">
          <a:xfrm>
            <a:off x="9676612" y="3115046"/>
            <a:ext cx="836316" cy="836316"/>
            <a:chOff x="2812" y="999"/>
            <a:chExt cx="312" cy="312"/>
          </a:xfrm>
        </p:grpSpPr>
        <p:sp>
          <p:nvSpPr>
            <p:cNvPr id="58" name="Freeform 47">
              <a:extLst>
                <a:ext uri="{FF2B5EF4-FFF2-40B4-BE49-F238E27FC236}">
                  <a16:creationId xmlns:a16="http://schemas.microsoft.com/office/drawing/2014/main" id="{AE05EAD5-74FA-DB44-9140-1CDA3889DE6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8">
              <a:extLst>
                <a:ext uri="{FF2B5EF4-FFF2-40B4-BE49-F238E27FC236}">
                  <a16:creationId xmlns:a16="http://schemas.microsoft.com/office/drawing/2014/main" id="{D571A965-232A-2642-A2BE-92E31D2202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9">
              <a:extLst>
                <a:ext uri="{FF2B5EF4-FFF2-40B4-BE49-F238E27FC236}">
                  <a16:creationId xmlns:a16="http://schemas.microsoft.com/office/drawing/2014/main" id="{B18F6E64-8FE7-B74A-B5EA-16395771CCB5}"/>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Rectangle 60">
            <a:extLst>
              <a:ext uri="{FF2B5EF4-FFF2-40B4-BE49-F238E27FC236}">
                <a16:creationId xmlns:a16="http://schemas.microsoft.com/office/drawing/2014/main" id="{68FCFF20-20F3-A446-973D-98BD5CE1A6D6}"/>
              </a:ext>
            </a:extLst>
          </p:cNvPr>
          <p:cNvSpPr/>
          <p:nvPr/>
        </p:nvSpPr>
        <p:spPr bwMode="auto">
          <a:xfrm>
            <a:off x="576250" y="2446320"/>
            <a:ext cx="2016434" cy="312731"/>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01D46584-706E-8547-8FA8-1DEBFC89286F}"/>
              </a:ext>
            </a:extLst>
          </p:cNvPr>
          <p:cNvSpPr/>
          <p:nvPr/>
        </p:nvSpPr>
        <p:spPr bwMode="auto">
          <a:xfrm>
            <a:off x="584201" y="2763327"/>
            <a:ext cx="11018520" cy="2373216"/>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C4F608A-D08A-4D93-AEEA-CB202B1954D6}"/>
              </a:ext>
            </a:extLst>
          </p:cNvPr>
          <p:cNvSpPr txBox="1"/>
          <p:nvPr/>
        </p:nvSpPr>
        <p:spPr>
          <a:xfrm>
            <a:off x="675903" y="2494767"/>
            <a:ext cx="2016434" cy="215444"/>
          </a:xfrm>
          <a:prstGeom prst="rect">
            <a:avLst/>
          </a:prstGeom>
          <a:noFill/>
        </p:spPr>
        <p:txBody>
          <a:bodyPr wrap="square" lIns="0" tIns="0" rIns="0" bIns="0" rtlCol="0">
            <a:spAutoFit/>
          </a:bodyPr>
          <a:lstStyle/>
          <a:p>
            <a:r>
              <a:rPr lang="en-US" sz="1400">
                <a:solidFill>
                  <a:schemeClr val="bg1"/>
                </a:solidFill>
                <a:latin typeface="+mj-lt"/>
              </a:rPr>
              <a:t>Key customer benefits </a:t>
            </a:r>
            <a:endParaRPr lang="en-US" sz="1400">
              <a:solidFill>
                <a:schemeClr val="bg1"/>
              </a:solidFill>
            </a:endParaRPr>
          </a:p>
        </p:txBody>
      </p:sp>
    </p:spTree>
    <p:extLst>
      <p:ext uri="{BB962C8B-B14F-4D97-AF65-F5344CB8AC3E}">
        <p14:creationId xmlns:p14="http://schemas.microsoft.com/office/powerpoint/2010/main" val="37264282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D58911-ED74-4245-B92D-3D97B32F7CE0}"/>
              </a:ext>
            </a:extLst>
          </p:cNvPr>
          <p:cNvSpPr txBox="1"/>
          <p:nvPr/>
        </p:nvSpPr>
        <p:spPr>
          <a:xfrm>
            <a:off x="585217" y="1406709"/>
            <a:ext cx="11021566" cy="98488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pic>
        <p:nvPicPr>
          <p:cNvPr id="2" name="Picture 1"/>
          <p:cNvPicPr>
            <a:picLocks noChangeAspect="1"/>
          </p:cNvPicPr>
          <p:nvPr/>
        </p:nvPicPr>
        <p:blipFill>
          <a:blip r:embed="rId3"/>
          <a:stretch>
            <a:fillRect/>
          </a:stretch>
        </p:blipFill>
        <p:spPr>
          <a:xfrm>
            <a:off x="914399" y="790423"/>
            <a:ext cx="10551381" cy="5846320"/>
          </a:xfrm>
          <a:prstGeom prst="rect">
            <a:avLst/>
          </a:prstGeom>
        </p:spPr>
      </p:pic>
      <p:sp>
        <p:nvSpPr>
          <p:cNvPr id="9" name="Title 3">
            <a:extLst>
              <a:ext uri="{FF2B5EF4-FFF2-40B4-BE49-F238E27FC236}">
                <a16:creationId xmlns:a16="http://schemas.microsoft.com/office/drawing/2014/main" id="{808F4011-3CE7-40E7-8E63-EF80F46C18E5}"/>
              </a:ext>
            </a:extLst>
          </p:cNvPr>
          <p:cNvSpPr txBox="1">
            <a:spLocks/>
          </p:cNvSpPr>
          <p:nvPr/>
        </p:nvSpPr>
        <p:spPr>
          <a:xfrm>
            <a:off x="447468" y="221257"/>
            <a:ext cx="11276900" cy="387798"/>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600" b="0" kern="1200" cap="all" spc="300" baseline="0" dirty="0">
                <a:ln w="3175">
                  <a:noFill/>
                </a:ln>
                <a:solidFill>
                  <a:schemeClr val="tx2"/>
                </a:solidFill>
                <a:effectLst/>
                <a:latin typeface="Segoe UI Semilight" charset="0"/>
                <a:ea typeface="+mn-ea"/>
                <a:cs typeface="Segoe UI Semilight" charset="0"/>
              </a:defRPr>
            </a:lvl1pPr>
          </a:lstStyle>
          <a:p>
            <a:pPr algn="ctr"/>
            <a:r>
              <a:rPr lang="en-GB" sz="2800" spc="-100" dirty="0">
                <a:solidFill>
                  <a:srgbClr val="0078D4"/>
                </a:solidFill>
                <a:latin typeface="Segoe UI Semilight" panose="020B0402040204020203" pitchFamily="34" charset="0"/>
                <a:cs typeface="Segoe UI Semilight" panose="020B0402040204020203" pitchFamily="34" charset="0"/>
              </a:rPr>
              <a:t>SQL on Virtual Machine – Resource Provider</a:t>
            </a:r>
          </a:p>
        </p:txBody>
      </p:sp>
    </p:spTree>
    <p:extLst>
      <p:ext uri="{BB962C8B-B14F-4D97-AF65-F5344CB8AC3E}">
        <p14:creationId xmlns:p14="http://schemas.microsoft.com/office/powerpoint/2010/main" val="41940728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F37C96-D967-4474-A946-73158DACC8B7}"/>
              </a:ext>
            </a:extLst>
          </p:cNvPr>
          <p:cNvSpPr/>
          <p:nvPr/>
        </p:nvSpPr>
        <p:spPr bwMode="auto">
          <a:xfrm>
            <a:off x="6116152" y="2778179"/>
            <a:ext cx="2335731" cy="2130046"/>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type="body" sz="quarter" idx="10"/>
          </p:nvPr>
        </p:nvSpPr>
        <p:spPr>
          <a:xfrm>
            <a:off x="587173" y="1560910"/>
            <a:ext cx="4897442" cy="4386661"/>
          </a:xfrm>
        </p:spPr>
        <p:txBody>
          <a:bodyPr/>
          <a:lstStyle/>
          <a:p>
            <a:r>
              <a:rPr lang="en-US" dirty="0"/>
              <a:t>Enable full isolation from other tenants without resource sharing </a:t>
            </a:r>
          </a:p>
          <a:p>
            <a:r>
              <a:rPr lang="en-US" dirty="0"/>
              <a:t>Promote secure communication over private IP addresses with native VNET integration</a:t>
            </a:r>
          </a:p>
          <a:p>
            <a:r>
              <a:rPr lang="en-US" dirty="0"/>
              <a:t>Enable your on-premise identities on cloud instances, through integration with Azure Active Directory and AD Connect</a:t>
            </a:r>
          </a:p>
          <a:p>
            <a:r>
              <a:rPr lang="en-US" dirty="0"/>
              <a:t>Combine the best of SQL Server with the benefits of a fully-managed service</a:t>
            </a:r>
          </a:p>
          <a:p>
            <a:r>
              <a:rPr lang="en-US" dirty="0"/>
              <a:t>Use familiar SQL Server features in SQL Database Managed Instance</a:t>
            </a:r>
          </a:p>
          <a:p>
            <a:endParaRPr lang="en-US" dirty="0"/>
          </a:p>
        </p:txBody>
      </p:sp>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p:txBody>
          <a:bodyPr/>
          <a:lstStyle/>
          <a:p>
            <a:r>
              <a:rPr lang="en-US" dirty="0"/>
              <a:t>Dedicated resources and familiar tools</a:t>
            </a:r>
          </a:p>
        </p:txBody>
      </p:sp>
      <p:grpSp>
        <p:nvGrpSpPr>
          <p:cNvPr id="31" name="Group 30">
            <a:extLst>
              <a:ext uri="{FF2B5EF4-FFF2-40B4-BE49-F238E27FC236}">
                <a16:creationId xmlns:a16="http://schemas.microsoft.com/office/drawing/2014/main" id="{42A00A0F-45B0-4990-AC43-816C86EB586F}"/>
              </a:ext>
            </a:extLst>
          </p:cNvPr>
          <p:cNvGrpSpPr/>
          <p:nvPr/>
        </p:nvGrpSpPr>
        <p:grpSpPr>
          <a:xfrm>
            <a:off x="9734355" y="5436824"/>
            <a:ext cx="578738" cy="578737"/>
            <a:chOff x="9662906" y="5718701"/>
            <a:chExt cx="578820" cy="578819"/>
          </a:xfrm>
        </p:grpSpPr>
        <p:sp>
          <p:nvSpPr>
            <p:cNvPr id="91" name="Freeform: Shape 90">
              <a:extLst>
                <a:ext uri="{FF2B5EF4-FFF2-40B4-BE49-F238E27FC236}">
                  <a16:creationId xmlns:a16="http://schemas.microsoft.com/office/drawing/2014/main" id="{2820A26C-0DB1-4E9D-844E-1BDDEC9A5566}"/>
                </a:ext>
              </a:extLst>
            </p:cNvPr>
            <p:cNvSpPr/>
            <p:nvPr/>
          </p:nvSpPr>
          <p:spPr bwMode="auto">
            <a:xfrm>
              <a:off x="9662906" y="5718701"/>
              <a:ext cx="578820" cy="578819"/>
            </a:xfrm>
            <a:custGeom>
              <a:avLst/>
              <a:gdLst>
                <a:gd name="connsiteX0" fmla="*/ 289411 w 578820"/>
                <a:gd name="connsiteY0" fmla="*/ 0 h 578819"/>
                <a:gd name="connsiteX1" fmla="*/ 342866 w 578820"/>
                <a:gd name="connsiteY1" fmla="*/ 22142 h 578819"/>
                <a:gd name="connsiteX2" fmla="*/ 556678 w 578820"/>
                <a:gd name="connsiteY2" fmla="*/ 235955 h 578819"/>
                <a:gd name="connsiteX3" fmla="*/ 556678 w 578820"/>
                <a:gd name="connsiteY3" fmla="*/ 342865 h 578819"/>
                <a:gd name="connsiteX4" fmla="*/ 342866 w 578820"/>
                <a:gd name="connsiteY4" fmla="*/ 556678 h 578819"/>
                <a:gd name="connsiteX5" fmla="*/ 235955 w 578820"/>
                <a:gd name="connsiteY5" fmla="*/ 556678 h 578819"/>
                <a:gd name="connsiteX6" fmla="*/ 22143 w 578820"/>
                <a:gd name="connsiteY6" fmla="*/ 342865 h 578819"/>
                <a:gd name="connsiteX7" fmla="*/ 22143 w 578820"/>
                <a:gd name="connsiteY7" fmla="*/ 235955 h 578819"/>
                <a:gd name="connsiteX8" fmla="*/ 235955 w 578820"/>
                <a:gd name="connsiteY8" fmla="*/ 22142 h 578819"/>
                <a:gd name="connsiteX9" fmla="*/ 289411 w 578820"/>
                <a:gd name="connsiteY9" fmla="*/ 0 h 5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8820" h="578819">
                  <a:moveTo>
                    <a:pt x="289411" y="0"/>
                  </a:moveTo>
                  <a:cubicBezTo>
                    <a:pt x="308757" y="0"/>
                    <a:pt x="328105" y="7380"/>
                    <a:pt x="342866" y="22142"/>
                  </a:cubicBezTo>
                  <a:lnTo>
                    <a:pt x="556678" y="235955"/>
                  </a:lnTo>
                  <a:cubicBezTo>
                    <a:pt x="586201" y="265477"/>
                    <a:pt x="586201" y="313342"/>
                    <a:pt x="556678" y="342865"/>
                  </a:cubicBezTo>
                  <a:lnTo>
                    <a:pt x="342866" y="556678"/>
                  </a:lnTo>
                  <a:cubicBezTo>
                    <a:pt x="313343" y="586200"/>
                    <a:pt x="265478" y="586200"/>
                    <a:pt x="235955" y="556678"/>
                  </a:cubicBezTo>
                  <a:lnTo>
                    <a:pt x="22143" y="342865"/>
                  </a:lnTo>
                  <a:cubicBezTo>
                    <a:pt x="-7380" y="313342"/>
                    <a:pt x="-7380" y="265477"/>
                    <a:pt x="22143" y="235955"/>
                  </a:cubicBezTo>
                  <a:lnTo>
                    <a:pt x="235955" y="22142"/>
                  </a:lnTo>
                  <a:cubicBezTo>
                    <a:pt x="250717" y="7380"/>
                    <a:pt x="270063" y="0"/>
                    <a:pt x="28941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9748774" y="5803446"/>
              <a:ext cx="409330" cy="40933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25400">
                  <a:solidFill>
                    <a:schemeClr val="accent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6138473" y="3579726"/>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302642" y="3579726"/>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6102194" y="4585808"/>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987916" y="2656539"/>
            <a:ext cx="2593814" cy="2373329"/>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4797" y="2132023"/>
            <a:ext cx="1019060" cy="1019060"/>
          </a:xfrm>
          <a:prstGeom prst="rect">
            <a:avLst/>
          </a:prstGeom>
          <a:noFill/>
          <a:ln w="127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8548" y="3178882"/>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VNet2</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827005" y="2351422"/>
            <a:ext cx="2957793" cy="555028"/>
          </a:xfrm>
          <a:prstGeom prst="bentConnector3">
            <a:avLst>
              <a:gd name="adj1" fmla="val 100015"/>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594828" y="2351435"/>
            <a:ext cx="4189968" cy="576277"/>
          </a:xfrm>
          <a:prstGeom prst="bentConnector2">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cxnSpLocks/>
          </p:cNvCxnSpPr>
          <p:nvPr/>
        </p:nvCxnSpPr>
        <p:spPr>
          <a:xfrm rot="10800000" flipV="1">
            <a:off x="6911460" y="3197899"/>
            <a:ext cx="714249" cy="1051864"/>
          </a:xfrm>
          <a:prstGeom prst="bentConnector3">
            <a:avLst>
              <a:gd name="adj1" fmla="val 42889"/>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826094" y="5151503"/>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a:cxnSpLocks/>
          </p:cNvCxnSpPr>
          <p:nvPr/>
        </p:nvCxnSpPr>
        <p:spPr>
          <a:xfrm>
            <a:off x="8451883" y="2927756"/>
            <a:ext cx="2332913" cy="0"/>
          </a:xfrm>
          <a:prstGeom prst="straightConnector1">
            <a:avLst/>
          </a:prstGeom>
          <a:noFill/>
          <a:ln w="12700">
            <a:solidFill>
              <a:schemeClr val="accent2"/>
            </a:solidFill>
            <a:prstDash val="solid"/>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8626" y="269695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1603" y="2775684"/>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p:cNvCxnSpPr>
          <p:nvPr/>
        </p:nvCxnSpPr>
        <p:spPr>
          <a:xfrm rot="16200000" flipV="1">
            <a:off x="8054672" y="3311246"/>
            <a:ext cx="2085602" cy="1854748"/>
          </a:xfrm>
          <a:prstGeom prst="bentConnector3">
            <a:avLst>
              <a:gd name="adj1" fmla="val 100100"/>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432435" y="5726193"/>
            <a:ext cx="314735"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1603" y="6076246"/>
            <a:ext cx="96210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71899" y="6084120"/>
            <a:ext cx="1105897"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704866" y="3473178"/>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697618" y="4333510"/>
            <a:ext cx="1251220" cy="369279"/>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451883" y="4518149"/>
            <a:ext cx="245735" cy="0"/>
          </a:xfrm>
          <a:prstGeom prst="line">
            <a:avLst/>
          </a:prstGeom>
          <a:noFill/>
          <a:ln w="1270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cxnSpLocks/>
            <a:stCxn id="93" idx="1"/>
          </p:cNvCxnSpPr>
          <p:nvPr/>
        </p:nvCxnSpPr>
        <p:spPr>
          <a:xfrm flipH="1" flipV="1">
            <a:off x="8581729" y="3657818"/>
            <a:ext cx="123137" cy="2757"/>
          </a:xfrm>
          <a:prstGeom prst="line">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5622" y="6088247"/>
            <a:ext cx="446205" cy="553397"/>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656540" y="4565188"/>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VNet1</a:t>
            </a:r>
          </a:p>
        </p:txBody>
      </p:sp>
      <p:sp>
        <p:nvSpPr>
          <p:cNvPr id="62" name="TextBox 61">
            <a:extLst>
              <a:ext uri="{FF2B5EF4-FFF2-40B4-BE49-F238E27FC236}">
                <a16:creationId xmlns:a16="http://schemas.microsoft.com/office/drawing/2014/main" id="{65A4152A-91B2-4A57-8407-C1996AA0910B}"/>
              </a:ext>
            </a:extLst>
          </p:cNvPr>
          <p:cNvSpPr txBox="1"/>
          <p:nvPr/>
        </p:nvSpPr>
        <p:spPr>
          <a:xfrm>
            <a:off x="5799953" y="1560910"/>
            <a:ext cx="5803005" cy="328633"/>
          </a:xfrm>
          <a:prstGeom prst="rect">
            <a:avLst/>
          </a:prstGeom>
          <a:noFill/>
        </p:spPr>
        <p:txBody>
          <a:bodyPr wrap="square" t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VNET support in SQL Database Managed Instance</a:t>
            </a:r>
          </a:p>
        </p:txBody>
      </p:sp>
      <p:grpSp>
        <p:nvGrpSpPr>
          <p:cNvPr id="63" name="Group 62">
            <a:extLst>
              <a:ext uri="{FF2B5EF4-FFF2-40B4-BE49-F238E27FC236}">
                <a16:creationId xmlns:a16="http://schemas.microsoft.com/office/drawing/2014/main" id="{DBC5B09F-2AD6-4162-9D58-8C37C4B035D0}"/>
              </a:ext>
            </a:extLst>
          </p:cNvPr>
          <p:cNvGrpSpPr/>
          <p:nvPr/>
        </p:nvGrpSpPr>
        <p:grpSpPr>
          <a:xfrm>
            <a:off x="6454512" y="2991180"/>
            <a:ext cx="483409" cy="498127"/>
            <a:chOff x="4266208" y="1505273"/>
            <a:chExt cx="698887" cy="720165"/>
          </a:xfrm>
        </p:grpSpPr>
        <p:sp>
          <p:nvSpPr>
            <p:cNvPr id="64" name="Freeform: Shape 63">
              <a:extLst>
                <a:ext uri="{FF2B5EF4-FFF2-40B4-BE49-F238E27FC236}">
                  <a16:creationId xmlns:a16="http://schemas.microsoft.com/office/drawing/2014/main" id="{2C7F139C-135E-45D0-BFB5-F7EBEAF2F1E3}"/>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65" name="Freeform 146">
              <a:extLst>
                <a:ext uri="{FF2B5EF4-FFF2-40B4-BE49-F238E27FC236}">
                  <a16:creationId xmlns:a16="http://schemas.microsoft.com/office/drawing/2014/main" id="{D56D4CCB-4087-4940-8BAA-7EE83F8BD09B}"/>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7D3F3702-328F-4341-9F33-F303E3796353}"/>
              </a:ext>
            </a:extLst>
          </p:cNvPr>
          <p:cNvGrpSpPr/>
          <p:nvPr/>
        </p:nvGrpSpPr>
        <p:grpSpPr>
          <a:xfrm>
            <a:off x="7686688" y="2991180"/>
            <a:ext cx="483409" cy="498127"/>
            <a:chOff x="4266208" y="1505273"/>
            <a:chExt cx="698887" cy="720165"/>
          </a:xfrm>
        </p:grpSpPr>
        <p:sp>
          <p:nvSpPr>
            <p:cNvPr id="67" name="Freeform: Shape 66">
              <a:extLst>
                <a:ext uri="{FF2B5EF4-FFF2-40B4-BE49-F238E27FC236}">
                  <a16:creationId xmlns:a16="http://schemas.microsoft.com/office/drawing/2014/main" id="{F0E2689A-A279-4645-A601-909CA5855FC7}"/>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69" name="Freeform 146">
              <a:extLst>
                <a:ext uri="{FF2B5EF4-FFF2-40B4-BE49-F238E27FC236}">
                  <a16:creationId xmlns:a16="http://schemas.microsoft.com/office/drawing/2014/main" id="{883CCF74-974E-4483-A6F9-0F23A4008F99}"/>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BD74C622-A3C1-46C3-AEB5-50BE896F904D}"/>
              </a:ext>
            </a:extLst>
          </p:cNvPr>
          <p:cNvGrpSpPr/>
          <p:nvPr/>
        </p:nvGrpSpPr>
        <p:grpSpPr>
          <a:xfrm>
            <a:off x="6454512" y="4020024"/>
            <a:ext cx="483409" cy="498127"/>
            <a:chOff x="4266208" y="1505273"/>
            <a:chExt cx="698887" cy="720165"/>
          </a:xfrm>
        </p:grpSpPr>
        <p:sp>
          <p:nvSpPr>
            <p:cNvPr id="71" name="Freeform: Shape 70">
              <a:extLst>
                <a:ext uri="{FF2B5EF4-FFF2-40B4-BE49-F238E27FC236}">
                  <a16:creationId xmlns:a16="http://schemas.microsoft.com/office/drawing/2014/main" id="{BC4A5872-F695-4148-8E87-C80AF3AADADC}"/>
                </a:ext>
              </a:extLst>
            </p:cNvPr>
            <p:cNvSpPr/>
            <p:nvPr/>
          </p:nvSpPr>
          <p:spPr bwMode="auto">
            <a:xfrm flipH="1">
              <a:off x="4266208" y="1505273"/>
              <a:ext cx="463635" cy="605598"/>
            </a:xfrm>
            <a:custGeom>
              <a:avLst/>
              <a:gdLst>
                <a:gd name="connsiteX0" fmla="*/ 241548 w 489702"/>
                <a:gd name="connsiteY0" fmla="*/ 312298 h 639648"/>
                <a:gd name="connsiteX1" fmla="*/ 225297 w 489702"/>
                <a:gd name="connsiteY1" fmla="*/ 321375 h 639648"/>
                <a:gd name="connsiteX2" fmla="*/ 219357 w 489702"/>
                <a:gd name="connsiteY2" fmla="*/ 346201 h 639648"/>
                <a:gd name="connsiteX3" fmla="*/ 225648 w 489702"/>
                <a:gd name="connsiteY3" fmla="*/ 369870 h 639648"/>
                <a:gd name="connsiteX4" fmla="*/ 242160 w 489702"/>
                <a:gd name="connsiteY4" fmla="*/ 378678 h 639648"/>
                <a:gd name="connsiteX5" fmla="*/ 259153 w 489702"/>
                <a:gd name="connsiteY5" fmla="*/ 369959 h 639648"/>
                <a:gd name="connsiteX6" fmla="*/ 265401 w 489702"/>
                <a:gd name="connsiteY6" fmla="*/ 345666 h 639648"/>
                <a:gd name="connsiteX7" fmla="*/ 259110 w 489702"/>
                <a:gd name="connsiteY7" fmla="*/ 321018 h 639648"/>
                <a:gd name="connsiteX8" fmla="*/ 241548 w 489702"/>
                <a:gd name="connsiteY8" fmla="*/ 312298 h 639648"/>
                <a:gd name="connsiteX9" fmla="*/ 161681 w 489702"/>
                <a:gd name="connsiteY9" fmla="*/ 281690 h 639648"/>
                <a:gd name="connsiteX10" fmla="*/ 161681 w 489702"/>
                <a:gd name="connsiteY10" fmla="*/ 409290 h 639648"/>
                <a:gd name="connsiteX11" fmla="*/ 80776 w 489702"/>
                <a:gd name="connsiteY11" fmla="*/ 409290 h 639648"/>
                <a:gd name="connsiteX12" fmla="*/ 80776 w 489702"/>
                <a:gd name="connsiteY12" fmla="*/ 379213 h 639648"/>
                <a:gd name="connsiteX13" fmla="*/ 123937 w 489702"/>
                <a:gd name="connsiteY13" fmla="*/ 379213 h 639648"/>
                <a:gd name="connsiteX14" fmla="*/ 123937 w 489702"/>
                <a:gd name="connsiteY14" fmla="*/ 281690 h 639648"/>
                <a:gd name="connsiteX15" fmla="*/ 241199 w 489702"/>
                <a:gd name="connsiteY15" fmla="*/ 279553 h 639648"/>
                <a:gd name="connsiteX16" fmla="*/ 274576 w 489702"/>
                <a:gd name="connsiteY16" fmla="*/ 288051 h 639648"/>
                <a:gd name="connsiteX17" fmla="*/ 297379 w 489702"/>
                <a:gd name="connsiteY17" fmla="*/ 312121 h 639648"/>
                <a:gd name="connsiteX18" fmla="*/ 305505 w 489702"/>
                <a:gd name="connsiteY18" fmla="*/ 347180 h 639648"/>
                <a:gd name="connsiteX19" fmla="*/ 297466 w 489702"/>
                <a:gd name="connsiteY19" fmla="*/ 380503 h 639648"/>
                <a:gd name="connsiteX20" fmla="*/ 274968 w 489702"/>
                <a:gd name="connsiteY20" fmla="*/ 403372 h 639648"/>
                <a:gd name="connsiteX21" fmla="*/ 242859 w 489702"/>
                <a:gd name="connsiteY21" fmla="*/ 411514 h 639648"/>
                <a:gd name="connsiteX22" fmla="*/ 228269 w 489702"/>
                <a:gd name="connsiteY22" fmla="*/ 410000 h 639648"/>
                <a:gd name="connsiteX23" fmla="*/ 212367 w 489702"/>
                <a:gd name="connsiteY23" fmla="*/ 426462 h 639648"/>
                <a:gd name="connsiteX24" fmla="*/ 165012 w 489702"/>
                <a:gd name="connsiteY24" fmla="*/ 426462 h 639648"/>
                <a:gd name="connsiteX25" fmla="*/ 198125 w 489702"/>
                <a:gd name="connsiteY25" fmla="*/ 393894 h 639648"/>
                <a:gd name="connsiteX26" fmla="*/ 179340 w 489702"/>
                <a:gd name="connsiteY26" fmla="*/ 345133 h 639648"/>
                <a:gd name="connsiteX27" fmla="*/ 187072 w 489702"/>
                <a:gd name="connsiteY27" fmla="*/ 310918 h 639648"/>
                <a:gd name="connsiteX28" fmla="*/ 209003 w 489702"/>
                <a:gd name="connsiteY28" fmla="*/ 287696 h 639648"/>
                <a:gd name="connsiteX29" fmla="*/ 241199 w 489702"/>
                <a:gd name="connsiteY29" fmla="*/ 279553 h 639648"/>
                <a:gd name="connsiteX30" fmla="*/ 358076 w 489702"/>
                <a:gd name="connsiteY30" fmla="*/ 279553 h 639648"/>
                <a:gd name="connsiteX31" fmla="*/ 395122 w 489702"/>
                <a:gd name="connsiteY31" fmla="*/ 290631 h 639648"/>
                <a:gd name="connsiteX32" fmla="*/ 408926 w 489702"/>
                <a:gd name="connsiteY32" fmla="*/ 320218 h 639648"/>
                <a:gd name="connsiteX33" fmla="*/ 378695 w 489702"/>
                <a:gd name="connsiteY33" fmla="*/ 358482 h 639648"/>
                <a:gd name="connsiteX34" fmla="*/ 365895 w 489702"/>
                <a:gd name="connsiteY34" fmla="*/ 364087 h 639648"/>
                <a:gd name="connsiteX35" fmla="*/ 360741 w 489702"/>
                <a:gd name="connsiteY35" fmla="*/ 368491 h 639648"/>
                <a:gd name="connsiteX36" fmla="*/ 359037 w 489702"/>
                <a:gd name="connsiteY36" fmla="*/ 373963 h 639648"/>
                <a:gd name="connsiteX37" fmla="*/ 362444 w 489702"/>
                <a:gd name="connsiteY37" fmla="*/ 380593 h 639648"/>
                <a:gd name="connsiteX38" fmla="*/ 372054 w 489702"/>
                <a:gd name="connsiteY38" fmla="*/ 382861 h 639648"/>
                <a:gd name="connsiteX39" fmla="*/ 389792 w 489702"/>
                <a:gd name="connsiteY39" fmla="*/ 379258 h 639648"/>
                <a:gd name="connsiteX40" fmla="*/ 407178 w 489702"/>
                <a:gd name="connsiteY40" fmla="*/ 369782 h 639648"/>
                <a:gd name="connsiteX41" fmla="*/ 407178 w 489702"/>
                <a:gd name="connsiteY41" fmla="*/ 404750 h 639648"/>
                <a:gd name="connsiteX42" fmla="*/ 371182 w 489702"/>
                <a:gd name="connsiteY42" fmla="*/ 411514 h 639648"/>
                <a:gd name="connsiteX43" fmla="*/ 342175 w 489702"/>
                <a:gd name="connsiteY43" fmla="*/ 406887 h 639648"/>
                <a:gd name="connsiteX44" fmla="*/ 323435 w 489702"/>
                <a:gd name="connsiteY44" fmla="*/ 392828 h 639648"/>
                <a:gd name="connsiteX45" fmla="*/ 316749 w 489702"/>
                <a:gd name="connsiteY45" fmla="*/ 370672 h 639648"/>
                <a:gd name="connsiteX46" fmla="*/ 324832 w 489702"/>
                <a:gd name="connsiteY46" fmla="*/ 348070 h 639648"/>
                <a:gd name="connsiteX47" fmla="*/ 352397 w 489702"/>
                <a:gd name="connsiteY47" fmla="*/ 330539 h 639648"/>
                <a:gd name="connsiteX48" fmla="*/ 365372 w 489702"/>
                <a:gd name="connsiteY48" fmla="*/ 323734 h 639648"/>
                <a:gd name="connsiteX49" fmla="*/ 368474 w 489702"/>
                <a:gd name="connsiteY49" fmla="*/ 317104 h 639648"/>
                <a:gd name="connsiteX50" fmla="*/ 364628 w 489702"/>
                <a:gd name="connsiteY50" fmla="*/ 310519 h 639648"/>
                <a:gd name="connsiteX51" fmla="*/ 354493 w 489702"/>
                <a:gd name="connsiteY51" fmla="*/ 308117 h 639648"/>
                <a:gd name="connsiteX52" fmla="*/ 323389 w 489702"/>
                <a:gd name="connsiteY52" fmla="*/ 316925 h 639648"/>
                <a:gd name="connsiteX53" fmla="*/ 323389 w 489702"/>
                <a:gd name="connsiteY53" fmla="*/ 284448 h 639648"/>
                <a:gd name="connsiteX54" fmla="*/ 336015 w 489702"/>
                <a:gd name="connsiteY54" fmla="*/ 281421 h 639648"/>
                <a:gd name="connsiteX55" fmla="*/ 346019 w 489702"/>
                <a:gd name="connsiteY55" fmla="*/ 280086 h 639648"/>
                <a:gd name="connsiteX56" fmla="*/ 358076 w 489702"/>
                <a:gd name="connsiteY56" fmla="*/ 279553 h 639648"/>
                <a:gd name="connsiteX57" fmla="*/ 244851 w 489702"/>
                <a:gd name="connsiteY57" fmla="*/ 36696 h 639648"/>
                <a:gd name="connsiteX58" fmla="*/ 413858 w 489702"/>
                <a:gd name="connsiteY58" fmla="*/ 87213 h 639648"/>
                <a:gd name="connsiteX59" fmla="*/ 244851 w 489702"/>
                <a:gd name="connsiteY59" fmla="*/ 137730 h 639648"/>
                <a:gd name="connsiteX60" fmla="*/ 75844 w 489702"/>
                <a:gd name="connsiteY60" fmla="*/ 87213 h 639648"/>
                <a:gd name="connsiteX61" fmla="*/ 244851 w 489702"/>
                <a:gd name="connsiteY61" fmla="*/ 36696 h 639648"/>
                <a:gd name="connsiteX62" fmla="*/ 244851 w 489702"/>
                <a:gd name="connsiteY62" fmla="*/ 0 h 639648"/>
                <a:gd name="connsiteX63" fmla="*/ 1263 w 489702"/>
                <a:gd name="connsiteY63" fmla="*/ 91320 h 639648"/>
                <a:gd name="connsiteX64" fmla="*/ 374 w 489702"/>
                <a:gd name="connsiteY64" fmla="*/ 98642 h 639648"/>
                <a:gd name="connsiteX65" fmla="*/ 0 w 489702"/>
                <a:gd name="connsiteY65" fmla="*/ 98642 h 639648"/>
                <a:gd name="connsiteX66" fmla="*/ 0 w 489702"/>
                <a:gd name="connsiteY66" fmla="*/ 101720 h 639648"/>
                <a:gd name="connsiteX67" fmla="*/ 0 w 489702"/>
                <a:gd name="connsiteY67" fmla="*/ 537928 h 639648"/>
                <a:gd name="connsiteX68" fmla="*/ 0 w 489702"/>
                <a:gd name="connsiteY68" fmla="*/ 537929 h 639648"/>
                <a:gd name="connsiteX69" fmla="*/ 0 w 489702"/>
                <a:gd name="connsiteY69" fmla="*/ 537931 h 639648"/>
                <a:gd name="connsiteX70" fmla="*/ 0 w 489702"/>
                <a:gd name="connsiteY70" fmla="*/ 541006 h 639648"/>
                <a:gd name="connsiteX71" fmla="*/ 374 w 489702"/>
                <a:gd name="connsiteY71" fmla="*/ 541006 h 639648"/>
                <a:gd name="connsiteX72" fmla="*/ 1263 w 489702"/>
                <a:gd name="connsiteY72" fmla="*/ 548330 h 639648"/>
                <a:gd name="connsiteX73" fmla="*/ 244851 w 489702"/>
                <a:gd name="connsiteY73" fmla="*/ 639648 h 639648"/>
                <a:gd name="connsiteX74" fmla="*/ 488437 w 489702"/>
                <a:gd name="connsiteY74" fmla="*/ 548330 h 639648"/>
                <a:gd name="connsiteX75" fmla="*/ 489328 w 489702"/>
                <a:gd name="connsiteY75" fmla="*/ 541006 h 639648"/>
                <a:gd name="connsiteX76" fmla="*/ 489702 w 489702"/>
                <a:gd name="connsiteY76" fmla="*/ 541006 h 639648"/>
                <a:gd name="connsiteX77" fmla="*/ 489702 w 489702"/>
                <a:gd name="connsiteY77" fmla="*/ 537929 h 639648"/>
                <a:gd name="connsiteX78" fmla="*/ 489702 w 489702"/>
                <a:gd name="connsiteY78" fmla="*/ 101720 h 639648"/>
                <a:gd name="connsiteX79" fmla="*/ 489702 w 489702"/>
                <a:gd name="connsiteY79" fmla="*/ 101719 h 639648"/>
                <a:gd name="connsiteX80" fmla="*/ 488437 w 489702"/>
                <a:gd name="connsiteY80" fmla="*/ 91320 h 639648"/>
                <a:gd name="connsiteX81" fmla="*/ 244851 w 489702"/>
                <a:gd name="connsiteY81" fmla="*/ 0 h 639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89702" h="639648">
                  <a:moveTo>
                    <a:pt x="241548" y="312298"/>
                  </a:moveTo>
                  <a:cubicBezTo>
                    <a:pt x="234676" y="312298"/>
                    <a:pt x="229258" y="315323"/>
                    <a:pt x="225297" y="321375"/>
                  </a:cubicBezTo>
                  <a:cubicBezTo>
                    <a:pt x="221338" y="327425"/>
                    <a:pt x="219357" y="335701"/>
                    <a:pt x="219357" y="346201"/>
                  </a:cubicBezTo>
                  <a:cubicBezTo>
                    <a:pt x="219357" y="356107"/>
                    <a:pt x="221453" y="363997"/>
                    <a:pt x="225648" y="369870"/>
                  </a:cubicBezTo>
                  <a:cubicBezTo>
                    <a:pt x="229842" y="375742"/>
                    <a:pt x="235346" y="378678"/>
                    <a:pt x="242160" y="378678"/>
                  </a:cubicBezTo>
                  <a:cubicBezTo>
                    <a:pt x="249324" y="378678"/>
                    <a:pt x="254988" y="375773"/>
                    <a:pt x="259153" y="369959"/>
                  </a:cubicBezTo>
                  <a:cubicBezTo>
                    <a:pt x="263319" y="364145"/>
                    <a:pt x="265401" y="356049"/>
                    <a:pt x="265401" y="345666"/>
                  </a:cubicBezTo>
                  <a:cubicBezTo>
                    <a:pt x="265401" y="335049"/>
                    <a:pt x="263305" y="326833"/>
                    <a:pt x="259110" y="321018"/>
                  </a:cubicBezTo>
                  <a:cubicBezTo>
                    <a:pt x="254916" y="315206"/>
                    <a:pt x="249063" y="312298"/>
                    <a:pt x="241548" y="312298"/>
                  </a:cubicBezTo>
                  <a:close/>
                  <a:moveTo>
                    <a:pt x="161681" y="281690"/>
                  </a:moveTo>
                  <a:lnTo>
                    <a:pt x="161681" y="409290"/>
                  </a:lnTo>
                  <a:lnTo>
                    <a:pt x="80776" y="409290"/>
                  </a:lnTo>
                  <a:lnTo>
                    <a:pt x="80776" y="379213"/>
                  </a:lnTo>
                  <a:lnTo>
                    <a:pt x="123937" y="379213"/>
                  </a:lnTo>
                  <a:lnTo>
                    <a:pt x="123937" y="281690"/>
                  </a:lnTo>
                  <a:close/>
                  <a:moveTo>
                    <a:pt x="241199" y="279553"/>
                  </a:moveTo>
                  <a:cubicBezTo>
                    <a:pt x="253665" y="279553"/>
                    <a:pt x="264789" y="282385"/>
                    <a:pt x="274576" y="288051"/>
                  </a:cubicBezTo>
                  <a:cubicBezTo>
                    <a:pt x="284360" y="293716"/>
                    <a:pt x="291962" y="301740"/>
                    <a:pt x="297379" y="312121"/>
                  </a:cubicBezTo>
                  <a:cubicBezTo>
                    <a:pt x="302796" y="322502"/>
                    <a:pt x="305505" y="334189"/>
                    <a:pt x="305505" y="347180"/>
                  </a:cubicBezTo>
                  <a:cubicBezTo>
                    <a:pt x="305505" y="359578"/>
                    <a:pt x="302824" y="370687"/>
                    <a:pt x="297466" y="380503"/>
                  </a:cubicBezTo>
                  <a:cubicBezTo>
                    <a:pt x="292107" y="390322"/>
                    <a:pt x="284607" y="397945"/>
                    <a:pt x="274968" y="403372"/>
                  </a:cubicBezTo>
                  <a:cubicBezTo>
                    <a:pt x="265328" y="408799"/>
                    <a:pt x="254626" y="411514"/>
                    <a:pt x="242859" y="411514"/>
                  </a:cubicBezTo>
                  <a:cubicBezTo>
                    <a:pt x="237793" y="411514"/>
                    <a:pt x="232927" y="411010"/>
                    <a:pt x="228269" y="410000"/>
                  </a:cubicBezTo>
                  <a:lnTo>
                    <a:pt x="212367" y="426462"/>
                  </a:lnTo>
                  <a:lnTo>
                    <a:pt x="165012" y="426462"/>
                  </a:lnTo>
                  <a:lnTo>
                    <a:pt x="198125" y="393894"/>
                  </a:lnTo>
                  <a:cubicBezTo>
                    <a:pt x="185601" y="381142"/>
                    <a:pt x="179340" y="364888"/>
                    <a:pt x="179340" y="345133"/>
                  </a:cubicBezTo>
                  <a:cubicBezTo>
                    <a:pt x="179340" y="332379"/>
                    <a:pt x="181919" y="320974"/>
                    <a:pt x="187072" y="310918"/>
                  </a:cubicBezTo>
                  <a:cubicBezTo>
                    <a:pt x="192226" y="300864"/>
                    <a:pt x="199537" y="293122"/>
                    <a:pt x="209003" y="287696"/>
                  </a:cubicBezTo>
                  <a:cubicBezTo>
                    <a:pt x="218468" y="282268"/>
                    <a:pt x="229200" y="279553"/>
                    <a:pt x="241199" y="279553"/>
                  </a:cubicBezTo>
                  <a:close/>
                  <a:moveTo>
                    <a:pt x="358076" y="279553"/>
                  </a:moveTo>
                  <a:cubicBezTo>
                    <a:pt x="373570" y="279553"/>
                    <a:pt x="385917" y="283246"/>
                    <a:pt x="395122" y="290631"/>
                  </a:cubicBezTo>
                  <a:cubicBezTo>
                    <a:pt x="404325" y="298016"/>
                    <a:pt x="408926" y="307879"/>
                    <a:pt x="408926" y="320218"/>
                  </a:cubicBezTo>
                  <a:cubicBezTo>
                    <a:pt x="408926" y="337837"/>
                    <a:pt x="398849" y="350591"/>
                    <a:pt x="378695" y="358482"/>
                  </a:cubicBezTo>
                  <a:cubicBezTo>
                    <a:pt x="372462" y="360853"/>
                    <a:pt x="368197" y="362722"/>
                    <a:pt x="365895" y="364087"/>
                  </a:cubicBezTo>
                  <a:cubicBezTo>
                    <a:pt x="363595" y="365451"/>
                    <a:pt x="361877" y="366919"/>
                    <a:pt x="360741" y="368491"/>
                  </a:cubicBezTo>
                  <a:cubicBezTo>
                    <a:pt x="359604" y="370062"/>
                    <a:pt x="359037" y="371888"/>
                    <a:pt x="359037" y="373963"/>
                  </a:cubicBezTo>
                  <a:cubicBezTo>
                    <a:pt x="359037" y="376871"/>
                    <a:pt x="360172" y="379079"/>
                    <a:pt x="362444" y="380593"/>
                  </a:cubicBezTo>
                  <a:cubicBezTo>
                    <a:pt x="364717" y="382104"/>
                    <a:pt x="367919" y="382861"/>
                    <a:pt x="372054" y="382861"/>
                  </a:cubicBezTo>
                  <a:cubicBezTo>
                    <a:pt x="377530" y="382861"/>
                    <a:pt x="383442" y="381660"/>
                    <a:pt x="389792" y="379258"/>
                  </a:cubicBezTo>
                  <a:cubicBezTo>
                    <a:pt x="396141" y="376856"/>
                    <a:pt x="401936" y="373697"/>
                    <a:pt x="407178" y="369782"/>
                  </a:cubicBezTo>
                  <a:lnTo>
                    <a:pt x="407178" y="404750"/>
                  </a:lnTo>
                  <a:cubicBezTo>
                    <a:pt x="396287" y="409260"/>
                    <a:pt x="384288" y="411514"/>
                    <a:pt x="371182" y="411514"/>
                  </a:cubicBezTo>
                  <a:cubicBezTo>
                    <a:pt x="359882" y="411514"/>
                    <a:pt x="350212" y="409971"/>
                    <a:pt x="342175" y="406887"/>
                  </a:cubicBezTo>
                  <a:cubicBezTo>
                    <a:pt x="334137" y="403802"/>
                    <a:pt x="327889" y="399115"/>
                    <a:pt x="323435" y="392828"/>
                  </a:cubicBezTo>
                  <a:cubicBezTo>
                    <a:pt x="318977" y="386538"/>
                    <a:pt x="316749" y="379153"/>
                    <a:pt x="316749" y="370672"/>
                  </a:cubicBezTo>
                  <a:cubicBezTo>
                    <a:pt x="316749" y="361951"/>
                    <a:pt x="319443" y="354416"/>
                    <a:pt x="324832" y="348070"/>
                  </a:cubicBezTo>
                  <a:cubicBezTo>
                    <a:pt x="330219" y="341722"/>
                    <a:pt x="339407" y="335879"/>
                    <a:pt x="352397" y="330539"/>
                  </a:cubicBezTo>
                  <a:cubicBezTo>
                    <a:pt x="358979" y="327752"/>
                    <a:pt x="363305" y="325484"/>
                    <a:pt x="365372" y="323734"/>
                  </a:cubicBezTo>
                  <a:cubicBezTo>
                    <a:pt x="367440" y="321984"/>
                    <a:pt x="368474" y="319773"/>
                    <a:pt x="368474" y="317104"/>
                  </a:cubicBezTo>
                  <a:cubicBezTo>
                    <a:pt x="368474" y="314316"/>
                    <a:pt x="367192" y="312121"/>
                    <a:pt x="364628" y="310519"/>
                  </a:cubicBezTo>
                  <a:cubicBezTo>
                    <a:pt x="362066" y="308917"/>
                    <a:pt x="358688" y="308117"/>
                    <a:pt x="354493" y="308117"/>
                  </a:cubicBezTo>
                  <a:cubicBezTo>
                    <a:pt x="344301" y="308117"/>
                    <a:pt x="333933" y="311054"/>
                    <a:pt x="323389" y="316925"/>
                  </a:cubicBezTo>
                  <a:lnTo>
                    <a:pt x="323389" y="284448"/>
                  </a:lnTo>
                  <a:cubicBezTo>
                    <a:pt x="328807" y="282965"/>
                    <a:pt x="333015" y="281955"/>
                    <a:pt x="336015" y="281421"/>
                  </a:cubicBezTo>
                  <a:cubicBezTo>
                    <a:pt x="339014" y="280888"/>
                    <a:pt x="342348" y="280444"/>
                    <a:pt x="346019" y="280086"/>
                  </a:cubicBezTo>
                  <a:cubicBezTo>
                    <a:pt x="349689" y="279730"/>
                    <a:pt x="353707" y="279553"/>
                    <a:pt x="358076" y="279553"/>
                  </a:cubicBezTo>
                  <a:close/>
                  <a:moveTo>
                    <a:pt x="244851" y="36696"/>
                  </a:moveTo>
                  <a:cubicBezTo>
                    <a:pt x="338192" y="36696"/>
                    <a:pt x="413858" y="59312"/>
                    <a:pt x="413858" y="87213"/>
                  </a:cubicBezTo>
                  <a:cubicBezTo>
                    <a:pt x="413858" y="115114"/>
                    <a:pt x="338192" y="137730"/>
                    <a:pt x="244851" y="137730"/>
                  </a:cubicBezTo>
                  <a:cubicBezTo>
                    <a:pt x="151511" y="137730"/>
                    <a:pt x="75844" y="115114"/>
                    <a:pt x="75844" y="87213"/>
                  </a:cubicBezTo>
                  <a:cubicBezTo>
                    <a:pt x="75844" y="59312"/>
                    <a:pt x="151511" y="36696"/>
                    <a:pt x="244851" y="36696"/>
                  </a:cubicBezTo>
                  <a:close/>
                  <a:moveTo>
                    <a:pt x="244851" y="0"/>
                  </a:moveTo>
                  <a:cubicBezTo>
                    <a:pt x="118076" y="0"/>
                    <a:pt x="13802" y="40027"/>
                    <a:pt x="1263" y="91320"/>
                  </a:cubicBezTo>
                  <a:lnTo>
                    <a:pt x="374" y="98642"/>
                  </a:lnTo>
                  <a:lnTo>
                    <a:pt x="0" y="98642"/>
                  </a:lnTo>
                  <a:lnTo>
                    <a:pt x="0" y="101720"/>
                  </a:lnTo>
                  <a:cubicBezTo>
                    <a:pt x="0" y="174933"/>
                    <a:pt x="0" y="465227"/>
                    <a:pt x="0" y="537928"/>
                  </a:cubicBezTo>
                  <a:lnTo>
                    <a:pt x="0" y="537929"/>
                  </a:lnTo>
                  <a:lnTo>
                    <a:pt x="0" y="537931"/>
                  </a:lnTo>
                  <a:lnTo>
                    <a:pt x="0" y="541006"/>
                  </a:lnTo>
                  <a:lnTo>
                    <a:pt x="374" y="541006"/>
                  </a:lnTo>
                  <a:lnTo>
                    <a:pt x="1263" y="548330"/>
                  </a:lnTo>
                  <a:cubicBezTo>
                    <a:pt x="13802" y="599621"/>
                    <a:pt x="118076" y="639648"/>
                    <a:pt x="244851" y="639648"/>
                  </a:cubicBezTo>
                  <a:cubicBezTo>
                    <a:pt x="371627" y="639648"/>
                    <a:pt x="475898" y="599621"/>
                    <a:pt x="488437" y="548330"/>
                  </a:cubicBezTo>
                  <a:lnTo>
                    <a:pt x="489328" y="541006"/>
                  </a:lnTo>
                  <a:lnTo>
                    <a:pt x="489702" y="541006"/>
                  </a:lnTo>
                  <a:lnTo>
                    <a:pt x="489702" y="537929"/>
                  </a:lnTo>
                  <a:lnTo>
                    <a:pt x="489702" y="101720"/>
                  </a:lnTo>
                  <a:lnTo>
                    <a:pt x="489702" y="101719"/>
                  </a:lnTo>
                  <a:lnTo>
                    <a:pt x="488437" y="91320"/>
                  </a:lnTo>
                  <a:cubicBezTo>
                    <a:pt x="475900" y="40027"/>
                    <a:pt x="371627" y="0"/>
                    <a:pt x="24485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Segoe UI Light"/>
                <a:ea typeface="Segoe UI" pitchFamily="34" charset="0"/>
                <a:cs typeface="Segoe UI" pitchFamily="34" charset="0"/>
              </a:endParaRPr>
            </a:p>
          </p:txBody>
        </p:sp>
        <p:sp>
          <p:nvSpPr>
            <p:cNvPr id="73" name="Freeform 146">
              <a:extLst>
                <a:ext uri="{FF2B5EF4-FFF2-40B4-BE49-F238E27FC236}">
                  <a16:creationId xmlns:a16="http://schemas.microsoft.com/office/drawing/2014/main" id="{C3DD2D1B-CCB0-4084-9F3A-044F4113EA14}"/>
                </a:ext>
              </a:extLst>
            </p:cNvPr>
            <p:cNvSpPr>
              <a:spLocks noChangeAspect="1"/>
            </p:cNvSpPr>
            <p:nvPr/>
          </p:nvSpPr>
          <p:spPr bwMode="auto">
            <a:xfrm>
              <a:off x="4469068" y="1911300"/>
              <a:ext cx="496027" cy="31413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94AE00A-64E5-4E24-A7E3-A5C900B343F3}"/>
              </a:ext>
            </a:extLst>
          </p:cNvPr>
          <p:cNvGrpSpPr/>
          <p:nvPr/>
        </p:nvGrpSpPr>
        <p:grpSpPr>
          <a:xfrm>
            <a:off x="10866512" y="5493140"/>
            <a:ext cx="917192" cy="526329"/>
            <a:chOff x="10867189" y="5720937"/>
            <a:chExt cx="917322" cy="526404"/>
          </a:xfrm>
        </p:grpSpPr>
        <p:grpSp>
          <p:nvGrpSpPr>
            <p:cNvPr id="78" name="Group 77">
              <a:extLst>
                <a:ext uri="{FF2B5EF4-FFF2-40B4-BE49-F238E27FC236}">
                  <a16:creationId xmlns:a16="http://schemas.microsoft.com/office/drawing/2014/main" id="{8D70B233-0D0D-48F7-BFDF-2A75B6178B5D}"/>
                </a:ext>
              </a:extLst>
            </p:cNvPr>
            <p:cNvGrpSpPr/>
            <p:nvPr/>
          </p:nvGrpSpPr>
          <p:grpSpPr>
            <a:xfrm>
              <a:off x="10867189" y="5720937"/>
              <a:ext cx="529087" cy="522495"/>
              <a:chOff x="7680825" y="4749801"/>
              <a:chExt cx="1240192" cy="1224740"/>
            </a:xfrm>
          </p:grpSpPr>
          <p:grpSp>
            <p:nvGrpSpPr>
              <p:cNvPr id="79" name="Group 78">
                <a:extLst>
                  <a:ext uri="{FF2B5EF4-FFF2-40B4-BE49-F238E27FC236}">
                    <a16:creationId xmlns:a16="http://schemas.microsoft.com/office/drawing/2014/main" id="{6742B8F2-2E84-4C05-9D69-8FF35BB216A8}"/>
                  </a:ext>
                </a:extLst>
              </p:cNvPr>
              <p:cNvGrpSpPr/>
              <p:nvPr/>
            </p:nvGrpSpPr>
            <p:grpSpPr>
              <a:xfrm>
                <a:off x="7680825" y="4749801"/>
                <a:ext cx="612809" cy="1224740"/>
                <a:chOff x="7680825" y="4749801"/>
                <a:chExt cx="612809" cy="1224740"/>
              </a:xfrm>
            </p:grpSpPr>
            <p:sp>
              <p:nvSpPr>
                <p:cNvPr id="85" name="Rectangle 84">
                  <a:extLst>
                    <a:ext uri="{FF2B5EF4-FFF2-40B4-BE49-F238E27FC236}">
                      <a16:creationId xmlns:a16="http://schemas.microsoft.com/office/drawing/2014/main" id="{74F0FA00-4952-473A-8617-D3682A0A4E14}"/>
                    </a:ext>
                  </a:extLst>
                </p:cNvPr>
                <p:cNvSpPr/>
                <p:nvPr/>
              </p:nvSpPr>
              <p:spPr>
                <a:xfrm>
                  <a:off x="7680825" y="4749801"/>
                  <a:ext cx="612809" cy="1224740"/>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7" name="Rectangle 86">
                  <a:extLst>
                    <a:ext uri="{FF2B5EF4-FFF2-40B4-BE49-F238E27FC236}">
                      <a16:creationId xmlns:a16="http://schemas.microsoft.com/office/drawing/2014/main" id="{9ADC3F67-7E56-4344-832C-86C18E7B967B}"/>
                    </a:ext>
                  </a:extLst>
                </p:cNvPr>
                <p:cNvSpPr/>
                <p:nvPr/>
              </p:nvSpPr>
              <p:spPr>
                <a:xfrm>
                  <a:off x="7910874"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11B2F576-2E25-45B0-8CF5-A9F2BCBAB385}"/>
                  </a:ext>
                </a:extLst>
              </p:cNvPr>
              <p:cNvGrpSpPr/>
              <p:nvPr/>
            </p:nvGrpSpPr>
            <p:grpSpPr>
              <a:xfrm>
                <a:off x="8361460" y="5010778"/>
                <a:ext cx="559557" cy="963763"/>
                <a:chOff x="8361460" y="5010778"/>
                <a:chExt cx="559557" cy="963763"/>
              </a:xfrm>
            </p:grpSpPr>
            <p:sp>
              <p:nvSpPr>
                <p:cNvPr id="81" name="Rectangle 80">
                  <a:extLst>
                    <a:ext uri="{FF2B5EF4-FFF2-40B4-BE49-F238E27FC236}">
                      <a16:creationId xmlns:a16="http://schemas.microsoft.com/office/drawing/2014/main" id="{B33E13FD-9D21-41BA-9A9D-FE87D60732E2}"/>
                    </a:ext>
                  </a:extLst>
                </p:cNvPr>
                <p:cNvSpPr/>
                <p:nvPr/>
              </p:nvSpPr>
              <p:spPr>
                <a:xfrm>
                  <a:off x="8361460" y="5010778"/>
                  <a:ext cx="559557" cy="963763"/>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8E7000AA-1977-47F9-B505-9C3963CA4C36}"/>
                    </a:ext>
                  </a:extLst>
                </p:cNvPr>
                <p:cNvSpPr/>
                <p:nvPr/>
              </p:nvSpPr>
              <p:spPr>
                <a:xfrm>
                  <a:off x="8563908" y="5704258"/>
                  <a:ext cx="152710" cy="270283"/>
                </a:xfrm>
                <a:prstGeom prst="rect">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grpSp>
        <p:sp>
          <p:nvSpPr>
            <p:cNvPr id="88" name="Freeform 182">
              <a:extLst>
                <a:ext uri="{FF2B5EF4-FFF2-40B4-BE49-F238E27FC236}">
                  <a16:creationId xmlns:a16="http://schemas.microsoft.com/office/drawing/2014/main" id="{6D7B2855-845F-4D8E-9136-72F049347CBF}"/>
                </a:ext>
              </a:extLst>
            </p:cNvPr>
            <p:cNvSpPr/>
            <p:nvPr/>
          </p:nvSpPr>
          <p:spPr bwMode="auto">
            <a:xfrm>
              <a:off x="11491808" y="5871934"/>
              <a:ext cx="292703" cy="3754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5" name="Group 154">
            <a:extLst>
              <a:ext uri="{FF2B5EF4-FFF2-40B4-BE49-F238E27FC236}">
                <a16:creationId xmlns:a16="http://schemas.microsoft.com/office/drawing/2014/main" id="{4966796E-7354-4D5C-AD3D-E4DC7C0D8B54}"/>
              </a:ext>
            </a:extLst>
          </p:cNvPr>
          <p:cNvGrpSpPr>
            <a:grpSpLocks noChangeAspect="1"/>
          </p:cNvGrpSpPr>
          <p:nvPr/>
        </p:nvGrpSpPr>
        <p:grpSpPr bwMode="auto">
          <a:xfrm>
            <a:off x="11115355" y="2291464"/>
            <a:ext cx="374597" cy="376185"/>
            <a:chOff x="2420" y="2096"/>
            <a:chExt cx="236" cy="237"/>
          </a:xfrm>
          <a:solidFill>
            <a:schemeClr val="accent1"/>
          </a:solidFill>
        </p:grpSpPr>
        <p:sp>
          <p:nvSpPr>
            <p:cNvPr id="97" name="Freeform 155">
              <a:extLst>
                <a:ext uri="{FF2B5EF4-FFF2-40B4-BE49-F238E27FC236}">
                  <a16:creationId xmlns:a16="http://schemas.microsoft.com/office/drawing/2014/main" id="{95F6DEE3-55CF-4CD0-A4EF-5E7DD45BD8E4}"/>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8" name="Freeform 156">
              <a:extLst>
                <a:ext uri="{FF2B5EF4-FFF2-40B4-BE49-F238E27FC236}">
                  <a16:creationId xmlns:a16="http://schemas.microsoft.com/office/drawing/2014/main" id="{28778C9F-0C6E-4B5C-A0FD-50973C7D8FE0}"/>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157">
              <a:extLst>
                <a:ext uri="{FF2B5EF4-FFF2-40B4-BE49-F238E27FC236}">
                  <a16:creationId xmlns:a16="http://schemas.microsoft.com/office/drawing/2014/main" id="{DDD46501-9671-4D1E-BB58-B6A23366110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158">
              <a:extLst>
                <a:ext uri="{FF2B5EF4-FFF2-40B4-BE49-F238E27FC236}">
                  <a16:creationId xmlns:a16="http://schemas.microsoft.com/office/drawing/2014/main" id="{FE8852B6-BED4-48FB-9841-C2DFFA9F77D8}"/>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159">
              <a:extLst>
                <a:ext uri="{FF2B5EF4-FFF2-40B4-BE49-F238E27FC236}">
                  <a16:creationId xmlns:a16="http://schemas.microsoft.com/office/drawing/2014/main" id="{39E894E9-FF0C-4970-9741-48F9AFC45852}"/>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Freeform 160">
              <a:extLst>
                <a:ext uri="{FF2B5EF4-FFF2-40B4-BE49-F238E27FC236}">
                  <a16:creationId xmlns:a16="http://schemas.microsoft.com/office/drawing/2014/main" id="{404059D7-1D37-4130-90E4-2D0AF4A16CE9}"/>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161">
              <a:extLst>
                <a:ext uri="{FF2B5EF4-FFF2-40B4-BE49-F238E27FC236}">
                  <a16:creationId xmlns:a16="http://schemas.microsoft.com/office/drawing/2014/main" id="{5091F423-4979-4248-92D8-B33ABBAD6D9A}"/>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Freeform 162">
              <a:extLst>
                <a:ext uri="{FF2B5EF4-FFF2-40B4-BE49-F238E27FC236}">
                  <a16:creationId xmlns:a16="http://schemas.microsoft.com/office/drawing/2014/main" id="{20773296-AB41-464C-87FC-20730D249713}"/>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Freeform 163">
              <a:extLst>
                <a:ext uri="{FF2B5EF4-FFF2-40B4-BE49-F238E27FC236}">
                  <a16:creationId xmlns:a16="http://schemas.microsoft.com/office/drawing/2014/main" id="{03C7CEA1-E623-4989-BE81-37A8B19FF6DF}"/>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622195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40B3517-ADF5-4EA6-B8FA-803613388739}"/>
              </a:ext>
            </a:extLst>
          </p:cNvPr>
          <p:cNvSpPr>
            <a:spLocks noGrp="1"/>
          </p:cNvSpPr>
          <p:nvPr>
            <p:ph type="body" sz="quarter" idx="10"/>
          </p:nvPr>
        </p:nvSpPr>
        <p:spPr>
          <a:xfrm>
            <a:off x="269240" y="1189177"/>
            <a:ext cx="4742543" cy="4683333"/>
          </a:xfrm>
        </p:spPr>
        <p:txBody>
          <a:bodyPr/>
          <a:lstStyle/>
          <a:p>
            <a:r>
              <a:rPr lang="en-US" sz="1600" dirty="0"/>
              <a:t>Choice drives our approach to resource management and pricing</a:t>
            </a:r>
          </a:p>
          <a:p>
            <a:pPr>
              <a:spcBef>
                <a:spcPts val="600"/>
              </a:spcBef>
              <a:spcAft>
                <a:spcPts val="0"/>
              </a:spcAft>
            </a:pPr>
            <a:r>
              <a:rPr lang="en-US" sz="1600" dirty="0"/>
              <a:t>Simplicity</a:t>
            </a:r>
          </a:p>
          <a:p>
            <a:pPr lvl="1"/>
            <a:r>
              <a:rPr lang="en-US" sz="1200" dirty="0"/>
              <a:t>We remain committed to the DTU-based model and the simplicity it offers customers who want a pre-configured solution</a:t>
            </a:r>
          </a:p>
          <a:p>
            <a:pPr>
              <a:spcBef>
                <a:spcPts val="600"/>
              </a:spcBef>
              <a:spcAft>
                <a:spcPts val="0"/>
              </a:spcAft>
            </a:pPr>
            <a:r>
              <a:rPr lang="en-US" sz="1600" dirty="0"/>
              <a:t>Flexibility </a:t>
            </a:r>
          </a:p>
          <a:p>
            <a:pPr lvl="1"/>
            <a:r>
              <a:rPr lang="en-US" sz="1200" dirty="0"/>
              <a:t>The vCore-based model reflects our commitment to customer choice and to simplify the hybrid benefit for customers migrating from on-premises</a:t>
            </a:r>
          </a:p>
          <a:p>
            <a:pPr>
              <a:spcBef>
                <a:spcPts val="600"/>
              </a:spcBef>
              <a:spcAft>
                <a:spcPts val="0"/>
              </a:spcAft>
            </a:pPr>
            <a:r>
              <a:rPr lang="en-US" sz="1600" dirty="0"/>
              <a:t>Customers pay for:</a:t>
            </a:r>
          </a:p>
          <a:p>
            <a:pPr lvl="1">
              <a:spcAft>
                <a:spcPts val="0"/>
              </a:spcAft>
            </a:pPr>
            <a:r>
              <a:rPr lang="en-US" sz="1200" dirty="0"/>
              <a:t>Service tier + number of </a:t>
            </a:r>
            <a:r>
              <a:rPr lang="en-US" sz="1200" dirty="0" err="1"/>
              <a:t>vCores</a:t>
            </a:r>
            <a:endParaRPr lang="en-US" sz="1200" dirty="0"/>
          </a:p>
          <a:p>
            <a:pPr lvl="1">
              <a:spcAft>
                <a:spcPts val="0"/>
              </a:spcAft>
            </a:pPr>
            <a:r>
              <a:rPr lang="en-US" sz="1200" dirty="0"/>
              <a:t>Type and amount of data storage </a:t>
            </a:r>
          </a:p>
          <a:p>
            <a:pPr lvl="1">
              <a:spcAft>
                <a:spcPts val="0"/>
              </a:spcAft>
            </a:pPr>
            <a:r>
              <a:rPr lang="en-US" sz="1200" dirty="0"/>
              <a:t>Number of IO*</a:t>
            </a:r>
          </a:p>
          <a:p>
            <a:pPr lvl="1">
              <a:spcAft>
                <a:spcPts val="0"/>
              </a:spcAft>
            </a:pPr>
            <a:r>
              <a:rPr lang="en-US" sz="1200" dirty="0"/>
              <a:t>Backup storage (RA-GRS)*</a:t>
            </a:r>
          </a:p>
          <a:p>
            <a:pPr>
              <a:spcBef>
                <a:spcPts val="1200"/>
              </a:spcBef>
              <a:spcAft>
                <a:spcPts val="0"/>
              </a:spcAft>
            </a:pPr>
            <a:r>
              <a:rPr lang="en-US" sz="1600" dirty="0"/>
              <a:t>The vCore-based model will exist alongside the DTU-based model and will launch in public preview with no discount</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Committed to customer choice</a:t>
            </a:r>
          </a:p>
        </p:txBody>
      </p:sp>
      <p:graphicFrame>
        <p:nvGraphicFramePr>
          <p:cNvPr id="26" name="Table 25">
            <a:extLst>
              <a:ext uri="{FF2B5EF4-FFF2-40B4-BE49-F238E27FC236}">
                <a16:creationId xmlns:a16="http://schemas.microsoft.com/office/drawing/2014/main" id="{B78601F6-8186-4CA8-A7D0-20FB6B3DDC1F}"/>
              </a:ext>
            </a:extLst>
          </p:cNvPr>
          <p:cNvGraphicFramePr>
            <a:graphicFrameLocks noGrp="1"/>
          </p:cNvGraphicFramePr>
          <p:nvPr/>
        </p:nvGraphicFramePr>
        <p:xfrm>
          <a:off x="5127171" y="1189178"/>
          <a:ext cx="6762232" cy="5512877"/>
        </p:xfrm>
        <a:graphic>
          <a:graphicData uri="http://schemas.openxmlformats.org/drawingml/2006/table">
            <a:tbl>
              <a:tblPr firstRow="1" firstCol="1" bandRow="1">
                <a:tableStyleId>{5940675A-B579-460E-94D1-54222C63F5DA}</a:tableStyleId>
              </a:tblPr>
              <a:tblGrid>
                <a:gridCol w="1409076">
                  <a:extLst>
                    <a:ext uri="{9D8B030D-6E8A-4147-A177-3AD203B41FA5}">
                      <a16:colId xmlns:a16="http://schemas.microsoft.com/office/drawing/2014/main" val="1584087558"/>
                    </a:ext>
                  </a:extLst>
                </a:gridCol>
                <a:gridCol w="1338289">
                  <a:extLst>
                    <a:ext uri="{9D8B030D-6E8A-4147-A177-3AD203B41FA5}">
                      <a16:colId xmlns:a16="http://schemas.microsoft.com/office/drawing/2014/main" val="3421087856"/>
                    </a:ext>
                  </a:extLst>
                </a:gridCol>
                <a:gridCol w="1338289">
                  <a:extLst>
                    <a:ext uri="{9D8B030D-6E8A-4147-A177-3AD203B41FA5}">
                      <a16:colId xmlns:a16="http://schemas.microsoft.com/office/drawing/2014/main" val="1920363846"/>
                    </a:ext>
                  </a:extLst>
                </a:gridCol>
                <a:gridCol w="1338289">
                  <a:extLst>
                    <a:ext uri="{9D8B030D-6E8A-4147-A177-3AD203B41FA5}">
                      <a16:colId xmlns:a16="http://schemas.microsoft.com/office/drawing/2014/main" val="2079053904"/>
                    </a:ext>
                  </a:extLst>
                </a:gridCol>
                <a:gridCol w="1338289">
                  <a:extLst>
                    <a:ext uri="{9D8B030D-6E8A-4147-A177-3AD203B41FA5}">
                      <a16:colId xmlns:a16="http://schemas.microsoft.com/office/drawing/2014/main" val="1151040734"/>
                    </a:ext>
                  </a:extLst>
                </a:gridCol>
              </a:tblGrid>
              <a:tr h="443902">
                <a:tc>
                  <a:txBody>
                    <a:bodyPr/>
                    <a:lstStyle/>
                    <a:p>
                      <a:pPr marL="0" marR="0">
                        <a:lnSpc>
                          <a:spcPct val="107000"/>
                        </a:lnSpc>
                        <a:spcBef>
                          <a:spcPts val="0"/>
                        </a:spcBef>
                        <a:spcAft>
                          <a:spcPts val="0"/>
                        </a:spcAft>
                      </a:pPr>
                      <a:endParaRPr lang="en-US" sz="1400" dirty="0">
                        <a:solidFill>
                          <a:schemeClr val="bg1"/>
                        </a:solidFill>
                        <a:effectLst/>
                        <a:latin typeface="+mn-lt"/>
                        <a:ea typeface="Calibri" panose="020F0502020204030204" pitchFamily="34" charset="0"/>
                        <a:cs typeface="Times New Roman" panose="02020603050405020304" pitchFamily="18" charset="0"/>
                      </a:endParaRPr>
                    </a:p>
                  </a:txBody>
                  <a:tcPr marL="86143" marR="86143" marT="86143" marB="86143">
                    <a:lnL w="12700" cap="flat" cmpd="sng" algn="ctr">
                      <a:no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gn="l">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General purpose</a:t>
                      </a:r>
                    </a:p>
                  </a:txBody>
                  <a:tcPr marL="86143" marR="86143" marT="86143" marB="86143" anchor="ctr">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gridSpan="2">
                  <a:txBody>
                    <a:bodyPr/>
                    <a:lstStyle/>
                    <a:p>
                      <a:pPr marL="0" marR="0" lvl="0" algn="l">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Business critical</a:t>
                      </a:r>
                    </a:p>
                  </a:txBody>
                  <a:tcPr marL="86143" marR="86143" marT="86143" marB="86143" anchor="ctr">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extLst>
                  <a:ext uri="{0D108BD9-81ED-4DB2-BD59-A6C34878D82A}">
                    <a16:rowId xmlns:a16="http://schemas.microsoft.com/office/drawing/2014/main" val="2667652206"/>
                  </a:ext>
                </a:extLst>
              </a:tr>
              <a:tr h="964075">
                <a:tc>
                  <a:txBody>
                    <a:bodyPr/>
                    <a:lstStyle/>
                    <a:p>
                      <a:pPr marL="0" marR="0">
                        <a:lnSpc>
                          <a:spcPct val="107000"/>
                        </a:lnSpc>
                        <a:spcBef>
                          <a:spcPts val="0"/>
                        </a:spcBef>
                        <a:spcAft>
                          <a:spcPts val="0"/>
                        </a:spcAft>
                      </a:pPr>
                      <a:r>
                        <a:rPr lang="en-US" sz="1200" b="0" kern="1200" dirty="0">
                          <a:solidFill>
                            <a:schemeClr val="tx1"/>
                          </a:solidFill>
                          <a:latin typeface="Segoe UI Semibold" charset="0"/>
                          <a:cs typeface="Segoe UI Semibold" charset="0"/>
                        </a:rPr>
                        <a:t>Best for</a:t>
                      </a:r>
                      <a:endParaRPr lang="en-US" sz="1200" b="0"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1100" kern="1200" dirty="0">
                          <a:solidFill>
                            <a:schemeClr val="tx1"/>
                          </a:solidFill>
                          <a:latin typeface="+mn-lt"/>
                          <a:ea typeface="+mn-ea"/>
                          <a:cs typeface="Segoe UI Semilight" charset="0"/>
                        </a:rPr>
                        <a:t>Most business workloads. Offers budget-oriented balanced and scalable compute and storage options.</a:t>
                      </a:r>
                    </a:p>
                  </a:txBody>
                  <a:tcPr marL="64607" marR="64607" marT="64607" marB="64607">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a:lnSpc>
                          <a:spcPct val="107000"/>
                        </a:lnSpc>
                        <a:spcBef>
                          <a:spcPts val="0"/>
                        </a:spcBef>
                        <a:spcAft>
                          <a:spcPts val="0"/>
                        </a:spcAft>
                      </a:pPr>
                      <a:r>
                        <a:rPr lang="en-US" sz="1100" kern="1200" dirty="0">
                          <a:solidFill>
                            <a:schemeClr val="tx1"/>
                          </a:solidFill>
                          <a:latin typeface="+mn-lt"/>
                          <a:ea typeface="+mn-ea"/>
                          <a:cs typeface="Segoe UI Semilight" charset="0"/>
                        </a:rPr>
                        <a:t>Business applications with high IO requirements. Offers highest resilience to failures using several isolated Always On replicas.</a:t>
                      </a:r>
                    </a:p>
                  </a:txBody>
                  <a:tcPr marL="64607" marR="64607" marT="64607" marB="64607">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978933283"/>
                  </a:ext>
                </a:extLst>
              </a:tr>
              <a:tr h="359126">
                <a:tc rowSpan="3">
                  <a:txBody>
                    <a:bodyPr/>
                    <a:lstStyle/>
                    <a:p>
                      <a:pPr marL="0" marR="0">
                        <a:lnSpc>
                          <a:spcPct val="107000"/>
                        </a:lnSpc>
                        <a:spcBef>
                          <a:spcPts val="0"/>
                        </a:spcBef>
                        <a:spcAft>
                          <a:spcPts val="0"/>
                        </a:spcAft>
                      </a:pPr>
                      <a:r>
                        <a:rPr lang="en-US" sz="1200" b="0" kern="1200" dirty="0">
                          <a:solidFill>
                            <a:schemeClr val="tx1"/>
                          </a:solidFill>
                          <a:latin typeface="Segoe UI Semibold" charset="0"/>
                          <a:cs typeface="Segoe UI Semibold" charset="0"/>
                        </a:rPr>
                        <a:t>Compute tiers </a:t>
                      </a:r>
                      <a:endParaRPr lang="en-US" sz="1200" b="0"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4">
                  <a:txBody>
                    <a:bodyPr/>
                    <a:lstStyle/>
                    <a:p>
                      <a:pPr marL="0" marR="0" indent="0" algn="ctr">
                        <a:lnSpc>
                          <a:spcPct val="107000"/>
                        </a:lnSpc>
                        <a:spcBef>
                          <a:spcPts val="0"/>
                        </a:spcBef>
                        <a:spcAft>
                          <a:spcPts val="0"/>
                        </a:spcAft>
                        <a:buFont typeface="Arial" panose="020B0604020202020204" pitchFamily="34" charset="0"/>
                        <a:buNone/>
                      </a:pPr>
                      <a:r>
                        <a:rPr lang="en-US" sz="1200" kern="1200" dirty="0">
                          <a:solidFill>
                            <a:schemeClr val="tx1"/>
                          </a:solidFill>
                          <a:latin typeface="Segoe UI Semibold" panose="020B0702040204020203" pitchFamily="34" charset="0"/>
                          <a:ea typeface="+mn-ea"/>
                          <a:cs typeface="Segoe UI Semibold" panose="020B0702040204020203" pitchFamily="34" charset="0"/>
                        </a:rPr>
                        <a:t>Two hardware generations to choose from</a:t>
                      </a:r>
                    </a:p>
                  </a:txBody>
                  <a:tcPr marL="64607" marR="64607" marT="64607" marB="64607"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1450" marR="0" indent="-171450">
                        <a:lnSpc>
                          <a:spcPct val="107000"/>
                        </a:lnSpc>
                        <a:spcBef>
                          <a:spcPts val="0"/>
                        </a:spcBef>
                        <a:spcAft>
                          <a:spcPts val="0"/>
                        </a:spcAft>
                        <a:buFont typeface="Arial" panose="020B0604020202020204" pitchFamily="34" charset="0"/>
                        <a:buChar char="•"/>
                      </a:pPr>
                      <a:endParaRPr lang="en-US" sz="1100" i="0" kern="1200">
                        <a:solidFill>
                          <a:schemeClr val="tx1"/>
                        </a:solidFill>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chemeClr val="tx1"/>
                        </a:solidFill>
                        <a:effectLst/>
                        <a:uLnTx/>
                        <a:uFillTx/>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chemeClr val="tx1"/>
                        </a:solidFill>
                        <a:effectLst/>
                        <a:uLnTx/>
                        <a:uFillTx/>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4696992"/>
                  </a:ext>
                </a:extLst>
              </a:tr>
              <a:tr h="635294">
                <a:tc vMerge="1">
                  <a:txBody>
                    <a:bodyPr/>
                    <a:lstStyle/>
                    <a:p>
                      <a:endParaRPr lang="en-US"/>
                    </a:p>
                  </a:txBody>
                  <a:tcPr/>
                </a:tc>
                <a:tc>
                  <a:txBody>
                    <a:bodyPr/>
                    <a:lstStyle/>
                    <a:p>
                      <a:pPr marL="0" marR="0">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Single/Elastic Pools</a:t>
                      </a:r>
                    </a:p>
                  </a:txBody>
                  <a:tcPr marL="86143" marR="86143" marT="86143" marB="86143">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Managed Instance</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Single/Elastic Pools</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Managed Instance</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736311"/>
                  </a:ext>
                </a:extLst>
              </a:tr>
              <a:tr h="365760">
                <a:tc vMerge="1">
                  <a:txBody>
                    <a:bodyPr/>
                    <a:lstStyle/>
                    <a:p>
                      <a:endParaRPr lang="en-US"/>
                    </a:p>
                  </a:txBody>
                  <a:tcPr/>
                </a:tc>
                <a:tc>
                  <a:txBody>
                    <a:bodyPr/>
                    <a:lstStyle/>
                    <a:p>
                      <a:pPr marL="0" marR="0" indent="0">
                        <a:lnSpc>
                          <a:spcPct val="107000"/>
                        </a:lnSpc>
                        <a:spcBef>
                          <a:spcPts val="0"/>
                        </a:spcBef>
                        <a:spcAft>
                          <a:spcPts val="0"/>
                        </a:spcAft>
                        <a:buFont typeface="Arial" panose="020B0604020202020204" pitchFamily="34" charset="0"/>
                        <a:buNone/>
                      </a:pPr>
                      <a:r>
                        <a:rPr lang="en-US" sz="1100" i="0" kern="1200" dirty="0">
                          <a:solidFill>
                            <a:schemeClr val="tx1"/>
                          </a:solidFill>
                          <a:latin typeface="+mn-lt"/>
                          <a:ea typeface="+mn-ea"/>
                          <a:cs typeface="Segoe UI Semilight" charset="0"/>
                        </a:rPr>
                        <a:t>1 to 72 vCores </a:t>
                      </a:r>
                    </a:p>
                  </a:txBody>
                  <a:tcPr marL="64607" marR="64607" marT="64607" marB="64607"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nSpc>
                          <a:spcPct val="107000"/>
                        </a:lnSpc>
                        <a:spcBef>
                          <a:spcPts val="0"/>
                        </a:spcBef>
                        <a:spcAft>
                          <a:spcPts val="0"/>
                        </a:spcAft>
                        <a:buFont typeface="Arial" panose="020B0604020202020204" pitchFamily="34" charset="0"/>
                        <a:buNone/>
                      </a:pPr>
                      <a:r>
                        <a:rPr lang="en-US" sz="1100" i="0" kern="1200" dirty="0">
                          <a:solidFill>
                            <a:schemeClr val="tx1"/>
                          </a:solidFill>
                          <a:latin typeface="+mn-lt"/>
                          <a:ea typeface="+mn-ea"/>
                          <a:cs typeface="Segoe UI Semilight" charset="0"/>
                        </a:rPr>
                        <a:t>8, 16, 24 </a:t>
                      </a:r>
                      <a:r>
                        <a:rPr lang="en-US" sz="1100" i="0" kern="1200" dirty="0" err="1">
                          <a:solidFill>
                            <a:schemeClr val="tx1"/>
                          </a:solidFill>
                          <a:latin typeface="+mn-lt"/>
                          <a:ea typeface="+mn-ea"/>
                          <a:cs typeface="Segoe UI Semilight" charset="0"/>
                        </a:rPr>
                        <a:t>vCores</a:t>
                      </a:r>
                      <a:r>
                        <a:rPr lang="en-US" sz="1100" i="0" kern="1200" dirty="0">
                          <a:solidFill>
                            <a:schemeClr val="tx1"/>
                          </a:solidFill>
                          <a:latin typeface="+mn-lt"/>
                          <a:ea typeface="+mn-ea"/>
                          <a:cs typeface="Segoe UI Semilight" charset="0"/>
                        </a:rPr>
                        <a:t> </a:t>
                      </a:r>
                    </a:p>
                  </a:txBody>
                  <a:tcPr marL="64607" marR="64607" marT="64607" marB="64607"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100" i="0" kern="1200" dirty="0">
                          <a:solidFill>
                            <a:schemeClr val="tx1"/>
                          </a:solidFill>
                          <a:latin typeface="+mn-lt"/>
                          <a:ea typeface="+mn-ea"/>
                          <a:cs typeface="Segoe UI Semilight" charset="0"/>
                        </a:rPr>
                        <a:t>1 to 72 </a:t>
                      </a:r>
                      <a:r>
                        <a:rPr lang="en-US" sz="1100" i="0" kern="1200" dirty="0" err="1">
                          <a:solidFill>
                            <a:schemeClr val="tx1"/>
                          </a:solidFill>
                          <a:latin typeface="+mn-lt"/>
                          <a:ea typeface="+mn-ea"/>
                          <a:cs typeface="Segoe UI Semilight" charset="0"/>
                        </a:rPr>
                        <a:t>vCores</a:t>
                      </a:r>
                      <a:r>
                        <a:rPr lang="en-US" sz="1100" i="0" kern="1200" dirty="0">
                          <a:solidFill>
                            <a:schemeClr val="tx1"/>
                          </a:solidFill>
                          <a:latin typeface="+mn-lt"/>
                          <a:ea typeface="+mn-ea"/>
                          <a:cs typeface="Segoe UI Semilight" charset="0"/>
                        </a:rPr>
                        <a:t> </a:t>
                      </a:r>
                    </a:p>
                  </a:txBody>
                  <a:tcPr marL="64607" marR="64607" marT="64607" marB="64607"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100" i="0" kern="1200" dirty="0">
                          <a:solidFill>
                            <a:schemeClr val="tx1"/>
                          </a:solidFill>
                          <a:latin typeface="Segoe UI Semilight" charset="0"/>
                          <a:ea typeface="+mn-ea"/>
                          <a:cs typeface="Segoe UI Semilight" charset="0"/>
                        </a:rPr>
                        <a:t>8, 16, 24, 32, 40, 64, 80 </a:t>
                      </a:r>
                      <a:r>
                        <a:rPr lang="en-US" sz="1100" i="0" kern="1200" dirty="0" err="1">
                          <a:solidFill>
                            <a:schemeClr val="tx1"/>
                          </a:solidFill>
                          <a:latin typeface="Segoe UI Semilight" charset="0"/>
                          <a:ea typeface="+mn-ea"/>
                          <a:cs typeface="Segoe UI Semilight" charset="0"/>
                        </a:rPr>
                        <a:t>vCores</a:t>
                      </a:r>
                      <a:endParaRPr kumimoji="0" lang="en-US" sz="1100" b="0" i="0" u="none" strike="noStrike" kern="1200" cap="none" spc="0" normalizeH="0" baseline="0" noProof="0" dirty="0">
                        <a:ln>
                          <a:noFill/>
                        </a:ln>
                        <a:solidFill>
                          <a:schemeClr val="tx1"/>
                        </a:solidFill>
                        <a:effectLst/>
                        <a:uLnTx/>
                        <a:uFillTx/>
                        <a:latin typeface="Segoe UI Semilight" charset="0"/>
                        <a:ea typeface="+mn-ea"/>
                        <a:cs typeface="Segoe UI Semilight" charset="0"/>
                      </a:endParaRPr>
                    </a:p>
                  </a:txBody>
                  <a:tcPr marL="64607" marR="64607" marT="64607" marB="64607"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677102"/>
                  </a:ext>
                </a:extLst>
              </a:tr>
              <a:tr h="598939">
                <a:tc rowSpan="3">
                  <a:txBody>
                    <a:bodyPr/>
                    <a:lstStyle/>
                    <a:p>
                      <a:pPr marL="0" marR="0">
                        <a:lnSpc>
                          <a:spcPct val="107000"/>
                        </a:lnSpc>
                        <a:spcBef>
                          <a:spcPts val="0"/>
                        </a:spcBef>
                        <a:spcAft>
                          <a:spcPts val="0"/>
                        </a:spcAft>
                      </a:pPr>
                      <a:r>
                        <a:rPr lang="en-US" sz="1200" b="0" kern="1200" dirty="0">
                          <a:solidFill>
                            <a:schemeClr val="tx1"/>
                          </a:solidFill>
                          <a:latin typeface="Segoe UI Semibold" charset="0"/>
                          <a:cs typeface="Segoe UI Semibold" charset="0"/>
                        </a:rPr>
                        <a:t>Storage </a:t>
                      </a:r>
                      <a:endParaRPr lang="en-US" sz="1200" b="0"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1100" kern="1200" dirty="0">
                          <a:solidFill>
                            <a:schemeClr val="tx1"/>
                          </a:solidFill>
                          <a:latin typeface="+mn-lt"/>
                          <a:ea typeface="+mn-ea"/>
                          <a:cs typeface="Segoe UI Semilight" charset="0"/>
                        </a:rPr>
                        <a:t>Premium remote storage (per instance)</a:t>
                      </a: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algn="l" defTabSz="914367" rtl="0" eaLnBrk="1" latinLnBrk="0" hangingPunct="1">
                        <a:lnSpc>
                          <a:spcPct val="107000"/>
                        </a:lnSpc>
                        <a:spcBef>
                          <a:spcPts val="0"/>
                        </a:spcBef>
                        <a:spcAft>
                          <a:spcPts val="0"/>
                        </a:spcAft>
                      </a:pPr>
                      <a:r>
                        <a:rPr lang="en-US" sz="1100" kern="1200" dirty="0">
                          <a:solidFill>
                            <a:schemeClr val="tx1"/>
                          </a:solidFill>
                          <a:latin typeface="+mn-lt"/>
                          <a:ea typeface="+mn-ea"/>
                          <a:cs typeface="Segoe UI Semilight" charset="0"/>
                        </a:rPr>
                        <a:t>Super-fast local SSD storage (per instance)</a:t>
                      </a: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defTabSz="914367" rtl="0" eaLnBrk="1" latinLnBrk="0" hangingPunct="1">
                        <a:lnSpc>
                          <a:spcPct val="107000"/>
                        </a:lnSpc>
                        <a:spcBef>
                          <a:spcPts val="0"/>
                        </a:spcBef>
                        <a:spcAft>
                          <a:spcPts val="0"/>
                        </a:spcAft>
                      </a:pPr>
                      <a:endParaRPr lang="en-US" sz="1700" kern="1200">
                        <a:solidFill>
                          <a:schemeClr val="tx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635294">
                <a:tc vMerge="1">
                  <a:txBody>
                    <a:bodyPr/>
                    <a:lstStyle/>
                    <a:p>
                      <a:endParaRPr lang="en-US"/>
                    </a:p>
                  </a:txBody>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Single/Elastic Pools</a:t>
                      </a:r>
                    </a:p>
                  </a:txBody>
                  <a:tcPr marL="86143" marR="86143" marT="86143" marB="86143">
                    <a:lnL w="12700" cap="flat" cmpd="sng" algn="ctr">
                      <a:solidFill>
                        <a:schemeClr val="tx2"/>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Managed Instance</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Single/Elastic Pools</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bold" panose="020B0702040204020203" pitchFamily="34" charset="0"/>
                          <a:ea typeface="+mn-ea"/>
                          <a:cs typeface="Segoe UI Semibold" panose="020B0702040204020203" pitchFamily="34" charset="0"/>
                        </a:rPr>
                        <a:t>Managed Instance</a:t>
                      </a:r>
                    </a:p>
                  </a:txBody>
                  <a:tcPr marL="86143" marR="86143" marT="86143" marB="86143">
                    <a:lnL w="12700" cap="flat" cmpd="sng" algn="ctr">
                      <a:solidFill>
                        <a:schemeClr val="bg1"/>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975777055"/>
                  </a:ext>
                </a:extLst>
              </a:tr>
              <a:tr h="365760">
                <a:tc vMerge="1">
                  <a:txBody>
                    <a:bodyPr/>
                    <a:lstStyle/>
                    <a:p>
                      <a:endParaRPr lang="en-US"/>
                    </a:p>
                  </a:txBody>
                  <a:tcPr/>
                </a:tc>
                <a:tc>
                  <a:txBody>
                    <a:bodyPr/>
                    <a:lstStyle/>
                    <a:p>
                      <a:r>
                        <a:rPr lang="en-US" sz="1100" kern="1200" dirty="0">
                          <a:solidFill>
                            <a:schemeClr val="tx1"/>
                          </a:solidFill>
                          <a:latin typeface="+mn-lt"/>
                          <a:ea typeface="+mn-ea"/>
                          <a:cs typeface="Segoe UI Semilight" charset="0"/>
                        </a:rPr>
                        <a:t>5GB – 4TB</a:t>
                      </a:r>
                      <a:endParaRPr lang="en-US" sz="1100" dirty="0">
                        <a:latin typeface="+mn-lt"/>
                      </a:endParaRPr>
                    </a:p>
                  </a:txBody>
                  <a:tcPr marL="86143" marR="86143" marT="86143" marB="8614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kern="1200" dirty="0">
                          <a:solidFill>
                            <a:schemeClr val="tx1"/>
                          </a:solidFill>
                          <a:latin typeface="+mn-lt"/>
                          <a:ea typeface="+mn-ea"/>
                          <a:cs typeface="Segoe UI Semilight" charset="0"/>
                        </a:rPr>
                        <a:t>32GB – </a:t>
                      </a:r>
                      <a:r>
                        <a:rPr lang="en-US" sz="1100" kern="1200" dirty="0">
                          <a:solidFill>
                            <a:schemeClr val="tx1"/>
                          </a:solidFill>
                          <a:latin typeface="Segoe UI Semibold" panose="020B0702040204020203" pitchFamily="34" charset="0"/>
                          <a:ea typeface="+mn-ea"/>
                          <a:cs typeface="Segoe UI Semibold" panose="020B0702040204020203" pitchFamily="34" charset="0"/>
                        </a:rPr>
                        <a:t>8TB</a:t>
                      </a:r>
                    </a:p>
                  </a:txBody>
                  <a:tcPr marL="86143" marR="86143" marT="86143" marB="8614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Segoe UI Semilight" charset="0"/>
                        </a:rPr>
                        <a:t>5GB – 4TB</a:t>
                      </a:r>
                    </a:p>
                  </a:txBody>
                  <a:tcPr marL="86143" marR="86143" marT="86143" marB="8614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Segoe UI Semilight" charset="0"/>
                        </a:rPr>
                        <a:t>32GB – 4TB</a:t>
                      </a:r>
                    </a:p>
                  </a:txBody>
                  <a:tcPr marL="86143" marR="86143" marT="86143" marB="8614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0049668"/>
                  </a:ext>
                </a:extLst>
              </a:tr>
              <a:tr h="517853">
                <a:tc>
                  <a:txBody>
                    <a:bodyPr/>
                    <a:lstStyle/>
                    <a:p>
                      <a:pPr marL="0" marR="0">
                        <a:lnSpc>
                          <a:spcPct val="107000"/>
                        </a:lnSpc>
                        <a:spcBef>
                          <a:spcPts val="0"/>
                        </a:spcBef>
                        <a:spcAft>
                          <a:spcPts val="0"/>
                        </a:spcAft>
                      </a:pPr>
                      <a:r>
                        <a:rPr lang="en-US" sz="1200" b="0" kern="1200" dirty="0">
                          <a:solidFill>
                            <a:schemeClr val="tx1"/>
                          </a:solidFill>
                          <a:latin typeface="Segoe UI Semibold" charset="0"/>
                          <a:cs typeface="Segoe UI Semibold" charset="0"/>
                        </a:rPr>
                        <a:t>Availability</a:t>
                      </a:r>
                      <a:endParaRPr lang="en-US" sz="1200" b="0"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1100" kern="1200" dirty="0">
                          <a:solidFill>
                            <a:schemeClr val="tx1"/>
                          </a:solidFill>
                          <a:latin typeface="+mn-lt"/>
                          <a:ea typeface="+mn-ea"/>
                          <a:cs typeface="Segoe UI Semilight" charset="0"/>
                        </a:rPr>
                        <a:t>1 replica, no read-scale</a:t>
                      </a: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a:lnSpc>
                          <a:spcPct val="107000"/>
                        </a:lnSpc>
                        <a:spcBef>
                          <a:spcPts val="0"/>
                        </a:spcBef>
                        <a:spcAft>
                          <a:spcPts val="0"/>
                        </a:spcAft>
                      </a:pPr>
                      <a:r>
                        <a:rPr lang="en-US" sz="1100" kern="1200" dirty="0">
                          <a:solidFill>
                            <a:schemeClr val="tx1"/>
                          </a:solidFill>
                          <a:latin typeface="+mn-lt"/>
                          <a:ea typeface="+mn-ea"/>
                          <a:cs typeface="Segoe UI Semilight" charset="0"/>
                        </a:rPr>
                        <a:t>3 replicas, 1 read-scale**, zone-redundant HA***</a:t>
                      </a: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297447244"/>
                  </a:ext>
                </a:extLst>
              </a:tr>
              <a:tr h="517853">
                <a:tc>
                  <a:txBody>
                    <a:bodyPr/>
                    <a:lstStyle/>
                    <a:p>
                      <a:pPr marL="0" marR="0">
                        <a:lnSpc>
                          <a:spcPct val="107000"/>
                        </a:lnSpc>
                        <a:spcBef>
                          <a:spcPts val="0"/>
                        </a:spcBef>
                        <a:spcAft>
                          <a:spcPts val="0"/>
                        </a:spcAft>
                      </a:pPr>
                      <a:r>
                        <a:rPr lang="en-US" sz="1200" b="0" kern="1200" dirty="0">
                          <a:solidFill>
                            <a:schemeClr val="tx1"/>
                          </a:solidFill>
                          <a:latin typeface="Segoe UI Semibold" charset="0"/>
                          <a:cs typeface="Segoe UI Semibold" charset="0"/>
                        </a:rPr>
                        <a:t>Backups</a:t>
                      </a:r>
                      <a:endParaRPr lang="en-US" sz="1200" b="0"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a:lnSpc>
                          <a:spcPct val="107000"/>
                        </a:lnSpc>
                        <a:spcBef>
                          <a:spcPts val="0"/>
                        </a:spcBef>
                        <a:spcAft>
                          <a:spcPts val="0"/>
                        </a:spcAft>
                      </a:pPr>
                      <a:r>
                        <a:rPr lang="en-US" sz="1100" dirty="0">
                          <a:latin typeface="+mn-lt"/>
                          <a:cs typeface="Segoe UI Semilight" charset="0"/>
                        </a:rPr>
                        <a:t>RA-GRS, 7-35 days (7 days by default)</a:t>
                      </a:r>
                      <a:endParaRPr lang="en-US" sz="1100" kern="1200" dirty="0">
                        <a:solidFill>
                          <a:schemeClr val="tx1"/>
                        </a:solidFill>
                        <a:latin typeface="+mn-lt"/>
                        <a:ea typeface="+mn-ea"/>
                        <a:cs typeface="Segoe UI Semilight"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gridSpan="2">
                  <a:txBody>
                    <a:bodyPr/>
                    <a:lstStyle/>
                    <a:p>
                      <a:pPr marL="0" marR="0">
                        <a:lnSpc>
                          <a:spcPct val="107000"/>
                        </a:lnSpc>
                        <a:spcBef>
                          <a:spcPts val="0"/>
                        </a:spcBef>
                        <a:spcAft>
                          <a:spcPts val="0"/>
                        </a:spcAft>
                      </a:pPr>
                      <a:r>
                        <a:rPr lang="en-US" sz="1100" dirty="0">
                          <a:latin typeface="+mn-lt"/>
                          <a:cs typeface="Segoe UI Semilight" charset="0"/>
                        </a:rPr>
                        <a:t>RA-GRS, 7-35 days (7 days by default)</a:t>
                      </a:r>
                      <a:endParaRPr lang="en-US" sz="1100" kern="1200" dirty="0">
                        <a:solidFill>
                          <a:schemeClr val="tx1"/>
                        </a:solidFill>
                        <a:latin typeface="+mn-lt"/>
                        <a:ea typeface="+mn-ea"/>
                        <a:cs typeface="Segoe UI Semilight" charset="0"/>
                      </a:endParaRPr>
                    </a:p>
                  </a:txBody>
                  <a:tcPr marL="86143" marR="86143" marT="86143" marB="8614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761857534"/>
                  </a:ext>
                </a:extLst>
              </a:tr>
            </a:tbl>
          </a:graphicData>
        </a:graphic>
      </p:graphicFrame>
      <p:sp>
        <p:nvSpPr>
          <p:cNvPr id="27" name="Cylinder 26">
            <a:extLst>
              <a:ext uri="{FF2B5EF4-FFF2-40B4-BE49-F238E27FC236}">
                <a16:creationId xmlns:a16="http://schemas.microsoft.com/office/drawing/2014/main" id="{FCC63451-8DEA-4DEE-99AD-6101FABEC8C6}"/>
              </a:ext>
            </a:extLst>
          </p:cNvPr>
          <p:cNvSpPr/>
          <p:nvPr/>
        </p:nvSpPr>
        <p:spPr bwMode="auto">
          <a:xfrm>
            <a:off x="8774729" y="1257300"/>
            <a:ext cx="240760" cy="316302"/>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8" name="Cylinder 27">
            <a:extLst>
              <a:ext uri="{FF2B5EF4-FFF2-40B4-BE49-F238E27FC236}">
                <a16:creationId xmlns:a16="http://schemas.microsoft.com/office/drawing/2014/main" id="{D0648D38-C5E2-40AE-BD45-7E50B14299CC}"/>
              </a:ext>
            </a:extLst>
          </p:cNvPr>
          <p:cNvSpPr/>
          <p:nvPr/>
        </p:nvSpPr>
        <p:spPr bwMode="auto">
          <a:xfrm>
            <a:off x="11495477" y="1257299"/>
            <a:ext cx="240760" cy="316302"/>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29" name="Freeform 28">
            <a:extLst>
              <a:ext uri="{FF2B5EF4-FFF2-40B4-BE49-F238E27FC236}">
                <a16:creationId xmlns:a16="http://schemas.microsoft.com/office/drawing/2014/main" id="{1593B639-7945-43AC-ACC0-E15D2B0A47E3}"/>
              </a:ext>
            </a:extLst>
          </p:cNvPr>
          <p:cNvSpPr/>
          <p:nvPr/>
        </p:nvSpPr>
        <p:spPr bwMode="auto">
          <a:xfrm>
            <a:off x="11677044" y="1392975"/>
            <a:ext cx="118385" cy="203792"/>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2"/>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E04CF5E-62C4-42AF-8595-BA9243403C39}"/>
              </a:ext>
            </a:extLst>
          </p:cNvPr>
          <p:cNvSpPr txBox="1"/>
          <p:nvPr/>
        </p:nvSpPr>
        <p:spPr>
          <a:xfrm>
            <a:off x="266920" y="6199835"/>
            <a:ext cx="2767031" cy="612988"/>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Free during preview</a:t>
            </a:r>
          </a:p>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 Not supported in Managed Instance preview</a:t>
            </a:r>
          </a:p>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light" panose="020B0402040204020203" pitchFamily="34" charset="0"/>
                <a:ea typeface="+mn-ea"/>
                <a:cs typeface="Segoe UI Semilight" panose="020B0402040204020203" pitchFamily="34" charset="0"/>
              </a:rPr>
              <a:t>***Coming soon</a:t>
            </a:r>
          </a:p>
        </p:txBody>
      </p:sp>
    </p:spTree>
    <p:extLst>
      <p:ext uri="{BB962C8B-B14F-4D97-AF65-F5344CB8AC3E}">
        <p14:creationId xmlns:p14="http://schemas.microsoft.com/office/powerpoint/2010/main" val="12722991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476249" y="2969672"/>
            <a:ext cx="11410950" cy="1218795"/>
          </a:xfrm>
        </p:spPr>
        <p:txBody>
          <a:bodyPr/>
          <a:lstStyle/>
          <a:p>
            <a:r>
              <a:rPr lang="en-GB"/>
              <a:t>MIGRATION PROCESS and tools</a:t>
            </a:r>
            <a:br>
              <a:rPr lang="en-US"/>
            </a:br>
            <a:endParaRPr lang="en-US"/>
          </a:p>
        </p:txBody>
      </p:sp>
    </p:spTree>
    <p:extLst>
      <p:ext uri="{BB962C8B-B14F-4D97-AF65-F5344CB8AC3E}">
        <p14:creationId xmlns:p14="http://schemas.microsoft.com/office/powerpoint/2010/main" val="2953853213"/>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012D0E8-A955-4572-8F5C-61921FA83A2A}"/>
              </a:ext>
            </a:extLst>
          </p:cNvPr>
          <p:cNvSpPr/>
          <p:nvPr/>
        </p:nvSpPr>
        <p:spPr bwMode="auto">
          <a:xfrm>
            <a:off x="2201761" y="2212674"/>
            <a:ext cx="8171382" cy="4268559"/>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chemeClr val="tx1">
              <a:lumMod val="65000"/>
              <a:lumOff val="35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45F1973A-AC47-4F16-8949-4D726C42FDB3}"/>
              </a:ext>
            </a:extLst>
          </p:cNvPr>
          <p:cNvCxnSpPr>
            <a:cxnSpLocks/>
          </p:cNvCxnSpPr>
          <p:nvPr/>
        </p:nvCxnSpPr>
        <p:spPr>
          <a:xfrm>
            <a:off x="433183" y="3984577"/>
            <a:ext cx="5785055" cy="2496657"/>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37FF55F-EC5C-4792-A664-DF080725D468}"/>
              </a:ext>
            </a:extLst>
          </p:cNvPr>
          <p:cNvCxnSpPr>
            <a:cxnSpLocks/>
          </p:cNvCxnSpPr>
          <p:nvPr/>
        </p:nvCxnSpPr>
        <p:spPr>
          <a:xfrm>
            <a:off x="1796280" y="1875411"/>
            <a:ext cx="4421957" cy="460582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6B762C9-7B2D-4D56-8B4D-7089CD2E01FD}"/>
              </a:ext>
            </a:extLst>
          </p:cNvPr>
          <p:cNvCxnSpPr>
            <a:cxnSpLocks/>
          </p:cNvCxnSpPr>
          <p:nvPr/>
        </p:nvCxnSpPr>
        <p:spPr>
          <a:xfrm flipH="1">
            <a:off x="6231346" y="3965148"/>
            <a:ext cx="5805948" cy="2516086"/>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D3CEE3-05D6-4986-AF40-C5A660CD5C7B}"/>
              </a:ext>
            </a:extLst>
          </p:cNvPr>
          <p:cNvCxnSpPr>
            <a:cxnSpLocks/>
          </p:cNvCxnSpPr>
          <p:nvPr/>
        </p:nvCxnSpPr>
        <p:spPr>
          <a:xfrm flipH="1">
            <a:off x="6218239" y="989901"/>
            <a:ext cx="2028139" cy="5056714"/>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E1C535-CBB4-4976-A105-DF2994E39D7C}"/>
              </a:ext>
            </a:extLst>
          </p:cNvPr>
          <p:cNvCxnSpPr>
            <a:cxnSpLocks/>
          </p:cNvCxnSpPr>
          <p:nvPr/>
        </p:nvCxnSpPr>
        <p:spPr>
          <a:xfrm>
            <a:off x="6230949" y="1055097"/>
            <a:ext cx="0" cy="5426136"/>
          </a:xfrm>
          <a:prstGeom prst="line">
            <a:avLst/>
          </a:prstGeom>
          <a:ln w="15875">
            <a:solidFill>
              <a:schemeClr val="bg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89E9881-1C12-4ACE-8E08-5E769C61A817}"/>
              </a:ext>
            </a:extLst>
          </p:cNvPr>
          <p:cNvCxnSpPr>
            <a:cxnSpLocks/>
            <a:stCxn id="20" idx="1"/>
          </p:cNvCxnSpPr>
          <p:nvPr/>
        </p:nvCxnSpPr>
        <p:spPr>
          <a:xfrm>
            <a:off x="4114710" y="1378264"/>
            <a:ext cx="1995947" cy="4668352"/>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30D22A-8830-4007-A71A-34144A1619BE}"/>
              </a:ext>
            </a:extLst>
          </p:cNvPr>
          <p:cNvCxnSpPr>
            <a:cxnSpLocks/>
          </p:cNvCxnSpPr>
          <p:nvPr/>
        </p:nvCxnSpPr>
        <p:spPr>
          <a:xfrm flipH="1">
            <a:off x="6218239" y="1857075"/>
            <a:ext cx="4468722" cy="4624158"/>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BF374C63-C697-4299-B54D-AB938FC1D082}"/>
              </a:ext>
            </a:extLst>
          </p:cNvPr>
          <p:cNvSpPr/>
          <p:nvPr/>
        </p:nvSpPr>
        <p:spPr bwMode="auto">
          <a:xfrm>
            <a:off x="3750724" y="3866273"/>
            <a:ext cx="4935026" cy="2614961"/>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2040" b="1" i="0" u="none" strike="noStrike" kern="1200" cap="none" spc="0" normalizeH="0" baseline="0" noProof="0">
              <a:ln w="22225">
                <a:solidFill>
                  <a:srgbClr val="002050"/>
                </a:solidFill>
                <a:prstDash val="solid"/>
              </a:ln>
              <a:solidFill>
                <a:srgbClr val="002050">
                  <a:lumMod val="40000"/>
                  <a:lumOff val="60000"/>
                </a:srgbClr>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3C909AD5-D621-4C0D-BF7C-A2C7D76DB607}"/>
              </a:ext>
            </a:extLst>
          </p:cNvPr>
          <p:cNvSpPr/>
          <p:nvPr/>
        </p:nvSpPr>
        <p:spPr>
          <a:xfrm>
            <a:off x="933006" y="3192163"/>
            <a:ext cx="1894831" cy="646331"/>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Integrate acquisitions</a:t>
            </a:r>
          </a:p>
        </p:txBody>
      </p:sp>
      <p:sp>
        <p:nvSpPr>
          <p:cNvPr id="17" name="Rectangle 16">
            <a:extLst>
              <a:ext uri="{FF2B5EF4-FFF2-40B4-BE49-F238E27FC236}">
                <a16:creationId xmlns:a16="http://schemas.microsoft.com/office/drawing/2014/main" id="{21101D50-D927-4314-9FB6-3A8F12F4DEE9}"/>
              </a:ext>
            </a:extLst>
          </p:cNvPr>
          <p:cNvSpPr/>
          <p:nvPr/>
        </p:nvSpPr>
        <p:spPr>
          <a:xfrm>
            <a:off x="2136583" y="1686322"/>
            <a:ext cx="2049804" cy="646330"/>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Meet Urgent capacity needs  </a:t>
            </a:r>
          </a:p>
        </p:txBody>
      </p:sp>
      <p:sp>
        <p:nvSpPr>
          <p:cNvPr id="20" name="Rectangle 19">
            <a:extLst>
              <a:ext uri="{FF2B5EF4-FFF2-40B4-BE49-F238E27FC236}">
                <a16:creationId xmlns:a16="http://schemas.microsoft.com/office/drawing/2014/main" id="{0B1E4960-79CC-418A-B594-A680A3471703}"/>
              </a:ext>
            </a:extLst>
          </p:cNvPr>
          <p:cNvSpPr/>
          <p:nvPr/>
        </p:nvSpPr>
        <p:spPr>
          <a:xfrm>
            <a:off x="4114710" y="1055098"/>
            <a:ext cx="2172742" cy="646331"/>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Remove Legacy Hardware</a:t>
            </a:r>
          </a:p>
        </p:txBody>
      </p:sp>
      <p:sp>
        <p:nvSpPr>
          <p:cNvPr id="23" name="Rectangle 22">
            <a:extLst>
              <a:ext uri="{FF2B5EF4-FFF2-40B4-BE49-F238E27FC236}">
                <a16:creationId xmlns:a16="http://schemas.microsoft.com/office/drawing/2014/main" id="{CA9BD77E-06F2-45A8-A8CF-0B8680252BDC}"/>
              </a:ext>
            </a:extLst>
          </p:cNvPr>
          <p:cNvSpPr/>
          <p:nvPr/>
        </p:nvSpPr>
        <p:spPr>
          <a:xfrm>
            <a:off x="6080337" y="1055097"/>
            <a:ext cx="1882737" cy="923330"/>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Reduce Security threats</a:t>
            </a:r>
          </a:p>
        </p:txBody>
      </p:sp>
      <p:sp>
        <p:nvSpPr>
          <p:cNvPr id="26" name="Rectangle 25">
            <a:extLst>
              <a:ext uri="{FF2B5EF4-FFF2-40B4-BE49-F238E27FC236}">
                <a16:creationId xmlns:a16="http://schemas.microsoft.com/office/drawing/2014/main" id="{65B166D5-6C0B-458D-8DB0-6EAAAB22FA1B}"/>
              </a:ext>
            </a:extLst>
          </p:cNvPr>
          <p:cNvSpPr/>
          <p:nvPr/>
        </p:nvSpPr>
        <p:spPr>
          <a:xfrm>
            <a:off x="7913969" y="1873849"/>
            <a:ext cx="2348371" cy="691664"/>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Meet Compliance </a:t>
            </a:r>
          </a:p>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428" b="0" i="0" u="none" strike="noStrike" kern="1200" cap="none" spc="0" normalizeH="0" baseline="0" noProof="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29" name="Rectangle 28">
            <a:extLst>
              <a:ext uri="{FF2B5EF4-FFF2-40B4-BE49-F238E27FC236}">
                <a16:creationId xmlns:a16="http://schemas.microsoft.com/office/drawing/2014/main" id="{CF51CC1D-4606-4AB6-9D50-8FE9E8BBD027}"/>
              </a:ext>
            </a:extLst>
          </p:cNvPr>
          <p:cNvSpPr/>
          <p:nvPr/>
        </p:nvSpPr>
        <p:spPr>
          <a:xfrm>
            <a:off x="9265360" y="3150983"/>
            <a:ext cx="2551142" cy="707886"/>
          </a:xfrm>
          <a:prstGeom prst="rect">
            <a:avLst/>
          </a:prstGeom>
        </p:spPr>
        <p:txBody>
          <a:bodyPr wrap="square" lIns="186521">
            <a:spAutoFit/>
          </a:bodyPr>
          <a:lstStyle/>
          <a:p>
            <a:pPr marL="0" marR="0" lvl="0" indent="0" algn="ctr" defTabSz="932563" rtl="0" eaLnBrk="1" fontAlgn="auto" latinLnBrk="0" hangingPunct="1">
              <a:lnSpc>
                <a:spcPct val="10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Application upgrades</a:t>
            </a:r>
          </a:p>
        </p:txBody>
      </p:sp>
      <p:sp>
        <p:nvSpPr>
          <p:cNvPr id="32" name="Rectangle 31">
            <a:extLst>
              <a:ext uri="{FF2B5EF4-FFF2-40B4-BE49-F238E27FC236}">
                <a16:creationId xmlns:a16="http://schemas.microsoft.com/office/drawing/2014/main" id="{3A05C90E-57F4-4852-85D3-7846BBFFF0F3}"/>
              </a:ext>
            </a:extLst>
          </p:cNvPr>
          <p:cNvSpPr/>
          <p:nvPr/>
        </p:nvSpPr>
        <p:spPr>
          <a:xfrm>
            <a:off x="10091900" y="5219132"/>
            <a:ext cx="2170794" cy="707886"/>
          </a:xfrm>
          <a:prstGeom prst="rect">
            <a:avLst/>
          </a:prstGeom>
        </p:spPr>
        <p:txBody>
          <a:bodyPr wrap="square" lIns="186521">
            <a:spAutoFit/>
          </a:bodyPr>
          <a:lstStyle/>
          <a:p>
            <a:pPr marL="0" marR="0" lvl="0" indent="0" algn="ctr" defTabSz="932563" rtl="0" eaLnBrk="1" fontAlgn="auto" latinLnBrk="0" hangingPunct="1">
              <a:lnSpc>
                <a:spcPct val="10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Remove Legacy Software</a:t>
            </a:r>
          </a:p>
        </p:txBody>
      </p:sp>
      <p:sp>
        <p:nvSpPr>
          <p:cNvPr id="35" name="Rectangle 34">
            <a:extLst>
              <a:ext uri="{FF2B5EF4-FFF2-40B4-BE49-F238E27FC236}">
                <a16:creationId xmlns:a16="http://schemas.microsoft.com/office/drawing/2014/main" id="{71AE350D-2EA1-435C-8DCF-82429D058310}"/>
              </a:ext>
            </a:extLst>
          </p:cNvPr>
          <p:cNvSpPr/>
          <p:nvPr/>
        </p:nvSpPr>
        <p:spPr>
          <a:xfrm>
            <a:off x="66202" y="5153249"/>
            <a:ext cx="2044334" cy="646331"/>
          </a:xfrm>
          <a:prstGeom prst="rect">
            <a:avLst/>
          </a:prstGeom>
        </p:spPr>
        <p:txBody>
          <a:bodyPr wrap="square" lIns="186521">
            <a:spAutoFit/>
          </a:bodyPr>
          <a:lstStyle/>
          <a:p>
            <a:pPr marL="0" marR="0" lvl="0" indent="0" algn="ctr" defTabSz="932563" rtl="0" eaLnBrk="1" fontAlgn="auto" latinLnBrk="0" hangingPunct="1">
              <a:lnSpc>
                <a:spcPct val="90000"/>
              </a:lnSpc>
              <a:spcBef>
                <a:spcPts val="0"/>
              </a:spcBef>
              <a:spcAft>
                <a:spcPts val="816"/>
              </a:spcAft>
              <a:buClrTx/>
              <a:buSzTx/>
              <a:buFontTx/>
              <a:buNone/>
              <a:tabLst/>
              <a:defRPr/>
            </a:pPr>
            <a:r>
              <a:rPr kumimoji="0" lang="en-US" sz="20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rPr>
              <a:t>Reduce Data Centre costs</a:t>
            </a:r>
          </a:p>
        </p:txBody>
      </p:sp>
      <p:sp>
        <p:nvSpPr>
          <p:cNvPr id="39" name="Title 38">
            <a:extLst>
              <a:ext uri="{FF2B5EF4-FFF2-40B4-BE49-F238E27FC236}">
                <a16:creationId xmlns:a16="http://schemas.microsoft.com/office/drawing/2014/main" id="{C22C1B3C-A10D-4EB5-A560-4A2361B71CC8}"/>
              </a:ext>
            </a:extLst>
          </p:cNvPr>
          <p:cNvSpPr>
            <a:spLocks noGrp="1"/>
          </p:cNvSpPr>
          <p:nvPr>
            <p:ph type="title"/>
          </p:nvPr>
        </p:nvSpPr>
        <p:spPr>
          <a:xfrm>
            <a:off x="66202" y="289511"/>
            <a:ext cx="12056972" cy="899665"/>
          </a:xfrm>
        </p:spPr>
        <p:txBody>
          <a:bodyPr/>
          <a:lstStyle/>
          <a:p>
            <a:pPr algn="ctr"/>
            <a:r>
              <a:rPr lang="en-US" sz="2800" cap="all" dirty="0">
                <a:solidFill>
                  <a:srgbClr val="0078D7"/>
                </a:solidFill>
                <a:latin typeface="Segoe UI Semilight" panose="020B0402040204020203" pitchFamily="34" charset="0"/>
                <a:cs typeface="Segoe UI Semilight" panose="020B0402040204020203" pitchFamily="34" charset="0"/>
              </a:rPr>
              <a:t>SQL MODERNISATION DRIVERS</a:t>
            </a:r>
            <a:endParaRPr lang="en-GB" sz="2800" dirty="0"/>
          </a:p>
        </p:txBody>
      </p:sp>
      <p:sp>
        <p:nvSpPr>
          <p:cNvPr id="42" name="Arrow: Down 41">
            <a:extLst>
              <a:ext uri="{FF2B5EF4-FFF2-40B4-BE49-F238E27FC236}">
                <a16:creationId xmlns:a16="http://schemas.microsoft.com/office/drawing/2014/main" id="{330703A0-CE17-41A1-AB32-CF21407B5D37}"/>
              </a:ext>
            </a:extLst>
          </p:cNvPr>
          <p:cNvSpPr/>
          <p:nvPr/>
        </p:nvSpPr>
        <p:spPr bwMode="auto">
          <a:xfrm rot="5400000">
            <a:off x="3819067" y="5913769"/>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0" name="Arrow: Down 49">
            <a:extLst>
              <a:ext uri="{FF2B5EF4-FFF2-40B4-BE49-F238E27FC236}">
                <a16:creationId xmlns:a16="http://schemas.microsoft.com/office/drawing/2014/main" id="{E659F5D8-86B7-49A1-B4C6-374D847A5664}"/>
              </a:ext>
            </a:extLst>
          </p:cNvPr>
          <p:cNvSpPr/>
          <p:nvPr/>
        </p:nvSpPr>
        <p:spPr bwMode="auto">
          <a:xfrm rot="7125381">
            <a:off x="4052123" y="5059754"/>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1" name="Arrow: Down 50">
            <a:extLst>
              <a:ext uri="{FF2B5EF4-FFF2-40B4-BE49-F238E27FC236}">
                <a16:creationId xmlns:a16="http://schemas.microsoft.com/office/drawing/2014/main" id="{5F6D3C89-2B29-4646-A571-9D72BF910BB6}"/>
              </a:ext>
            </a:extLst>
          </p:cNvPr>
          <p:cNvSpPr/>
          <p:nvPr/>
        </p:nvSpPr>
        <p:spPr bwMode="auto">
          <a:xfrm rot="8643849">
            <a:off x="4704209" y="4380038"/>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2" name="Arrow: Down 51">
            <a:extLst>
              <a:ext uri="{FF2B5EF4-FFF2-40B4-BE49-F238E27FC236}">
                <a16:creationId xmlns:a16="http://schemas.microsoft.com/office/drawing/2014/main" id="{8F82BE74-FF29-4F7B-8B34-11C53725F048}"/>
              </a:ext>
            </a:extLst>
          </p:cNvPr>
          <p:cNvSpPr/>
          <p:nvPr/>
        </p:nvSpPr>
        <p:spPr bwMode="auto">
          <a:xfrm rot="9692604">
            <a:off x="5520817" y="3987531"/>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3" name="Arrow: Down 52">
            <a:extLst>
              <a:ext uri="{FF2B5EF4-FFF2-40B4-BE49-F238E27FC236}">
                <a16:creationId xmlns:a16="http://schemas.microsoft.com/office/drawing/2014/main" id="{46DB7A6B-55DD-4937-92DA-191A2FE9BA09}"/>
              </a:ext>
            </a:extLst>
          </p:cNvPr>
          <p:cNvSpPr/>
          <p:nvPr/>
        </p:nvSpPr>
        <p:spPr bwMode="auto">
          <a:xfrm rot="11429604">
            <a:off x="6353835" y="3979283"/>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4" name="Arrow: Down 53">
            <a:extLst>
              <a:ext uri="{FF2B5EF4-FFF2-40B4-BE49-F238E27FC236}">
                <a16:creationId xmlns:a16="http://schemas.microsoft.com/office/drawing/2014/main" id="{85FFED36-DBAA-4D80-BE77-FE7E5272BB23}"/>
              </a:ext>
            </a:extLst>
          </p:cNvPr>
          <p:cNvSpPr/>
          <p:nvPr/>
        </p:nvSpPr>
        <p:spPr bwMode="auto">
          <a:xfrm rot="12908510">
            <a:off x="7078507" y="4362474"/>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5" name="Arrow: Down 54">
            <a:extLst>
              <a:ext uri="{FF2B5EF4-FFF2-40B4-BE49-F238E27FC236}">
                <a16:creationId xmlns:a16="http://schemas.microsoft.com/office/drawing/2014/main" id="{15AFE7C0-B6F6-4783-B8DB-0572FA2CCF2F}"/>
              </a:ext>
            </a:extLst>
          </p:cNvPr>
          <p:cNvSpPr/>
          <p:nvPr/>
        </p:nvSpPr>
        <p:spPr bwMode="auto">
          <a:xfrm rot="14290516">
            <a:off x="7838792" y="5068821"/>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56" name="Arrow: Down 55">
            <a:extLst>
              <a:ext uri="{FF2B5EF4-FFF2-40B4-BE49-F238E27FC236}">
                <a16:creationId xmlns:a16="http://schemas.microsoft.com/office/drawing/2014/main" id="{41E6F04B-E4D7-44CC-9BCD-965D768D282D}"/>
              </a:ext>
            </a:extLst>
          </p:cNvPr>
          <p:cNvSpPr/>
          <p:nvPr/>
        </p:nvSpPr>
        <p:spPr bwMode="auto">
          <a:xfrm rot="16200000">
            <a:off x="8147513" y="5913769"/>
            <a:ext cx="542629" cy="286918"/>
          </a:xfrm>
          <a:prstGeom prst="downArrow">
            <a:avLst/>
          </a:prstGeom>
          <a:solidFill>
            <a:srgbClr val="268CD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GB" sz="2000"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 name="Graphic 11" descr="Call center">
            <a:extLst>
              <a:ext uri="{FF2B5EF4-FFF2-40B4-BE49-F238E27FC236}">
                <a16:creationId xmlns:a16="http://schemas.microsoft.com/office/drawing/2014/main" id="{8CC490A6-10A6-4812-B8C7-B8A3F044563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17476" y="5421690"/>
            <a:ext cx="665180" cy="665180"/>
          </a:xfrm>
          <a:prstGeom prst="rect">
            <a:avLst/>
          </a:prstGeom>
        </p:spPr>
      </p:pic>
      <p:pic>
        <p:nvPicPr>
          <p:cNvPr id="38" name="Graphic 37" descr="Gauge">
            <a:extLst>
              <a:ext uri="{FF2B5EF4-FFF2-40B4-BE49-F238E27FC236}">
                <a16:creationId xmlns:a16="http://schemas.microsoft.com/office/drawing/2014/main" id="{C3AF2C11-C551-4B85-89F7-96EB11F90E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05955" y="3215410"/>
            <a:ext cx="665180" cy="665180"/>
          </a:xfrm>
          <a:prstGeom prst="rect">
            <a:avLst/>
          </a:prstGeom>
        </p:spPr>
      </p:pic>
      <p:pic>
        <p:nvPicPr>
          <p:cNvPr id="43" name="Graphic 42" descr="Checklist">
            <a:extLst>
              <a:ext uri="{FF2B5EF4-FFF2-40B4-BE49-F238E27FC236}">
                <a16:creationId xmlns:a16="http://schemas.microsoft.com/office/drawing/2014/main" id="{18965498-F614-4901-AAE1-C506900661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27821" y="3217570"/>
            <a:ext cx="665180" cy="665180"/>
          </a:xfrm>
          <a:prstGeom prst="rect">
            <a:avLst/>
          </a:prstGeom>
        </p:spPr>
      </p:pic>
      <p:pic>
        <p:nvPicPr>
          <p:cNvPr id="46" name="Graphic 45" descr="Lock">
            <a:extLst>
              <a:ext uri="{FF2B5EF4-FFF2-40B4-BE49-F238E27FC236}">
                <a16:creationId xmlns:a16="http://schemas.microsoft.com/office/drawing/2014/main" id="{D5568434-C05A-4D3B-BF1E-6CBDF248DB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6333" y="2745971"/>
            <a:ext cx="665180" cy="665180"/>
          </a:xfrm>
          <a:prstGeom prst="rect">
            <a:avLst/>
          </a:prstGeom>
        </p:spPr>
      </p:pic>
      <p:pic>
        <p:nvPicPr>
          <p:cNvPr id="48" name="Graphic 47" descr="Processor">
            <a:extLst>
              <a:ext uri="{FF2B5EF4-FFF2-40B4-BE49-F238E27FC236}">
                <a16:creationId xmlns:a16="http://schemas.microsoft.com/office/drawing/2014/main" id="{11C0A696-1BBF-44F6-9F72-31A0DDBF92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39760" y="2775763"/>
            <a:ext cx="665180" cy="665180"/>
          </a:xfrm>
          <a:prstGeom prst="rect">
            <a:avLst/>
          </a:prstGeom>
        </p:spPr>
      </p:pic>
      <p:pic>
        <p:nvPicPr>
          <p:cNvPr id="59" name="Graphic 58" descr="Contract">
            <a:extLst>
              <a:ext uri="{FF2B5EF4-FFF2-40B4-BE49-F238E27FC236}">
                <a16:creationId xmlns:a16="http://schemas.microsoft.com/office/drawing/2014/main" id="{2B5F5235-06EC-4D67-8BC0-25DB170868A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594167" y="5510084"/>
            <a:ext cx="665180" cy="665180"/>
          </a:xfrm>
          <a:prstGeom prst="rect">
            <a:avLst/>
          </a:prstGeom>
        </p:spPr>
      </p:pic>
      <p:pic>
        <p:nvPicPr>
          <p:cNvPr id="61" name="Graphic 60" descr="Gears">
            <a:extLst>
              <a:ext uri="{FF2B5EF4-FFF2-40B4-BE49-F238E27FC236}">
                <a16:creationId xmlns:a16="http://schemas.microsoft.com/office/drawing/2014/main" id="{D6C52BED-C2D8-4AFD-994D-C80D850B1B6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112455" y="4240924"/>
            <a:ext cx="665180" cy="665180"/>
          </a:xfrm>
          <a:prstGeom prst="rect">
            <a:avLst/>
          </a:prstGeom>
        </p:spPr>
      </p:pic>
      <p:pic>
        <p:nvPicPr>
          <p:cNvPr id="63" name="Graphic 62" descr="Flask">
            <a:extLst>
              <a:ext uri="{FF2B5EF4-FFF2-40B4-BE49-F238E27FC236}">
                <a16:creationId xmlns:a16="http://schemas.microsoft.com/office/drawing/2014/main" id="{9F167EC8-A2AE-416B-BCDF-C701153C08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11598" y="4059142"/>
            <a:ext cx="707886" cy="707886"/>
          </a:xfrm>
          <a:prstGeom prst="rect">
            <a:avLst/>
          </a:prstGeom>
        </p:spPr>
      </p:pic>
      <p:sp>
        <p:nvSpPr>
          <p:cNvPr id="98" name="optimize">
            <a:extLst>
              <a:ext uri="{FF2B5EF4-FFF2-40B4-BE49-F238E27FC236}">
                <a16:creationId xmlns:a16="http://schemas.microsoft.com/office/drawing/2014/main" id="{6E768907-E886-4EF9-B3A8-C7B212574924}"/>
              </a:ext>
            </a:extLst>
          </p:cNvPr>
          <p:cNvSpPr/>
          <p:nvPr/>
        </p:nvSpPr>
        <p:spPr bwMode="auto">
          <a:xfrm>
            <a:off x="3659290" y="4711911"/>
            <a:ext cx="5169589" cy="5389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Data Modernisation</a:t>
            </a:r>
          </a:p>
        </p:txBody>
      </p:sp>
      <p:cxnSp>
        <p:nvCxnSpPr>
          <p:cNvPr id="102" name="Straight Arrow Connector 101">
            <a:extLst>
              <a:ext uri="{FF2B5EF4-FFF2-40B4-BE49-F238E27FC236}">
                <a16:creationId xmlns:a16="http://schemas.microsoft.com/office/drawing/2014/main" id="{11311220-3F94-406F-9AE7-7C6474B80949}"/>
              </a:ext>
            </a:extLst>
          </p:cNvPr>
          <p:cNvCxnSpPr>
            <a:cxnSpLocks/>
          </p:cNvCxnSpPr>
          <p:nvPr/>
        </p:nvCxnSpPr>
        <p:spPr>
          <a:xfrm flipV="1">
            <a:off x="5714300" y="5804076"/>
            <a:ext cx="702407" cy="9077"/>
          </a:xfrm>
          <a:prstGeom prst="straightConnector1">
            <a:avLst/>
          </a:prstGeom>
          <a:ln w="38100">
            <a:solidFill>
              <a:srgbClr val="268CDD"/>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3" name="building_7">
            <a:extLst>
              <a:ext uri="{FF2B5EF4-FFF2-40B4-BE49-F238E27FC236}">
                <a16:creationId xmlns:a16="http://schemas.microsoft.com/office/drawing/2014/main" id="{3CB3347E-23E4-4CCC-97C1-AF6DFD6BC2F4}"/>
              </a:ext>
            </a:extLst>
          </p:cNvPr>
          <p:cNvSpPr>
            <a:spLocks noChangeAspect="1" noEditPoints="1"/>
          </p:cNvSpPr>
          <p:nvPr/>
        </p:nvSpPr>
        <p:spPr bwMode="auto">
          <a:xfrm>
            <a:off x="4758354" y="5315748"/>
            <a:ext cx="836612" cy="87312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104" name="Freeform: Shape 27">
            <a:extLst>
              <a:ext uri="{FF2B5EF4-FFF2-40B4-BE49-F238E27FC236}">
                <a16:creationId xmlns:a16="http://schemas.microsoft.com/office/drawing/2014/main" id="{083FC6CF-3908-48B5-A90C-2EE9ADECA06C}"/>
              </a:ext>
            </a:extLst>
          </p:cNvPr>
          <p:cNvSpPr/>
          <p:nvPr/>
        </p:nvSpPr>
        <p:spPr bwMode="auto">
          <a:xfrm flipV="1">
            <a:off x="6591371" y="5501190"/>
            <a:ext cx="1101397" cy="61062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57150" cap="flat" cmpd="sng">
            <a:solidFill>
              <a:srgbClr val="0078D7"/>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3930773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childTnLst>
                                </p:cTn>
                              </p:par>
                            </p:childTnLst>
                          </p:cTn>
                        </p:par>
                        <p:par>
                          <p:cTn id="16" fill="hold">
                            <p:stCondLst>
                              <p:cond delay="30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childTnLst>
                                </p:cTn>
                              </p:par>
                            </p:childTnLst>
                          </p:cTn>
                        </p:par>
                        <p:par>
                          <p:cTn id="24" fill="hold">
                            <p:stCondLst>
                              <p:cond delay="500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childTnLst>
                                </p:cTn>
                              </p:par>
                            </p:childTnLst>
                          </p:cTn>
                        </p:par>
                        <p:par>
                          <p:cTn id="28" fill="hold">
                            <p:stCondLst>
                              <p:cond delay="600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childTnLst>
                                </p:cTn>
                              </p:par>
                            </p:childTnLst>
                          </p:cTn>
                        </p:par>
                        <p:par>
                          <p:cTn id="32" fill="hold">
                            <p:stCondLst>
                              <p:cond delay="70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P spid="23" grpId="0"/>
      <p:bldP spid="26" grpId="0"/>
      <p:bldP spid="29" grpId="0"/>
      <p:bldP spid="32"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47468" y="221257"/>
            <a:ext cx="11276900" cy="387798"/>
          </a:xfrm>
        </p:spPr>
        <p:txBody>
          <a:bodyPr/>
          <a:lstStyle/>
          <a:p>
            <a:pPr algn="ctr" defTabSz="914367">
              <a:lnSpc>
                <a:spcPct val="90000"/>
              </a:lnSpc>
            </a:pPr>
            <a:r>
              <a:rPr lang="en-US" sz="2800" cap="all" spc="-100">
                <a:latin typeface="Segoe UI Semilight" panose="020B0402040204020203" pitchFamily="34" charset="0"/>
                <a:cs typeface="Segoe UI Semilight" panose="020B0402040204020203" pitchFamily="34" charset="0"/>
              </a:rPr>
              <a:t>Routes to Data Platform Modernization</a:t>
            </a:r>
          </a:p>
        </p:txBody>
      </p:sp>
      <p:sp>
        <p:nvSpPr>
          <p:cNvPr id="5" name="Freeform: Shape 4">
            <a:extLst>
              <a:ext uri="{FF2B5EF4-FFF2-40B4-BE49-F238E27FC236}">
                <a16:creationId xmlns:a16="http://schemas.microsoft.com/office/drawing/2014/main" id="{EEE54035-F7D8-4570-A781-E3604AC255E0}"/>
              </a:ext>
            </a:extLst>
          </p:cNvPr>
          <p:cNvSpPr/>
          <p:nvPr/>
        </p:nvSpPr>
        <p:spPr>
          <a:xfrm>
            <a:off x="4910562" y="2462931"/>
            <a:ext cx="2308085" cy="914270"/>
          </a:xfrm>
          <a:custGeom>
            <a:avLst/>
            <a:gdLst>
              <a:gd name="connsiteX0" fmla="*/ 0 w 2308085"/>
              <a:gd name="connsiteY0" fmla="*/ 152381 h 914270"/>
              <a:gd name="connsiteX1" fmla="*/ 152381 w 2308085"/>
              <a:gd name="connsiteY1" fmla="*/ 0 h 914270"/>
              <a:gd name="connsiteX2" fmla="*/ 2155704 w 2308085"/>
              <a:gd name="connsiteY2" fmla="*/ 0 h 914270"/>
              <a:gd name="connsiteX3" fmla="*/ 2308085 w 2308085"/>
              <a:gd name="connsiteY3" fmla="*/ 152381 h 914270"/>
              <a:gd name="connsiteX4" fmla="*/ 2308085 w 2308085"/>
              <a:gd name="connsiteY4" fmla="*/ 761889 h 914270"/>
              <a:gd name="connsiteX5" fmla="*/ 2155704 w 2308085"/>
              <a:gd name="connsiteY5" fmla="*/ 914270 h 914270"/>
              <a:gd name="connsiteX6" fmla="*/ 152381 w 2308085"/>
              <a:gd name="connsiteY6" fmla="*/ 914270 h 914270"/>
              <a:gd name="connsiteX7" fmla="*/ 0 w 2308085"/>
              <a:gd name="connsiteY7" fmla="*/ 761889 h 914270"/>
              <a:gd name="connsiteX8" fmla="*/ 0 w 2308085"/>
              <a:gd name="connsiteY8" fmla="*/ 152381 h 9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085" h="914270">
                <a:moveTo>
                  <a:pt x="0" y="152381"/>
                </a:moveTo>
                <a:cubicBezTo>
                  <a:pt x="0" y="68223"/>
                  <a:pt x="68223" y="0"/>
                  <a:pt x="152381" y="0"/>
                </a:cubicBezTo>
                <a:lnTo>
                  <a:pt x="2155704" y="0"/>
                </a:lnTo>
                <a:cubicBezTo>
                  <a:pt x="2239862" y="0"/>
                  <a:pt x="2308085" y="68223"/>
                  <a:pt x="2308085" y="152381"/>
                </a:cubicBezTo>
                <a:lnTo>
                  <a:pt x="2308085" y="761889"/>
                </a:lnTo>
                <a:cubicBezTo>
                  <a:pt x="2308085" y="846047"/>
                  <a:pt x="2239862" y="914270"/>
                  <a:pt x="2155704" y="914270"/>
                </a:cubicBezTo>
                <a:lnTo>
                  <a:pt x="152381" y="914270"/>
                </a:lnTo>
                <a:cubicBezTo>
                  <a:pt x="68223" y="914270"/>
                  <a:pt x="0" y="846047"/>
                  <a:pt x="0" y="761889"/>
                </a:cubicBezTo>
                <a:lnTo>
                  <a:pt x="0" y="152381"/>
                </a:lnTo>
                <a:close/>
              </a:path>
            </a:pathLst>
          </a:custGeom>
          <a:solidFill>
            <a:srgbClr val="4DB0FF"/>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3211" tIns="113211" rIns="113211" bIns="113211" numCol="1" spcCol="1270" anchor="ctr" anchorCtr="0">
            <a:noAutofit/>
          </a:bodyPr>
          <a:lstStyle/>
          <a:p>
            <a:pPr marL="0" lvl="0" indent="0" algn="ctr" defTabSz="800100" rtl="0">
              <a:lnSpc>
                <a:spcPct val="100000"/>
              </a:lnSpc>
              <a:spcBef>
                <a:spcPct val="0"/>
              </a:spcBef>
              <a:spcAft>
                <a:spcPct val="35000"/>
              </a:spcAft>
              <a:buNone/>
            </a:pPr>
            <a:r>
              <a:rPr lang="en-US" sz="1600" b="1" kern="1200" cap="all" baseline="0">
                <a:solidFill>
                  <a:srgbClr val="FFFFFF"/>
                </a:solidFill>
                <a:latin typeface="Segoe UI"/>
                <a:ea typeface="+mn-ea"/>
                <a:cs typeface="+mn-cs"/>
              </a:rPr>
              <a:t>rehost</a:t>
            </a:r>
          </a:p>
        </p:txBody>
      </p:sp>
      <p:sp>
        <p:nvSpPr>
          <p:cNvPr id="6" name="Freeform: Shape 5">
            <a:extLst>
              <a:ext uri="{FF2B5EF4-FFF2-40B4-BE49-F238E27FC236}">
                <a16:creationId xmlns:a16="http://schemas.microsoft.com/office/drawing/2014/main" id="{1332ACC7-BD9D-4322-A003-16F2069FCF7A}"/>
              </a:ext>
            </a:extLst>
          </p:cNvPr>
          <p:cNvSpPr/>
          <p:nvPr/>
        </p:nvSpPr>
        <p:spPr>
          <a:xfrm>
            <a:off x="4910563" y="3552694"/>
            <a:ext cx="2308085" cy="914270"/>
          </a:xfrm>
          <a:custGeom>
            <a:avLst/>
            <a:gdLst>
              <a:gd name="connsiteX0" fmla="*/ 0 w 2308085"/>
              <a:gd name="connsiteY0" fmla="*/ 152381 h 914270"/>
              <a:gd name="connsiteX1" fmla="*/ 152381 w 2308085"/>
              <a:gd name="connsiteY1" fmla="*/ 0 h 914270"/>
              <a:gd name="connsiteX2" fmla="*/ 2155704 w 2308085"/>
              <a:gd name="connsiteY2" fmla="*/ 0 h 914270"/>
              <a:gd name="connsiteX3" fmla="*/ 2308085 w 2308085"/>
              <a:gd name="connsiteY3" fmla="*/ 152381 h 914270"/>
              <a:gd name="connsiteX4" fmla="*/ 2308085 w 2308085"/>
              <a:gd name="connsiteY4" fmla="*/ 761889 h 914270"/>
              <a:gd name="connsiteX5" fmla="*/ 2155704 w 2308085"/>
              <a:gd name="connsiteY5" fmla="*/ 914270 h 914270"/>
              <a:gd name="connsiteX6" fmla="*/ 152381 w 2308085"/>
              <a:gd name="connsiteY6" fmla="*/ 914270 h 914270"/>
              <a:gd name="connsiteX7" fmla="*/ 0 w 2308085"/>
              <a:gd name="connsiteY7" fmla="*/ 761889 h 914270"/>
              <a:gd name="connsiteX8" fmla="*/ 0 w 2308085"/>
              <a:gd name="connsiteY8" fmla="*/ 152381 h 9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085" h="914270">
                <a:moveTo>
                  <a:pt x="0" y="152381"/>
                </a:moveTo>
                <a:cubicBezTo>
                  <a:pt x="0" y="68223"/>
                  <a:pt x="68223" y="0"/>
                  <a:pt x="152381" y="0"/>
                </a:cubicBezTo>
                <a:lnTo>
                  <a:pt x="2155704" y="0"/>
                </a:lnTo>
                <a:cubicBezTo>
                  <a:pt x="2239862" y="0"/>
                  <a:pt x="2308085" y="68223"/>
                  <a:pt x="2308085" y="152381"/>
                </a:cubicBezTo>
                <a:lnTo>
                  <a:pt x="2308085" y="761889"/>
                </a:lnTo>
                <a:cubicBezTo>
                  <a:pt x="2308085" y="846047"/>
                  <a:pt x="2239862" y="914270"/>
                  <a:pt x="2155704" y="914270"/>
                </a:cubicBezTo>
                <a:lnTo>
                  <a:pt x="152381" y="914270"/>
                </a:lnTo>
                <a:cubicBezTo>
                  <a:pt x="68223" y="914270"/>
                  <a:pt x="0" y="846047"/>
                  <a:pt x="0" y="761889"/>
                </a:cubicBezTo>
                <a:lnTo>
                  <a:pt x="0" y="152381"/>
                </a:lnTo>
                <a:close/>
              </a:path>
            </a:pathLst>
          </a:custGeom>
          <a:solidFill>
            <a:srgbClr val="4DB0FF"/>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3211" tIns="113211" rIns="113211" bIns="113211" numCol="1" spcCol="1270" anchor="ctr" anchorCtr="0">
            <a:noAutofit/>
          </a:bodyPr>
          <a:lstStyle/>
          <a:p>
            <a:pPr marL="0" lvl="0" indent="0" algn="ctr" defTabSz="800100" rtl="0">
              <a:lnSpc>
                <a:spcPct val="100000"/>
              </a:lnSpc>
              <a:spcBef>
                <a:spcPct val="0"/>
              </a:spcBef>
              <a:spcAft>
                <a:spcPct val="35000"/>
              </a:spcAft>
              <a:buNone/>
            </a:pPr>
            <a:r>
              <a:rPr lang="en-US" sz="1600" b="1" kern="1200" cap="all" baseline="0">
                <a:solidFill>
                  <a:srgbClr val="FFFFFF"/>
                </a:solidFill>
                <a:latin typeface="Segoe UI"/>
                <a:ea typeface="+mn-ea"/>
                <a:cs typeface="+mn-cs"/>
              </a:rPr>
              <a:t>refactor</a:t>
            </a:r>
          </a:p>
        </p:txBody>
      </p:sp>
      <p:sp>
        <p:nvSpPr>
          <p:cNvPr id="7" name="Freeform: Shape 6">
            <a:extLst>
              <a:ext uri="{FF2B5EF4-FFF2-40B4-BE49-F238E27FC236}">
                <a16:creationId xmlns:a16="http://schemas.microsoft.com/office/drawing/2014/main" id="{5FF590E6-A082-4906-B5D0-639EACDC05A2}"/>
              </a:ext>
            </a:extLst>
          </p:cNvPr>
          <p:cNvSpPr/>
          <p:nvPr/>
        </p:nvSpPr>
        <p:spPr>
          <a:xfrm>
            <a:off x="4910562" y="4617241"/>
            <a:ext cx="2308085" cy="914270"/>
          </a:xfrm>
          <a:custGeom>
            <a:avLst/>
            <a:gdLst>
              <a:gd name="connsiteX0" fmla="*/ 0 w 2308085"/>
              <a:gd name="connsiteY0" fmla="*/ 152381 h 914270"/>
              <a:gd name="connsiteX1" fmla="*/ 152381 w 2308085"/>
              <a:gd name="connsiteY1" fmla="*/ 0 h 914270"/>
              <a:gd name="connsiteX2" fmla="*/ 2155704 w 2308085"/>
              <a:gd name="connsiteY2" fmla="*/ 0 h 914270"/>
              <a:gd name="connsiteX3" fmla="*/ 2308085 w 2308085"/>
              <a:gd name="connsiteY3" fmla="*/ 152381 h 914270"/>
              <a:gd name="connsiteX4" fmla="*/ 2308085 w 2308085"/>
              <a:gd name="connsiteY4" fmla="*/ 761889 h 914270"/>
              <a:gd name="connsiteX5" fmla="*/ 2155704 w 2308085"/>
              <a:gd name="connsiteY5" fmla="*/ 914270 h 914270"/>
              <a:gd name="connsiteX6" fmla="*/ 152381 w 2308085"/>
              <a:gd name="connsiteY6" fmla="*/ 914270 h 914270"/>
              <a:gd name="connsiteX7" fmla="*/ 0 w 2308085"/>
              <a:gd name="connsiteY7" fmla="*/ 761889 h 914270"/>
              <a:gd name="connsiteX8" fmla="*/ 0 w 2308085"/>
              <a:gd name="connsiteY8" fmla="*/ 152381 h 9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085" h="914270">
                <a:moveTo>
                  <a:pt x="0" y="152381"/>
                </a:moveTo>
                <a:cubicBezTo>
                  <a:pt x="0" y="68223"/>
                  <a:pt x="68223" y="0"/>
                  <a:pt x="152381" y="0"/>
                </a:cubicBezTo>
                <a:lnTo>
                  <a:pt x="2155704" y="0"/>
                </a:lnTo>
                <a:cubicBezTo>
                  <a:pt x="2239862" y="0"/>
                  <a:pt x="2308085" y="68223"/>
                  <a:pt x="2308085" y="152381"/>
                </a:cubicBezTo>
                <a:lnTo>
                  <a:pt x="2308085" y="761889"/>
                </a:lnTo>
                <a:cubicBezTo>
                  <a:pt x="2308085" y="846047"/>
                  <a:pt x="2239862" y="914270"/>
                  <a:pt x="2155704" y="914270"/>
                </a:cubicBezTo>
                <a:lnTo>
                  <a:pt x="152381" y="914270"/>
                </a:lnTo>
                <a:cubicBezTo>
                  <a:pt x="68223" y="914270"/>
                  <a:pt x="0" y="846047"/>
                  <a:pt x="0" y="761889"/>
                </a:cubicBezTo>
                <a:lnTo>
                  <a:pt x="0" y="152381"/>
                </a:lnTo>
                <a:close/>
              </a:path>
            </a:pathLst>
          </a:custGeom>
          <a:solidFill>
            <a:schemeClr val="bg1">
              <a:lumMod val="65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3211" tIns="113211" rIns="113211" bIns="113211" numCol="1" spcCol="1270" anchor="ctr" anchorCtr="0">
            <a:noAutofit/>
          </a:bodyPr>
          <a:lstStyle/>
          <a:p>
            <a:pPr marL="0" lvl="0" indent="0" algn="ctr" defTabSz="800100" rtl="0">
              <a:lnSpc>
                <a:spcPct val="100000"/>
              </a:lnSpc>
              <a:spcBef>
                <a:spcPct val="0"/>
              </a:spcBef>
              <a:spcAft>
                <a:spcPct val="35000"/>
              </a:spcAft>
              <a:buNone/>
            </a:pPr>
            <a:r>
              <a:rPr lang="en-US" sz="1600" b="1" kern="1200" cap="all" baseline="0">
                <a:solidFill>
                  <a:srgbClr val="FFFFFF"/>
                </a:solidFill>
                <a:latin typeface="Segoe UI"/>
                <a:ea typeface="+mn-ea"/>
                <a:cs typeface="Arial" panose="020B0604020202020204" pitchFamily="34" charset="0"/>
              </a:rPr>
              <a:t>rearchitect</a:t>
            </a:r>
            <a:endParaRPr lang="ar-SA" sz="1600" b="1" kern="1200" cap="all" baseline="0">
              <a:solidFill>
                <a:srgbClr val="FFFFFF"/>
              </a:solidFill>
              <a:latin typeface="Segoe UI"/>
              <a:ea typeface="+mn-ea"/>
              <a:cs typeface="Arial" panose="020B0604020202020204" pitchFamily="34" charset="0"/>
            </a:endParaRPr>
          </a:p>
        </p:txBody>
      </p:sp>
      <p:sp>
        <p:nvSpPr>
          <p:cNvPr id="8" name="Freeform: Shape 7">
            <a:extLst>
              <a:ext uri="{FF2B5EF4-FFF2-40B4-BE49-F238E27FC236}">
                <a16:creationId xmlns:a16="http://schemas.microsoft.com/office/drawing/2014/main" id="{A6D0A5B1-8E15-44A8-A617-F94B9985D359}"/>
              </a:ext>
            </a:extLst>
          </p:cNvPr>
          <p:cNvSpPr/>
          <p:nvPr/>
        </p:nvSpPr>
        <p:spPr>
          <a:xfrm>
            <a:off x="4910562" y="5681788"/>
            <a:ext cx="2308085" cy="914270"/>
          </a:xfrm>
          <a:custGeom>
            <a:avLst/>
            <a:gdLst>
              <a:gd name="connsiteX0" fmla="*/ 0 w 2308085"/>
              <a:gd name="connsiteY0" fmla="*/ 152381 h 914270"/>
              <a:gd name="connsiteX1" fmla="*/ 152381 w 2308085"/>
              <a:gd name="connsiteY1" fmla="*/ 0 h 914270"/>
              <a:gd name="connsiteX2" fmla="*/ 2155704 w 2308085"/>
              <a:gd name="connsiteY2" fmla="*/ 0 h 914270"/>
              <a:gd name="connsiteX3" fmla="*/ 2308085 w 2308085"/>
              <a:gd name="connsiteY3" fmla="*/ 152381 h 914270"/>
              <a:gd name="connsiteX4" fmla="*/ 2308085 w 2308085"/>
              <a:gd name="connsiteY4" fmla="*/ 761889 h 914270"/>
              <a:gd name="connsiteX5" fmla="*/ 2155704 w 2308085"/>
              <a:gd name="connsiteY5" fmla="*/ 914270 h 914270"/>
              <a:gd name="connsiteX6" fmla="*/ 152381 w 2308085"/>
              <a:gd name="connsiteY6" fmla="*/ 914270 h 914270"/>
              <a:gd name="connsiteX7" fmla="*/ 0 w 2308085"/>
              <a:gd name="connsiteY7" fmla="*/ 761889 h 914270"/>
              <a:gd name="connsiteX8" fmla="*/ 0 w 2308085"/>
              <a:gd name="connsiteY8" fmla="*/ 152381 h 9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8085" h="914270">
                <a:moveTo>
                  <a:pt x="0" y="152381"/>
                </a:moveTo>
                <a:cubicBezTo>
                  <a:pt x="0" y="68223"/>
                  <a:pt x="68223" y="0"/>
                  <a:pt x="152381" y="0"/>
                </a:cubicBezTo>
                <a:lnTo>
                  <a:pt x="2155704" y="0"/>
                </a:lnTo>
                <a:cubicBezTo>
                  <a:pt x="2239862" y="0"/>
                  <a:pt x="2308085" y="68223"/>
                  <a:pt x="2308085" y="152381"/>
                </a:cubicBezTo>
                <a:lnTo>
                  <a:pt x="2308085" y="761889"/>
                </a:lnTo>
                <a:cubicBezTo>
                  <a:pt x="2308085" y="846047"/>
                  <a:pt x="2239862" y="914270"/>
                  <a:pt x="2155704" y="914270"/>
                </a:cubicBezTo>
                <a:lnTo>
                  <a:pt x="152381" y="914270"/>
                </a:lnTo>
                <a:cubicBezTo>
                  <a:pt x="68223" y="914270"/>
                  <a:pt x="0" y="846047"/>
                  <a:pt x="0" y="761889"/>
                </a:cubicBezTo>
                <a:lnTo>
                  <a:pt x="0" y="152381"/>
                </a:lnTo>
                <a:close/>
              </a:path>
            </a:pathLst>
          </a:custGeom>
          <a:solidFill>
            <a:schemeClr val="bg1">
              <a:lumMod val="65000"/>
            </a:schemeClr>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113211" tIns="113211" rIns="113211" bIns="113211" numCol="1" spcCol="1270" anchor="ctr" anchorCtr="0">
            <a:noAutofit/>
          </a:bodyPr>
          <a:lstStyle/>
          <a:p>
            <a:pPr marL="0" lvl="0" indent="0" algn="ctr" defTabSz="800100" rtl="0">
              <a:lnSpc>
                <a:spcPct val="100000"/>
              </a:lnSpc>
              <a:spcBef>
                <a:spcPct val="0"/>
              </a:spcBef>
              <a:spcAft>
                <a:spcPct val="35000"/>
              </a:spcAft>
              <a:buNone/>
            </a:pPr>
            <a:r>
              <a:rPr lang="en-US" sz="1600" b="1" i="0" kern="1200" cap="all" baseline="0">
                <a:solidFill>
                  <a:srgbClr val="FFFFFF"/>
                </a:solidFill>
                <a:latin typeface="+mn-lt"/>
                <a:ea typeface="+mn-ea"/>
                <a:cs typeface="Segoe UI Semibold" panose="020B0702040204020203" pitchFamily="34" charset="0"/>
              </a:rPr>
              <a:t>Rebuild/</a:t>
            </a:r>
            <a:br>
              <a:rPr lang="en-US" sz="1600" b="1" i="0" kern="1200" cap="all" baseline="0">
                <a:solidFill>
                  <a:srgbClr val="FFFFFF"/>
                </a:solidFill>
                <a:latin typeface="+mn-lt"/>
                <a:ea typeface="+mn-ea"/>
                <a:cs typeface="Segoe UI Semibold" panose="020B0702040204020203" pitchFamily="34" charset="0"/>
              </a:rPr>
            </a:br>
            <a:r>
              <a:rPr lang="en-US" sz="1600" b="1" i="0" kern="1200" cap="all" baseline="0">
                <a:solidFill>
                  <a:srgbClr val="FFFFFF"/>
                </a:solidFill>
                <a:latin typeface="+mn-lt"/>
                <a:ea typeface="+mn-ea"/>
                <a:cs typeface="Segoe UI Semibold" panose="020B0702040204020203" pitchFamily="34" charset="0"/>
              </a:rPr>
              <a:t>build new</a:t>
            </a:r>
          </a:p>
        </p:txBody>
      </p:sp>
      <p:sp>
        <p:nvSpPr>
          <p:cNvPr id="39" name="building_7">
            <a:extLst>
              <a:ext uri="{FF2B5EF4-FFF2-40B4-BE49-F238E27FC236}">
                <a16:creationId xmlns:a16="http://schemas.microsoft.com/office/drawing/2014/main" id="{0EC96C0D-7012-4183-AB15-69F5C8F51CC1}"/>
              </a:ext>
            </a:extLst>
          </p:cNvPr>
          <p:cNvSpPr>
            <a:spLocks noChangeAspect="1" noEditPoints="1"/>
          </p:cNvSpPr>
          <p:nvPr/>
        </p:nvSpPr>
        <p:spPr bwMode="auto">
          <a:xfrm>
            <a:off x="880896" y="1144840"/>
            <a:ext cx="747744" cy="780378"/>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106" name="TextBox 105">
            <a:extLst>
              <a:ext uri="{FF2B5EF4-FFF2-40B4-BE49-F238E27FC236}">
                <a16:creationId xmlns:a16="http://schemas.microsoft.com/office/drawing/2014/main" id="{80B1ECE5-E25C-43D0-A708-B26AC1E77E2F}"/>
              </a:ext>
            </a:extLst>
          </p:cNvPr>
          <p:cNvSpPr txBox="1"/>
          <p:nvPr/>
        </p:nvSpPr>
        <p:spPr>
          <a:xfrm>
            <a:off x="5595066" y="1326849"/>
            <a:ext cx="1308536" cy="566656"/>
          </a:xfrm>
          <a:prstGeom prst="rect">
            <a:avLst/>
          </a:prstGeom>
          <a:noFill/>
        </p:spPr>
        <p:txBody>
          <a:bodyPr wrap="square" lIns="91440" tIns="143428" rIns="179285" bIns="143428" rtlCol="0">
            <a:spAutoFit/>
          </a:bodyPr>
          <a:lstStyle/>
          <a:p>
            <a:pPr defTabSz="914367">
              <a:lnSpc>
                <a:spcPct val="90000"/>
              </a:lnSpc>
              <a:spcAft>
                <a:spcPts val="588"/>
              </a:spcAft>
              <a:defRPr/>
            </a:pPr>
            <a:r>
              <a:rPr lang="en-US" sz="2000" kern="0">
                <a:gradFill>
                  <a:gsLst>
                    <a:gs pos="0">
                      <a:srgbClr val="002050"/>
                    </a:gs>
                    <a:gs pos="100000">
                      <a:srgbClr val="002050"/>
                    </a:gs>
                  </a:gsLst>
                  <a:lin ang="5400000" scaled="1"/>
                </a:gradFill>
                <a:latin typeface="Segoe UI Light"/>
              </a:rPr>
              <a:t>Migrate</a:t>
            </a:r>
          </a:p>
        </p:txBody>
      </p:sp>
      <p:sp>
        <p:nvSpPr>
          <p:cNvPr id="108" name="TextBox 107">
            <a:extLst>
              <a:ext uri="{FF2B5EF4-FFF2-40B4-BE49-F238E27FC236}">
                <a16:creationId xmlns:a16="http://schemas.microsoft.com/office/drawing/2014/main" id="{EF75AE1D-C04F-4B11-9F44-5F578F6CDFF0}"/>
              </a:ext>
            </a:extLst>
          </p:cNvPr>
          <p:cNvSpPr txBox="1"/>
          <p:nvPr/>
        </p:nvSpPr>
        <p:spPr>
          <a:xfrm>
            <a:off x="9202792" y="4086337"/>
            <a:ext cx="2051172" cy="843655"/>
          </a:xfrm>
          <a:prstGeom prst="rect">
            <a:avLst/>
          </a:prstGeom>
          <a:noFill/>
        </p:spPr>
        <p:txBody>
          <a:bodyPr wrap="square" lIns="91440" tIns="143428" rIns="179285" bIns="143428" rtlCol="0">
            <a:spAutoFit/>
          </a:bodyPr>
          <a:lstStyle/>
          <a:p>
            <a:pPr defTabSz="914367">
              <a:lnSpc>
                <a:spcPct val="90000"/>
              </a:lnSpc>
              <a:spcAft>
                <a:spcPts val="588"/>
              </a:spcAft>
              <a:defRPr/>
            </a:pPr>
            <a:r>
              <a:rPr lang="en-US" sz="2000" kern="0">
                <a:gradFill>
                  <a:gsLst>
                    <a:gs pos="0">
                      <a:srgbClr val="002050"/>
                    </a:gs>
                    <a:gs pos="100000">
                      <a:srgbClr val="002050"/>
                    </a:gs>
                  </a:gsLst>
                  <a:lin ang="5400000" scaled="1"/>
                </a:gradFill>
                <a:latin typeface="Segoe UI Light"/>
              </a:rPr>
              <a:t>Optimise &amp; Secure</a:t>
            </a:r>
          </a:p>
        </p:txBody>
      </p:sp>
      <p:grpSp>
        <p:nvGrpSpPr>
          <p:cNvPr id="110" name="Group 109">
            <a:extLst>
              <a:ext uri="{FF2B5EF4-FFF2-40B4-BE49-F238E27FC236}">
                <a16:creationId xmlns:a16="http://schemas.microsoft.com/office/drawing/2014/main" id="{904C4F51-92E4-4AA4-89CF-0B02E5685124}"/>
              </a:ext>
            </a:extLst>
          </p:cNvPr>
          <p:cNvGrpSpPr/>
          <p:nvPr/>
        </p:nvGrpSpPr>
        <p:grpSpPr>
          <a:xfrm>
            <a:off x="4085338" y="2905161"/>
            <a:ext cx="466088" cy="3259248"/>
            <a:chOff x="2415668" y="2820790"/>
            <a:chExt cx="466088" cy="3259248"/>
          </a:xfrm>
        </p:grpSpPr>
        <p:cxnSp>
          <p:nvCxnSpPr>
            <p:cNvPr id="111" name="Straight Connector 110">
              <a:extLst>
                <a:ext uri="{FF2B5EF4-FFF2-40B4-BE49-F238E27FC236}">
                  <a16:creationId xmlns:a16="http://schemas.microsoft.com/office/drawing/2014/main" id="{4A6A43D8-B414-490C-8933-3E43E71BE7C2}"/>
                </a:ext>
              </a:extLst>
            </p:cNvPr>
            <p:cNvCxnSpPr>
              <a:cxnSpLocks/>
            </p:cNvCxnSpPr>
            <p:nvPr/>
          </p:nvCxnSpPr>
          <p:spPr>
            <a:xfrm>
              <a:off x="2881756" y="2820790"/>
              <a:ext cx="0" cy="3259248"/>
            </a:xfrm>
            <a:prstGeom prst="line">
              <a:avLst/>
            </a:prstGeom>
            <a:noFill/>
            <a:ln w="25400" cap="flat" cmpd="sng" algn="ctr">
              <a:solidFill>
                <a:srgbClr val="00BCF2">
                  <a:lumMod val="50000"/>
                </a:srgbClr>
              </a:solidFill>
              <a:prstDash val="solid"/>
              <a:headEnd type="none"/>
              <a:tailEnd type="none" w="lg" len="sm"/>
            </a:ln>
            <a:effectLst/>
          </p:spPr>
        </p:cxnSp>
        <p:sp>
          <p:nvSpPr>
            <p:cNvPr id="112" name="PageRight_E761">
              <a:extLst>
                <a:ext uri="{FF2B5EF4-FFF2-40B4-BE49-F238E27FC236}">
                  <a16:creationId xmlns:a16="http://schemas.microsoft.com/office/drawing/2014/main" id="{E4FD5072-6D51-41D6-9848-5B82564F6B53}"/>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CF2">
                  <a:lumMod val="5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grpSp>
      <p:grpSp>
        <p:nvGrpSpPr>
          <p:cNvPr id="113" name="Group 112">
            <a:extLst>
              <a:ext uri="{FF2B5EF4-FFF2-40B4-BE49-F238E27FC236}">
                <a16:creationId xmlns:a16="http://schemas.microsoft.com/office/drawing/2014/main" id="{F084BE4F-7495-4B02-8E93-46659B9CD59B}"/>
              </a:ext>
            </a:extLst>
          </p:cNvPr>
          <p:cNvGrpSpPr/>
          <p:nvPr/>
        </p:nvGrpSpPr>
        <p:grpSpPr>
          <a:xfrm>
            <a:off x="7604569" y="2921932"/>
            <a:ext cx="479247" cy="3257382"/>
            <a:chOff x="8715093" y="2822656"/>
            <a:chExt cx="479247" cy="3257382"/>
          </a:xfrm>
        </p:grpSpPr>
        <p:cxnSp>
          <p:nvCxnSpPr>
            <p:cNvPr id="114" name="Straight Connector 113">
              <a:extLst>
                <a:ext uri="{FF2B5EF4-FFF2-40B4-BE49-F238E27FC236}">
                  <a16:creationId xmlns:a16="http://schemas.microsoft.com/office/drawing/2014/main" id="{3817B24B-AAFF-427A-88B0-A3228A2B441A}"/>
                </a:ext>
              </a:extLst>
            </p:cNvPr>
            <p:cNvCxnSpPr>
              <a:cxnSpLocks/>
            </p:cNvCxnSpPr>
            <p:nvPr/>
          </p:nvCxnSpPr>
          <p:spPr>
            <a:xfrm>
              <a:off x="8715093" y="2822656"/>
              <a:ext cx="0" cy="3257382"/>
            </a:xfrm>
            <a:prstGeom prst="line">
              <a:avLst/>
            </a:prstGeom>
            <a:noFill/>
            <a:ln w="25400" cap="flat" cmpd="sng" algn="ctr">
              <a:solidFill>
                <a:srgbClr val="00BCF2">
                  <a:lumMod val="50000"/>
                </a:srgbClr>
              </a:solidFill>
              <a:prstDash val="solid"/>
              <a:headEnd type="none"/>
              <a:tailEnd type="none" w="lg" len="sm"/>
            </a:ln>
            <a:effectLst/>
          </p:spPr>
        </p:cxnSp>
        <p:sp>
          <p:nvSpPr>
            <p:cNvPr id="115" name="PageRight_E761">
              <a:extLst>
                <a:ext uri="{FF2B5EF4-FFF2-40B4-BE49-F238E27FC236}">
                  <a16:creationId xmlns:a16="http://schemas.microsoft.com/office/drawing/2014/main" id="{B36A5E74-FA91-4616-81E1-24E5692E66E0}"/>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rgbClr val="00BCF2">
                  <a:lumMod val="50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ndParaRPr>
            </a:p>
          </p:txBody>
        </p:sp>
      </p:grpSp>
      <p:sp>
        <p:nvSpPr>
          <p:cNvPr id="116" name="Rectangle 115">
            <a:extLst>
              <a:ext uri="{FF2B5EF4-FFF2-40B4-BE49-F238E27FC236}">
                <a16:creationId xmlns:a16="http://schemas.microsoft.com/office/drawing/2014/main" id="{ADE3E439-C90F-4A78-A807-5F295E0CFF47}"/>
              </a:ext>
            </a:extLst>
          </p:cNvPr>
          <p:cNvSpPr/>
          <p:nvPr/>
        </p:nvSpPr>
        <p:spPr bwMode="auto">
          <a:xfrm>
            <a:off x="4818417" y="1103364"/>
            <a:ext cx="2408921" cy="1000881"/>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201B823D-39E0-493B-9E7C-0BFB12ABBA32}"/>
              </a:ext>
            </a:extLst>
          </p:cNvPr>
          <p:cNvSpPr/>
          <p:nvPr/>
        </p:nvSpPr>
        <p:spPr bwMode="auto">
          <a:xfrm>
            <a:off x="8253418" y="3980251"/>
            <a:ext cx="3107346" cy="1000881"/>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Freeform: Shape 27">
            <a:extLst>
              <a:ext uri="{FF2B5EF4-FFF2-40B4-BE49-F238E27FC236}">
                <a16:creationId xmlns:a16="http://schemas.microsoft.com/office/drawing/2014/main" id="{586E5F19-93CE-472F-A98C-B1A4D4730C27}"/>
              </a:ext>
            </a:extLst>
          </p:cNvPr>
          <p:cNvSpPr/>
          <p:nvPr/>
        </p:nvSpPr>
        <p:spPr bwMode="auto">
          <a:xfrm flipV="1">
            <a:off x="10152567" y="1286890"/>
            <a:ext cx="1101397" cy="61062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57150" cap="flat" cmpd="sng">
            <a:solidFill>
              <a:srgbClr val="0078D7"/>
            </a:solidFill>
            <a:prstDash val="solid"/>
            <a:miter lim="800000"/>
            <a:headEnd/>
            <a:tailEnd/>
          </a:ln>
        </p:spPr>
        <p:txBody>
          <a:bodyPr/>
          <a:lstStyle/>
          <a:p>
            <a:pPr algn="ctr">
              <a:defRPr/>
            </a:pPr>
            <a:endParaRPr lang="en-US" sz="1200">
              <a:solidFill>
                <a:srgbClr val="505050"/>
              </a:solidFill>
              <a:ea typeface="MS PGothic" panose="020B0600070205080204" pitchFamily="34" charset="-128"/>
            </a:endParaRPr>
          </a:p>
        </p:txBody>
      </p:sp>
      <p:sp>
        <p:nvSpPr>
          <p:cNvPr id="119" name="Text Placeholder 2">
            <a:extLst>
              <a:ext uri="{FF2B5EF4-FFF2-40B4-BE49-F238E27FC236}">
                <a16:creationId xmlns:a16="http://schemas.microsoft.com/office/drawing/2014/main" id="{52900A4D-81BC-4A5F-932D-588B2501CFA8}"/>
              </a:ext>
            </a:extLst>
          </p:cNvPr>
          <p:cNvSpPr txBox="1">
            <a:spLocks/>
          </p:cNvSpPr>
          <p:nvPr/>
        </p:nvSpPr>
        <p:spPr>
          <a:xfrm>
            <a:off x="10417115" y="1922037"/>
            <a:ext cx="1235485" cy="33677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spcBef>
                <a:spcPts val="0"/>
              </a:spcBef>
              <a:buFont typeface="Arial" pitchFamily="34" charset="0"/>
              <a:buNone/>
            </a:pPr>
            <a:r>
              <a:rPr lang="en-US" sz="1400" b="1">
                <a:solidFill>
                  <a:srgbClr val="0078D7"/>
                </a:solidFill>
                <a:latin typeface="Segoe UI Light"/>
              </a:rPr>
              <a:t>Azure</a:t>
            </a:r>
          </a:p>
        </p:txBody>
      </p:sp>
      <p:cxnSp>
        <p:nvCxnSpPr>
          <p:cNvPr id="120" name="Straight Connector 119">
            <a:extLst>
              <a:ext uri="{FF2B5EF4-FFF2-40B4-BE49-F238E27FC236}">
                <a16:creationId xmlns:a16="http://schemas.microsoft.com/office/drawing/2014/main" id="{07EE7979-D739-4A8A-87BA-3DFA2FC437C7}"/>
              </a:ext>
            </a:extLst>
          </p:cNvPr>
          <p:cNvCxnSpPr>
            <a:cxnSpLocks/>
          </p:cNvCxnSpPr>
          <p:nvPr/>
        </p:nvCxnSpPr>
        <p:spPr>
          <a:xfrm>
            <a:off x="2133600" y="1558728"/>
            <a:ext cx="2422641" cy="0"/>
          </a:xfrm>
          <a:prstGeom prst="line">
            <a:avLst/>
          </a:prstGeom>
          <a:noFill/>
          <a:ln w="57150" cap="flat" cmpd="sng" algn="ctr">
            <a:solidFill>
              <a:srgbClr val="505050">
                <a:lumMod val="50000"/>
                <a:lumOff val="50000"/>
              </a:srgbClr>
            </a:solidFill>
            <a:prstDash val="solid"/>
            <a:headEnd type="none"/>
            <a:tailEnd type="arrow" w="lg" len="sm"/>
          </a:ln>
          <a:effectLst/>
        </p:spPr>
      </p:cxnSp>
      <p:cxnSp>
        <p:nvCxnSpPr>
          <p:cNvPr id="121" name="Straight Connector 120">
            <a:extLst>
              <a:ext uri="{FF2B5EF4-FFF2-40B4-BE49-F238E27FC236}">
                <a16:creationId xmlns:a16="http://schemas.microsoft.com/office/drawing/2014/main" id="{621CF74E-8B67-460F-AC5B-45CB1CCEA69C}"/>
              </a:ext>
            </a:extLst>
          </p:cNvPr>
          <p:cNvCxnSpPr>
            <a:cxnSpLocks/>
          </p:cNvCxnSpPr>
          <p:nvPr/>
        </p:nvCxnSpPr>
        <p:spPr>
          <a:xfrm>
            <a:off x="7583424" y="1558728"/>
            <a:ext cx="2223667" cy="0"/>
          </a:xfrm>
          <a:prstGeom prst="line">
            <a:avLst/>
          </a:prstGeom>
          <a:noFill/>
          <a:ln w="57150" cap="flat" cmpd="sng" algn="ctr">
            <a:solidFill>
              <a:srgbClr val="505050">
                <a:lumMod val="50000"/>
                <a:lumOff val="50000"/>
              </a:srgbClr>
            </a:solidFill>
            <a:prstDash val="solid"/>
            <a:headEnd type="none"/>
            <a:tailEnd type="arrow" w="lg" len="sm"/>
          </a:ln>
          <a:effectLst/>
        </p:spPr>
      </p:cxnSp>
      <p:cxnSp>
        <p:nvCxnSpPr>
          <p:cNvPr id="136" name="Straight Connector 135">
            <a:extLst>
              <a:ext uri="{FF2B5EF4-FFF2-40B4-BE49-F238E27FC236}">
                <a16:creationId xmlns:a16="http://schemas.microsoft.com/office/drawing/2014/main" id="{8BDBD1EC-CF01-4449-98AF-B10E708704F6}"/>
              </a:ext>
            </a:extLst>
          </p:cNvPr>
          <p:cNvCxnSpPr>
            <a:cxnSpLocks/>
          </p:cNvCxnSpPr>
          <p:nvPr/>
        </p:nvCxnSpPr>
        <p:spPr>
          <a:xfrm>
            <a:off x="4556241" y="2920066"/>
            <a:ext cx="323136" cy="0"/>
          </a:xfrm>
          <a:prstGeom prst="line">
            <a:avLst/>
          </a:prstGeom>
          <a:noFill/>
          <a:ln w="25400" cap="flat" cmpd="sng" algn="ctr">
            <a:solidFill>
              <a:srgbClr val="00BCF2">
                <a:lumMod val="50000"/>
              </a:srgbClr>
            </a:solidFill>
            <a:prstDash val="solid"/>
            <a:headEnd type="none"/>
            <a:tailEnd type="arrow" w="lg" len="sm"/>
          </a:ln>
          <a:effectLst/>
        </p:spPr>
      </p:cxnSp>
      <p:cxnSp>
        <p:nvCxnSpPr>
          <p:cNvPr id="137" name="Straight Connector 136">
            <a:extLst>
              <a:ext uri="{FF2B5EF4-FFF2-40B4-BE49-F238E27FC236}">
                <a16:creationId xmlns:a16="http://schemas.microsoft.com/office/drawing/2014/main" id="{A8AAA06C-7F61-403B-85D4-81ADE0481F41}"/>
              </a:ext>
            </a:extLst>
          </p:cNvPr>
          <p:cNvCxnSpPr>
            <a:cxnSpLocks/>
          </p:cNvCxnSpPr>
          <p:nvPr/>
        </p:nvCxnSpPr>
        <p:spPr>
          <a:xfrm>
            <a:off x="4556241" y="4007726"/>
            <a:ext cx="323136" cy="0"/>
          </a:xfrm>
          <a:prstGeom prst="line">
            <a:avLst/>
          </a:prstGeom>
          <a:noFill/>
          <a:ln w="25400" cap="flat" cmpd="sng" algn="ctr">
            <a:solidFill>
              <a:srgbClr val="00BCF2">
                <a:lumMod val="50000"/>
              </a:srgbClr>
            </a:solidFill>
            <a:prstDash val="solid"/>
            <a:headEnd type="none"/>
            <a:tailEnd type="arrow" w="lg" len="sm"/>
          </a:ln>
          <a:effectLst/>
        </p:spPr>
      </p:cxnSp>
      <p:cxnSp>
        <p:nvCxnSpPr>
          <p:cNvPr id="138" name="Straight Connector 137">
            <a:extLst>
              <a:ext uri="{FF2B5EF4-FFF2-40B4-BE49-F238E27FC236}">
                <a16:creationId xmlns:a16="http://schemas.microsoft.com/office/drawing/2014/main" id="{33A8CB47-27A6-42D1-99F8-4F5A00C5C456}"/>
              </a:ext>
            </a:extLst>
          </p:cNvPr>
          <p:cNvCxnSpPr>
            <a:cxnSpLocks/>
          </p:cNvCxnSpPr>
          <p:nvPr/>
        </p:nvCxnSpPr>
        <p:spPr>
          <a:xfrm>
            <a:off x="4556241" y="5093520"/>
            <a:ext cx="323136" cy="0"/>
          </a:xfrm>
          <a:prstGeom prst="line">
            <a:avLst/>
          </a:prstGeom>
          <a:noFill/>
          <a:ln w="25400" cap="flat" cmpd="sng" algn="ctr">
            <a:solidFill>
              <a:srgbClr val="00BCF2">
                <a:lumMod val="50000"/>
              </a:srgbClr>
            </a:solidFill>
            <a:prstDash val="sysDash"/>
            <a:headEnd type="none"/>
            <a:tailEnd type="arrow" w="lg" len="sm"/>
          </a:ln>
          <a:effectLst/>
        </p:spPr>
      </p:cxnSp>
      <p:cxnSp>
        <p:nvCxnSpPr>
          <p:cNvPr id="139" name="Straight Connector 138">
            <a:extLst>
              <a:ext uri="{FF2B5EF4-FFF2-40B4-BE49-F238E27FC236}">
                <a16:creationId xmlns:a16="http://schemas.microsoft.com/office/drawing/2014/main" id="{E3E56D95-151F-457A-BDE3-CD758ECD58A9}"/>
              </a:ext>
            </a:extLst>
          </p:cNvPr>
          <p:cNvCxnSpPr>
            <a:cxnSpLocks/>
          </p:cNvCxnSpPr>
          <p:nvPr/>
        </p:nvCxnSpPr>
        <p:spPr>
          <a:xfrm>
            <a:off x="4556241" y="6179314"/>
            <a:ext cx="323136" cy="0"/>
          </a:xfrm>
          <a:prstGeom prst="line">
            <a:avLst/>
          </a:prstGeom>
          <a:noFill/>
          <a:ln w="25400" cap="flat" cmpd="sng" algn="ctr">
            <a:solidFill>
              <a:srgbClr val="00BCF2">
                <a:lumMod val="50000"/>
              </a:srgbClr>
            </a:solidFill>
            <a:prstDash val="sysDash"/>
            <a:headEnd type="none"/>
            <a:tailEnd type="arrow" w="lg" len="sm"/>
          </a:ln>
          <a:effectLst/>
        </p:spPr>
      </p:cxnSp>
      <p:cxnSp>
        <p:nvCxnSpPr>
          <p:cNvPr id="140" name="Straight Connector 139">
            <a:extLst>
              <a:ext uri="{FF2B5EF4-FFF2-40B4-BE49-F238E27FC236}">
                <a16:creationId xmlns:a16="http://schemas.microsoft.com/office/drawing/2014/main" id="{5F079B92-C2C0-4926-9AFE-01B7DC26EA82}"/>
              </a:ext>
            </a:extLst>
          </p:cNvPr>
          <p:cNvCxnSpPr>
            <a:cxnSpLocks/>
          </p:cNvCxnSpPr>
          <p:nvPr/>
        </p:nvCxnSpPr>
        <p:spPr>
          <a:xfrm>
            <a:off x="7220479" y="2921932"/>
            <a:ext cx="362945" cy="0"/>
          </a:xfrm>
          <a:prstGeom prst="line">
            <a:avLst/>
          </a:prstGeom>
          <a:noFill/>
          <a:ln w="25400" cap="flat" cmpd="sng" algn="ctr">
            <a:solidFill>
              <a:srgbClr val="00BCF2">
                <a:lumMod val="50000"/>
              </a:srgbClr>
            </a:solidFill>
            <a:prstDash val="solid"/>
            <a:headEnd type="none"/>
            <a:tailEnd type="arrow" w="lg" len="sm"/>
          </a:ln>
          <a:effectLst/>
        </p:spPr>
      </p:cxnSp>
      <p:cxnSp>
        <p:nvCxnSpPr>
          <p:cNvPr id="141" name="Straight Connector 140">
            <a:extLst>
              <a:ext uri="{FF2B5EF4-FFF2-40B4-BE49-F238E27FC236}">
                <a16:creationId xmlns:a16="http://schemas.microsoft.com/office/drawing/2014/main" id="{DF7B369C-F687-42E9-A66D-72A1CE4920E2}"/>
              </a:ext>
            </a:extLst>
          </p:cNvPr>
          <p:cNvCxnSpPr>
            <a:cxnSpLocks/>
          </p:cNvCxnSpPr>
          <p:nvPr/>
        </p:nvCxnSpPr>
        <p:spPr>
          <a:xfrm>
            <a:off x="7220479" y="4007726"/>
            <a:ext cx="362945" cy="0"/>
          </a:xfrm>
          <a:prstGeom prst="line">
            <a:avLst/>
          </a:prstGeom>
          <a:noFill/>
          <a:ln w="25400" cap="flat" cmpd="sng" algn="ctr">
            <a:solidFill>
              <a:srgbClr val="00BCF2">
                <a:lumMod val="50000"/>
              </a:srgbClr>
            </a:solidFill>
            <a:prstDash val="solid"/>
            <a:headEnd type="none"/>
            <a:tailEnd type="arrow" w="lg" len="sm"/>
          </a:ln>
          <a:effectLst/>
        </p:spPr>
      </p:cxnSp>
      <p:cxnSp>
        <p:nvCxnSpPr>
          <p:cNvPr id="142" name="Straight Connector 141">
            <a:extLst>
              <a:ext uri="{FF2B5EF4-FFF2-40B4-BE49-F238E27FC236}">
                <a16:creationId xmlns:a16="http://schemas.microsoft.com/office/drawing/2014/main" id="{6E2EBC6D-635F-4E47-BE6B-D0C23C66C20C}"/>
              </a:ext>
            </a:extLst>
          </p:cNvPr>
          <p:cNvCxnSpPr>
            <a:cxnSpLocks/>
          </p:cNvCxnSpPr>
          <p:nvPr/>
        </p:nvCxnSpPr>
        <p:spPr>
          <a:xfrm>
            <a:off x="7220479" y="5093520"/>
            <a:ext cx="362945" cy="0"/>
          </a:xfrm>
          <a:prstGeom prst="line">
            <a:avLst/>
          </a:prstGeom>
          <a:noFill/>
          <a:ln w="25400" cap="flat" cmpd="sng" algn="ctr">
            <a:solidFill>
              <a:srgbClr val="00BCF2">
                <a:lumMod val="50000"/>
              </a:srgbClr>
            </a:solidFill>
            <a:prstDash val="sysDash"/>
            <a:headEnd type="none"/>
            <a:tailEnd type="arrow" w="lg" len="sm"/>
          </a:ln>
          <a:effectLst/>
        </p:spPr>
      </p:cxnSp>
      <p:cxnSp>
        <p:nvCxnSpPr>
          <p:cNvPr id="143" name="Straight Connector 142">
            <a:extLst>
              <a:ext uri="{FF2B5EF4-FFF2-40B4-BE49-F238E27FC236}">
                <a16:creationId xmlns:a16="http://schemas.microsoft.com/office/drawing/2014/main" id="{BB87A589-3D76-488E-A844-68A23EBDBB09}"/>
              </a:ext>
            </a:extLst>
          </p:cNvPr>
          <p:cNvCxnSpPr>
            <a:cxnSpLocks/>
          </p:cNvCxnSpPr>
          <p:nvPr/>
        </p:nvCxnSpPr>
        <p:spPr>
          <a:xfrm>
            <a:off x="7220479" y="6179314"/>
            <a:ext cx="362945" cy="0"/>
          </a:xfrm>
          <a:prstGeom prst="line">
            <a:avLst/>
          </a:prstGeom>
          <a:noFill/>
          <a:ln w="25400" cap="flat" cmpd="sng" algn="ctr">
            <a:solidFill>
              <a:srgbClr val="00BCF2">
                <a:lumMod val="50000"/>
              </a:srgbClr>
            </a:solidFill>
            <a:prstDash val="sysDash"/>
            <a:headEnd type="none"/>
            <a:tailEnd type="arrow" w="lg" len="sm"/>
          </a:ln>
          <a:effectLst/>
        </p:spPr>
      </p:cxnSp>
      <p:sp>
        <p:nvSpPr>
          <p:cNvPr id="144" name="Text Placeholder 2">
            <a:extLst>
              <a:ext uri="{FF2B5EF4-FFF2-40B4-BE49-F238E27FC236}">
                <a16:creationId xmlns:a16="http://schemas.microsoft.com/office/drawing/2014/main" id="{F0947B20-B2A6-4F8C-B835-F8792CFAB5A6}"/>
              </a:ext>
            </a:extLst>
          </p:cNvPr>
          <p:cNvSpPr txBox="1">
            <a:spLocks/>
          </p:cNvSpPr>
          <p:nvPr/>
        </p:nvSpPr>
        <p:spPr>
          <a:xfrm>
            <a:off x="687741" y="1934082"/>
            <a:ext cx="1235485" cy="33677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spcBef>
                <a:spcPts val="0"/>
              </a:spcBef>
              <a:buNone/>
            </a:pPr>
            <a:r>
              <a:rPr lang="en-US" sz="1400" b="1">
                <a:solidFill>
                  <a:schemeClr val="tx1">
                    <a:lumMod val="85000"/>
                    <a:lumOff val="15000"/>
                  </a:schemeClr>
                </a:solidFill>
              </a:rPr>
              <a:t>On Premise</a:t>
            </a:r>
          </a:p>
        </p:txBody>
      </p:sp>
      <p:sp>
        <p:nvSpPr>
          <p:cNvPr id="45" name="Rectangle 44">
            <a:extLst>
              <a:ext uri="{FF2B5EF4-FFF2-40B4-BE49-F238E27FC236}">
                <a16:creationId xmlns:a16="http://schemas.microsoft.com/office/drawing/2014/main" id="{92F6EFFC-B382-4F7E-B8DA-10A2ECDC7D74}"/>
              </a:ext>
            </a:extLst>
          </p:cNvPr>
          <p:cNvSpPr/>
          <p:nvPr/>
        </p:nvSpPr>
        <p:spPr bwMode="auto">
          <a:xfrm>
            <a:off x="687742" y="4007726"/>
            <a:ext cx="3204636" cy="1000880"/>
          </a:xfrm>
          <a:prstGeom prst="rect">
            <a:avLst/>
          </a:prstGeom>
          <a:no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TextBox 54">
            <a:extLst>
              <a:ext uri="{FF2B5EF4-FFF2-40B4-BE49-F238E27FC236}">
                <a16:creationId xmlns:a16="http://schemas.microsoft.com/office/drawing/2014/main" id="{1BDB0147-B019-4A0C-8C2A-91CF3ADC8E73}"/>
              </a:ext>
            </a:extLst>
          </p:cNvPr>
          <p:cNvSpPr txBox="1"/>
          <p:nvPr/>
        </p:nvSpPr>
        <p:spPr>
          <a:xfrm>
            <a:off x="1511994" y="4236345"/>
            <a:ext cx="2236057" cy="5666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Discover &amp; Assess</a:t>
            </a:r>
          </a:p>
        </p:txBody>
      </p:sp>
      <p:pic>
        <p:nvPicPr>
          <p:cNvPr id="14" name="Graphic 13" descr="Send">
            <a:extLst>
              <a:ext uri="{FF2B5EF4-FFF2-40B4-BE49-F238E27FC236}">
                <a16:creationId xmlns:a16="http://schemas.microsoft.com/office/drawing/2014/main" id="{D7343A0F-2FED-4F7F-9A67-6C85B8CEBC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61201" y="1391895"/>
            <a:ext cx="457200" cy="457200"/>
          </a:xfrm>
          <a:prstGeom prst="rect">
            <a:avLst/>
          </a:prstGeom>
        </p:spPr>
      </p:pic>
      <p:pic>
        <p:nvPicPr>
          <p:cNvPr id="16" name="Graphic 15" descr="Magnifying glass">
            <a:extLst>
              <a:ext uri="{FF2B5EF4-FFF2-40B4-BE49-F238E27FC236}">
                <a16:creationId xmlns:a16="http://schemas.microsoft.com/office/drawing/2014/main" id="{09C293ED-40DB-4CF4-BBF9-98A23C4755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1538" y="4313530"/>
            <a:ext cx="389271" cy="389271"/>
          </a:xfrm>
          <a:prstGeom prst="rect">
            <a:avLst/>
          </a:prstGeom>
        </p:spPr>
      </p:pic>
      <p:pic>
        <p:nvPicPr>
          <p:cNvPr id="18" name="Graphic 17" descr="Gauge">
            <a:extLst>
              <a:ext uri="{FF2B5EF4-FFF2-40B4-BE49-F238E27FC236}">
                <a16:creationId xmlns:a16="http://schemas.microsoft.com/office/drawing/2014/main" id="{66F94751-07C5-4DE5-BE1E-A376D2D960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7783" y="4267819"/>
            <a:ext cx="419655" cy="419655"/>
          </a:xfrm>
          <a:prstGeom prst="rect">
            <a:avLst/>
          </a:prstGeom>
        </p:spPr>
      </p:pic>
      <p:sp>
        <p:nvSpPr>
          <p:cNvPr id="69" name="Text Placeholder 2">
            <a:extLst>
              <a:ext uri="{FF2B5EF4-FFF2-40B4-BE49-F238E27FC236}">
                <a16:creationId xmlns:a16="http://schemas.microsoft.com/office/drawing/2014/main" id="{01D2C36E-DE86-4EB8-A189-5B82A6E4F361}"/>
              </a:ext>
            </a:extLst>
          </p:cNvPr>
          <p:cNvSpPr txBox="1">
            <a:spLocks/>
          </p:cNvSpPr>
          <p:nvPr/>
        </p:nvSpPr>
        <p:spPr>
          <a:xfrm>
            <a:off x="2729225" y="1108541"/>
            <a:ext cx="1645916" cy="33677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spcBef>
                <a:spcPts val="0"/>
              </a:spcBef>
              <a:buNone/>
            </a:pPr>
            <a:r>
              <a:rPr lang="en-US" sz="1400" b="1">
                <a:solidFill>
                  <a:schemeClr val="tx2"/>
                </a:solidFill>
              </a:rPr>
              <a:t>Pre-Migration</a:t>
            </a:r>
          </a:p>
        </p:txBody>
      </p:sp>
      <p:sp>
        <p:nvSpPr>
          <p:cNvPr id="70" name="Text Placeholder 2">
            <a:extLst>
              <a:ext uri="{FF2B5EF4-FFF2-40B4-BE49-F238E27FC236}">
                <a16:creationId xmlns:a16="http://schemas.microsoft.com/office/drawing/2014/main" id="{AE843F2C-829C-4FCF-A896-804ADEAF429B}"/>
              </a:ext>
            </a:extLst>
          </p:cNvPr>
          <p:cNvSpPr txBox="1">
            <a:spLocks/>
          </p:cNvSpPr>
          <p:nvPr/>
        </p:nvSpPr>
        <p:spPr>
          <a:xfrm>
            <a:off x="5665929" y="648180"/>
            <a:ext cx="1645916" cy="33677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spcBef>
                <a:spcPts val="0"/>
              </a:spcBef>
              <a:buNone/>
            </a:pPr>
            <a:r>
              <a:rPr lang="en-US" sz="1400" b="1">
                <a:solidFill>
                  <a:schemeClr val="tx2"/>
                </a:solidFill>
              </a:rPr>
              <a:t>Migration</a:t>
            </a:r>
          </a:p>
        </p:txBody>
      </p:sp>
      <p:sp>
        <p:nvSpPr>
          <p:cNvPr id="71" name="Text Placeholder 2">
            <a:extLst>
              <a:ext uri="{FF2B5EF4-FFF2-40B4-BE49-F238E27FC236}">
                <a16:creationId xmlns:a16="http://schemas.microsoft.com/office/drawing/2014/main" id="{6383ECB4-733C-4FC4-B187-9E8861D6663B}"/>
              </a:ext>
            </a:extLst>
          </p:cNvPr>
          <p:cNvSpPr txBox="1">
            <a:spLocks/>
          </p:cNvSpPr>
          <p:nvPr/>
        </p:nvSpPr>
        <p:spPr>
          <a:xfrm>
            <a:off x="8003987" y="1163644"/>
            <a:ext cx="1645916" cy="33677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spcBef>
                <a:spcPts val="0"/>
              </a:spcBef>
              <a:buNone/>
            </a:pPr>
            <a:r>
              <a:rPr lang="en-US" sz="1400" b="1">
                <a:solidFill>
                  <a:schemeClr val="tx2"/>
                </a:solidFill>
              </a:rPr>
              <a:t>Post Migration</a:t>
            </a:r>
          </a:p>
        </p:txBody>
      </p:sp>
      <p:sp>
        <p:nvSpPr>
          <p:cNvPr id="31" name="Rectangle 30">
            <a:extLst>
              <a:ext uri="{FF2B5EF4-FFF2-40B4-BE49-F238E27FC236}">
                <a16:creationId xmlns:a16="http://schemas.microsoft.com/office/drawing/2014/main" id="{B34EA4C6-8230-4B75-97D1-A7B1E71F071D}"/>
              </a:ext>
            </a:extLst>
          </p:cNvPr>
          <p:cNvSpPr/>
          <p:nvPr/>
        </p:nvSpPr>
        <p:spPr>
          <a:xfrm>
            <a:off x="163804" y="6344355"/>
            <a:ext cx="4252511" cy="584775"/>
          </a:xfrm>
          <a:prstGeom prst="rect">
            <a:avLst/>
          </a:prstGeom>
        </p:spPr>
        <p:txBody>
          <a:bodyPr wrap="none">
            <a:spAutoFit/>
          </a:bodyPr>
          <a:lstStyle/>
          <a:p>
            <a:r>
              <a:rPr lang="en-GB" sz="1600">
                <a:hlinkClick r:id="rId9"/>
              </a:rPr>
              <a:t>https://azure.microsoft.com/en-gb/migration</a:t>
            </a:r>
            <a:endParaRPr lang="en-GB" sz="1600"/>
          </a:p>
          <a:p>
            <a:endParaRPr lang="en-GB" sz="1600"/>
          </a:p>
        </p:txBody>
      </p:sp>
      <p:sp>
        <p:nvSpPr>
          <p:cNvPr id="44" name="Text Placeholder 2">
            <a:extLst>
              <a:ext uri="{FF2B5EF4-FFF2-40B4-BE49-F238E27FC236}">
                <a16:creationId xmlns:a16="http://schemas.microsoft.com/office/drawing/2014/main" id="{B3DAEBB8-3E0C-4EA2-B4F8-E74904657C06}"/>
              </a:ext>
            </a:extLst>
          </p:cNvPr>
          <p:cNvSpPr txBox="1">
            <a:spLocks/>
          </p:cNvSpPr>
          <p:nvPr/>
        </p:nvSpPr>
        <p:spPr>
          <a:xfrm>
            <a:off x="7311845" y="1593879"/>
            <a:ext cx="3391420" cy="10227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50000"/>
              </a:lnSpc>
              <a:spcBef>
                <a:spcPts val="0"/>
              </a:spcBef>
              <a:buFont typeface="+mj-lt"/>
              <a:buAutoNum type="arabicPeriod"/>
            </a:pPr>
            <a:endParaRPr lang="en-US" sz="1400" b="1">
              <a:solidFill>
                <a:schemeClr val="tx1"/>
              </a:solidFill>
            </a:endParaRPr>
          </a:p>
        </p:txBody>
      </p:sp>
      <p:sp>
        <p:nvSpPr>
          <p:cNvPr id="46" name="Text Placeholder 2">
            <a:extLst>
              <a:ext uri="{FF2B5EF4-FFF2-40B4-BE49-F238E27FC236}">
                <a16:creationId xmlns:a16="http://schemas.microsoft.com/office/drawing/2014/main" id="{9D6E834D-02AE-4AAC-99FA-165C6D3ABF88}"/>
              </a:ext>
            </a:extLst>
          </p:cNvPr>
          <p:cNvSpPr txBox="1">
            <a:spLocks/>
          </p:cNvSpPr>
          <p:nvPr/>
        </p:nvSpPr>
        <p:spPr>
          <a:xfrm>
            <a:off x="9800407" y="2562923"/>
            <a:ext cx="3391420" cy="751916"/>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lnSpc>
                <a:spcPct val="150000"/>
              </a:lnSpc>
              <a:spcBef>
                <a:spcPts val="0"/>
              </a:spcBef>
              <a:buFont typeface="+mj-lt"/>
              <a:buAutoNum type="arabicPeriod"/>
            </a:pPr>
            <a:endParaRPr lang="en-US" sz="1400" b="1">
              <a:solidFill>
                <a:schemeClr val="tx1"/>
              </a:solidFill>
            </a:endParaRPr>
          </a:p>
        </p:txBody>
      </p:sp>
    </p:spTree>
    <p:extLst>
      <p:ext uri="{BB962C8B-B14F-4D97-AF65-F5344CB8AC3E}">
        <p14:creationId xmlns:p14="http://schemas.microsoft.com/office/powerpoint/2010/main" val="2770312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6"/>
                                        </p:tgtEl>
                                        <p:attrNameLst>
                                          <p:attrName>style.visibility</p:attrName>
                                        </p:attrNameLst>
                                      </p:cBhvr>
                                      <p:to>
                                        <p:strVal val="visible"/>
                                      </p:to>
                                    </p:set>
                                    <p:animEffect transition="in" filter="wipe(down)">
                                      <p:cBhvr>
                                        <p:cTn id="12" dur="500"/>
                                        <p:tgtEl>
                                          <p:spTgt spid="1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wipe(down)">
                                      <p:cBhvr>
                                        <p:cTn id="1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4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97988B-0E97-4B3B-BFD3-314B34B3F2AF}"/>
              </a:ext>
            </a:extLst>
          </p:cNvPr>
          <p:cNvSpPr>
            <a:spLocks noGrp="1"/>
          </p:cNvSpPr>
          <p:nvPr>
            <p:ph type="title" idx="4294967295"/>
          </p:nvPr>
        </p:nvSpPr>
        <p:spPr>
          <a:xfrm>
            <a:off x="447468" y="221257"/>
            <a:ext cx="11276900" cy="387798"/>
          </a:xfrm>
        </p:spPr>
        <p:txBody>
          <a:bodyPr/>
          <a:lstStyle/>
          <a:p>
            <a:pPr algn="ctr" defTabSz="914367">
              <a:lnSpc>
                <a:spcPct val="90000"/>
              </a:lnSpc>
            </a:pPr>
            <a:r>
              <a:rPr lang="en-US" sz="2800" cap="all" spc="-100">
                <a:latin typeface="Segoe UI Semilight" panose="020B0402040204020203" pitchFamily="34" charset="0"/>
                <a:cs typeface="Segoe UI Semilight" panose="020B0402040204020203" pitchFamily="34" charset="0"/>
              </a:rPr>
              <a:t>Routes to Data Platform Modernization in azure</a:t>
            </a:r>
          </a:p>
        </p:txBody>
      </p:sp>
      <p:grpSp>
        <p:nvGrpSpPr>
          <p:cNvPr id="60" name="Group 59">
            <a:extLst>
              <a:ext uri="{FF2B5EF4-FFF2-40B4-BE49-F238E27FC236}">
                <a16:creationId xmlns:a16="http://schemas.microsoft.com/office/drawing/2014/main" id="{44F12F73-2F9D-451B-995D-88EDAA65C665}"/>
              </a:ext>
            </a:extLst>
          </p:cNvPr>
          <p:cNvGrpSpPr/>
          <p:nvPr/>
        </p:nvGrpSpPr>
        <p:grpSpPr>
          <a:xfrm>
            <a:off x="2551126" y="1818050"/>
            <a:ext cx="146892" cy="1024469"/>
            <a:chOff x="-526186" y="4559300"/>
            <a:chExt cx="146912" cy="1024615"/>
          </a:xfrm>
        </p:grpSpPr>
        <p:sp>
          <p:nvSpPr>
            <p:cNvPr id="67" name="Oval 66">
              <a:extLst>
                <a:ext uri="{FF2B5EF4-FFF2-40B4-BE49-F238E27FC236}">
                  <a16:creationId xmlns:a16="http://schemas.microsoft.com/office/drawing/2014/main" id="{110B2F2C-A302-4016-9025-19509AEEA18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9" name="Straight Connector 68">
              <a:extLst>
                <a:ext uri="{FF2B5EF4-FFF2-40B4-BE49-F238E27FC236}">
                  <a16:creationId xmlns:a16="http://schemas.microsoft.com/office/drawing/2014/main" id="{4F4C5D74-6A36-401D-907A-8E8AAB3E24E4}"/>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0" name="Group 69">
            <a:extLst>
              <a:ext uri="{FF2B5EF4-FFF2-40B4-BE49-F238E27FC236}">
                <a16:creationId xmlns:a16="http://schemas.microsoft.com/office/drawing/2014/main" id="{F805B9D4-D39C-43DA-BBA0-496A416332DB}"/>
              </a:ext>
            </a:extLst>
          </p:cNvPr>
          <p:cNvGrpSpPr/>
          <p:nvPr/>
        </p:nvGrpSpPr>
        <p:grpSpPr>
          <a:xfrm>
            <a:off x="5173304" y="1818050"/>
            <a:ext cx="146892" cy="1024469"/>
            <a:chOff x="-526186" y="4559300"/>
            <a:chExt cx="146912" cy="1024615"/>
          </a:xfrm>
        </p:grpSpPr>
        <p:sp>
          <p:nvSpPr>
            <p:cNvPr id="71" name="Oval 70">
              <a:extLst>
                <a:ext uri="{FF2B5EF4-FFF2-40B4-BE49-F238E27FC236}">
                  <a16:creationId xmlns:a16="http://schemas.microsoft.com/office/drawing/2014/main" id="{147C4211-C83E-4AE6-9773-6C9AD3A472FA}"/>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2" name="Straight Connector 71">
              <a:extLst>
                <a:ext uri="{FF2B5EF4-FFF2-40B4-BE49-F238E27FC236}">
                  <a16:creationId xmlns:a16="http://schemas.microsoft.com/office/drawing/2014/main" id="{E3B1CD48-0101-4CA1-B11A-B8715B20CADA}"/>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3" name="Group 72">
            <a:extLst>
              <a:ext uri="{FF2B5EF4-FFF2-40B4-BE49-F238E27FC236}">
                <a16:creationId xmlns:a16="http://schemas.microsoft.com/office/drawing/2014/main" id="{F7DEB2CF-1ED4-41FF-B4DD-53545340C59E}"/>
              </a:ext>
            </a:extLst>
          </p:cNvPr>
          <p:cNvGrpSpPr/>
          <p:nvPr/>
        </p:nvGrpSpPr>
        <p:grpSpPr>
          <a:xfrm>
            <a:off x="7973256" y="1818050"/>
            <a:ext cx="146892" cy="1024469"/>
            <a:chOff x="-526186" y="4559300"/>
            <a:chExt cx="146912" cy="1024615"/>
          </a:xfrm>
        </p:grpSpPr>
        <p:sp>
          <p:nvSpPr>
            <p:cNvPr id="74" name="Oval 73">
              <a:extLst>
                <a:ext uri="{FF2B5EF4-FFF2-40B4-BE49-F238E27FC236}">
                  <a16:creationId xmlns:a16="http://schemas.microsoft.com/office/drawing/2014/main" id="{BAB9AC41-B4FB-4361-928A-348DF594065C}"/>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5" name="Straight Connector 74">
              <a:extLst>
                <a:ext uri="{FF2B5EF4-FFF2-40B4-BE49-F238E27FC236}">
                  <a16:creationId xmlns:a16="http://schemas.microsoft.com/office/drawing/2014/main" id="{965EC370-23F4-4210-9A3A-472B3963615C}"/>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grpSp>
        <p:nvGrpSpPr>
          <p:cNvPr id="76" name="Group 75">
            <a:extLst>
              <a:ext uri="{FF2B5EF4-FFF2-40B4-BE49-F238E27FC236}">
                <a16:creationId xmlns:a16="http://schemas.microsoft.com/office/drawing/2014/main" id="{F16B2663-37A8-4B14-996D-D1C710B07EEB}"/>
              </a:ext>
            </a:extLst>
          </p:cNvPr>
          <p:cNvGrpSpPr/>
          <p:nvPr/>
        </p:nvGrpSpPr>
        <p:grpSpPr>
          <a:xfrm>
            <a:off x="10716067" y="1818050"/>
            <a:ext cx="146892" cy="1024469"/>
            <a:chOff x="-526186" y="4559300"/>
            <a:chExt cx="146912" cy="1024615"/>
          </a:xfrm>
        </p:grpSpPr>
        <p:sp>
          <p:nvSpPr>
            <p:cNvPr id="77" name="Oval 76">
              <a:extLst>
                <a:ext uri="{FF2B5EF4-FFF2-40B4-BE49-F238E27FC236}">
                  <a16:creationId xmlns:a16="http://schemas.microsoft.com/office/drawing/2014/main" id="{E813975F-C673-4FF0-B254-7BF5E6738A25}"/>
                </a:ext>
              </a:extLst>
            </p:cNvPr>
            <p:cNvSpPr/>
            <p:nvPr/>
          </p:nvSpPr>
          <p:spPr bwMode="auto">
            <a:xfrm rot="10800000">
              <a:off x="-526186" y="5437003"/>
              <a:ext cx="146912" cy="146912"/>
            </a:xfrm>
            <a:prstGeom prst="ellipse">
              <a:avLst/>
            </a:prstGeom>
            <a:solidFill>
              <a:srgbClr val="0072C6"/>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78" name="Straight Connector 77">
              <a:extLst>
                <a:ext uri="{FF2B5EF4-FFF2-40B4-BE49-F238E27FC236}">
                  <a16:creationId xmlns:a16="http://schemas.microsoft.com/office/drawing/2014/main" id="{846AB92D-EB91-4F9D-863A-0C75EA86CF93}"/>
                </a:ext>
              </a:extLst>
            </p:cNvPr>
            <p:cNvCxnSpPr>
              <a:cxnSpLocks/>
            </p:cNvCxnSpPr>
            <p:nvPr/>
          </p:nvCxnSpPr>
          <p:spPr>
            <a:xfrm flipV="1">
              <a:off x="-452730" y="4559300"/>
              <a:ext cx="0" cy="802226"/>
            </a:xfrm>
            <a:prstGeom prst="line">
              <a:avLst/>
            </a:prstGeom>
            <a:solidFill>
              <a:srgbClr val="FFFFFF"/>
            </a:solidFill>
            <a:ln w="19050" cap="flat" cmpd="sng" algn="ctr">
              <a:solidFill>
                <a:srgbClr val="0072C6"/>
              </a:solidFill>
              <a:prstDash val="dash"/>
              <a:miter lim="800000"/>
              <a:headEnd type="none"/>
              <a:tailEnd type="none"/>
            </a:ln>
            <a:effectLst/>
          </p:spPr>
        </p:cxnSp>
      </p:grpSp>
      <p:sp>
        <p:nvSpPr>
          <p:cNvPr id="79" name="Rectangle 78">
            <a:extLst>
              <a:ext uri="{FF2B5EF4-FFF2-40B4-BE49-F238E27FC236}">
                <a16:creationId xmlns:a16="http://schemas.microsoft.com/office/drawing/2014/main" id="{EB8284DB-57E5-4FEE-9190-8FDFB1D4C9FF}"/>
              </a:ext>
            </a:extLst>
          </p:cNvPr>
          <p:cNvSpPr/>
          <p:nvPr/>
        </p:nvSpPr>
        <p:spPr bwMode="auto">
          <a:xfrm>
            <a:off x="260429" y="4846526"/>
            <a:ext cx="11453554" cy="852824"/>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80" name="Diagram 79">
            <a:extLst>
              <a:ext uri="{FF2B5EF4-FFF2-40B4-BE49-F238E27FC236}">
                <a16:creationId xmlns:a16="http://schemas.microsoft.com/office/drawing/2014/main" id="{A62D6F0C-01D4-4B7B-85C0-B30A2D351E0A}"/>
              </a:ext>
            </a:extLst>
          </p:cNvPr>
          <p:cNvGraphicFramePr/>
          <p:nvPr>
            <p:extLst>
              <p:ext uri="{D42A27DB-BD31-4B8C-83A1-F6EECF244321}">
                <p14:modId xmlns:p14="http://schemas.microsoft.com/office/powerpoint/2010/main" val="932893028"/>
              </p:ext>
            </p:extLst>
          </p:nvPr>
        </p:nvGraphicFramePr>
        <p:xfrm>
          <a:off x="1464209" y="616350"/>
          <a:ext cx="10393489" cy="2285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1" name="Rectangle 80">
            <a:extLst>
              <a:ext uri="{FF2B5EF4-FFF2-40B4-BE49-F238E27FC236}">
                <a16:creationId xmlns:a16="http://schemas.microsoft.com/office/drawing/2014/main" id="{973C9207-A197-49FE-B57D-FC4C1F13960D}"/>
              </a:ext>
            </a:extLst>
          </p:cNvPr>
          <p:cNvSpPr/>
          <p:nvPr/>
        </p:nvSpPr>
        <p:spPr>
          <a:xfrm>
            <a:off x="1464210" y="2984969"/>
            <a:ext cx="2318528" cy="271554"/>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a:ea typeface="+mn-ea"/>
                <a:cs typeface="Segoe UI Semibold" charset="0"/>
              </a:rPr>
              <a:t>Redeploy as-is to cloud</a:t>
            </a:r>
          </a:p>
        </p:txBody>
      </p:sp>
      <p:sp>
        <p:nvSpPr>
          <p:cNvPr id="82" name="TextBox 81">
            <a:extLst>
              <a:ext uri="{FF2B5EF4-FFF2-40B4-BE49-F238E27FC236}">
                <a16:creationId xmlns:a16="http://schemas.microsoft.com/office/drawing/2014/main" id="{E61F9D0F-4DAB-4FC9-A04A-0D21D12BCE83}"/>
              </a:ext>
            </a:extLst>
          </p:cNvPr>
          <p:cNvSpPr txBox="1"/>
          <p:nvPr/>
        </p:nvSpPr>
        <p:spPr>
          <a:xfrm>
            <a:off x="1464210" y="3778572"/>
            <a:ext cx="2318528" cy="872789"/>
          </a:xfrm>
          <a:prstGeom prst="rect">
            <a:avLst/>
          </a:prstGeom>
          <a:noFill/>
        </p:spPr>
        <p:txBody>
          <a:bodyPr wrap="square" lIns="45713" tIns="45713" rIns="45713" bIns="45713" rtlCol="0">
            <a:spAutoFit/>
          </a:bodyPr>
          <a:lstStyle/>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Reduce Capex</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Free up datacenter space</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Quick cloud ROI</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End of Support SQL 2008</a:t>
            </a:r>
          </a:p>
        </p:txBody>
      </p:sp>
      <p:sp>
        <p:nvSpPr>
          <p:cNvPr id="83" name="Rectangle 82">
            <a:extLst>
              <a:ext uri="{FF2B5EF4-FFF2-40B4-BE49-F238E27FC236}">
                <a16:creationId xmlns:a16="http://schemas.microsoft.com/office/drawing/2014/main" id="{CEC3E686-8C95-407A-BF1C-2798C9DF1FF7}"/>
              </a:ext>
            </a:extLst>
          </p:cNvPr>
          <p:cNvSpPr/>
          <p:nvPr/>
        </p:nvSpPr>
        <p:spPr>
          <a:xfrm>
            <a:off x="1402486" y="4862851"/>
            <a:ext cx="2318527" cy="333617"/>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IaaS</a:t>
            </a:r>
            <a:endParaRPr kumimoji="0" lang="en-US" sz="1372" b="0" i="0" u="none" strike="noStrike" kern="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A31AB68D-C83E-4218-80B6-B0A21DD7ED95}"/>
              </a:ext>
            </a:extLst>
          </p:cNvPr>
          <p:cNvSpPr txBox="1"/>
          <p:nvPr/>
        </p:nvSpPr>
        <p:spPr>
          <a:xfrm>
            <a:off x="1464210" y="5920333"/>
            <a:ext cx="2612490" cy="673760"/>
          </a:xfrm>
          <a:prstGeom prst="rect">
            <a:avLst/>
          </a:prstGeom>
          <a:noFill/>
        </p:spPr>
        <p:txBody>
          <a:bodyPr wrap="square" lIns="45713" tIns="45713" rIns="45713" bIns="45713" rtlCol="0">
            <a:spAutoFit/>
          </a:bodyPr>
          <a:lstStyle/>
          <a:p>
            <a:pPr marL="0" marR="0" lvl="0" indent="0" algn="l" defTabSz="914225" rtl="0" eaLnBrk="1" fontAlgn="auto" latinLnBrk="0" hangingPunct="1">
              <a:lnSpc>
                <a:spcPct val="110000"/>
              </a:lnSpc>
              <a:spcBef>
                <a:spcPts val="0"/>
              </a:spcBef>
              <a:spcAft>
                <a:spcPts val="0"/>
              </a:spcAft>
              <a:buClrTx/>
              <a:buSzTx/>
              <a:buFontTx/>
              <a:buNone/>
              <a:tabLst/>
              <a:defRPr/>
            </a:pPr>
            <a:r>
              <a:rPr kumimoji="0" lang="en-US" sz="1176"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IaaS:</a:t>
            </a: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176" b="0" i="0" u="none" strike="noStrike" kern="0" cap="none" spc="-20" normalizeH="0" baseline="0" noProof="0">
                <a:ln>
                  <a:noFill/>
                </a:ln>
                <a:solidFill>
                  <a:srgbClr val="000000"/>
                </a:solidFill>
                <a:effectLst/>
                <a:uLnTx/>
                <a:uFillTx/>
                <a:latin typeface="Segoe UI"/>
                <a:ea typeface="+mn-ea"/>
                <a:cs typeface="Segoe UI Semibold" panose="020B0702040204020203" pitchFamily="34" charset="0"/>
              </a:rPr>
              <a:t>435% ROI vs on premise, 73% reduction</a:t>
            </a: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176" b="0" i="0" u="none" strike="noStrike" kern="0" cap="none" spc="-40" normalizeH="0" baseline="0" noProof="0">
                <a:ln>
                  <a:noFill/>
                </a:ln>
                <a:solidFill>
                  <a:srgbClr val="000000"/>
                </a:solidFill>
                <a:effectLst/>
                <a:uLnTx/>
                <a:uFillTx/>
                <a:latin typeface="Segoe UI"/>
                <a:ea typeface="+mn-ea"/>
                <a:cs typeface="Segoe UI Semibold" panose="020B0702040204020203" pitchFamily="34" charset="0"/>
              </a:rPr>
              <a:t>in datacenter footprint and 83%</a:t>
            </a: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reduced IT outsourcing cost.</a:t>
            </a:r>
            <a:r>
              <a:rPr kumimoji="0" lang="en-US" sz="1176" b="1" i="0" u="none" strike="noStrike" kern="0" cap="none" spc="0" normalizeH="0" baseline="30000" noProof="0">
                <a:ln>
                  <a:noFill/>
                </a:ln>
                <a:solidFill>
                  <a:srgbClr val="000000"/>
                </a:solidFill>
                <a:effectLst/>
                <a:uLnTx/>
                <a:uFillTx/>
                <a:latin typeface="Segoe UI"/>
                <a:ea typeface="+mn-ea"/>
                <a:cs typeface="Segoe UI Semibold" panose="020B0702040204020203" pitchFamily="34" charset="0"/>
              </a:rPr>
              <a:t>1</a:t>
            </a:r>
          </a:p>
        </p:txBody>
      </p:sp>
      <p:sp>
        <p:nvSpPr>
          <p:cNvPr id="85" name="Rectangle 84">
            <a:extLst>
              <a:ext uri="{FF2B5EF4-FFF2-40B4-BE49-F238E27FC236}">
                <a16:creationId xmlns:a16="http://schemas.microsoft.com/office/drawing/2014/main" id="{8DA55A05-15D4-46BB-893D-7A3168761163}"/>
              </a:ext>
            </a:extLst>
          </p:cNvPr>
          <p:cNvSpPr/>
          <p:nvPr/>
        </p:nvSpPr>
        <p:spPr>
          <a:xfrm>
            <a:off x="4166857" y="2984968"/>
            <a:ext cx="2318527" cy="45259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a:ea typeface="+mn-ea"/>
                <a:cs typeface="Segoe UI Semibold" charset="0"/>
              </a:rPr>
              <a:t>Minimally alter to take better advantage of cloud</a:t>
            </a:r>
          </a:p>
        </p:txBody>
      </p:sp>
      <p:sp>
        <p:nvSpPr>
          <p:cNvPr id="86" name="TextBox 85">
            <a:extLst>
              <a:ext uri="{FF2B5EF4-FFF2-40B4-BE49-F238E27FC236}">
                <a16:creationId xmlns:a16="http://schemas.microsoft.com/office/drawing/2014/main" id="{CF8CB972-DCE9-49E5-97D7-46D3D4EBB0D6}"/>
              </a:ext>
            </a:extLst>
          </p:cNvPr>
          <p:cNvSpPr txBox="1"/>
          <p:nvPr/>
        </p:nvSpPr>
        <p:spPr>
          <a:xfrm>
            <a:off x="4281543" y="3778572"/>
            <a:ext cx="2318528" cy="872789"/>
          </a:xfrm>
          <a:prstGeom prst="rect">
            <a:avLst/>
          </a:prstGeom>
          <a:noFill/>
        </p:spPr>
        <p:txBody>
          <a:bodyPr wrap="square" lIns="45713" tIns="45713" rIns="45713" bIns="45713" rtlCol="0">
            <a:spAutoFit/>
          </a:bodyPr>
          <a:lstStyle/>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Legacy Migrations</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Near 100% Compatibility</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Low friction migration</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Consolidation of instances</a:t>
            </a:r>
          </a:p>
        </p:txBody>
      </p:sp>
      <p:sp>
        <p:nvSpPr>
          <p:cNvPr id="87" name="Rectangle 86">
            <a:extLst>
              <a:ext uri="{FF2B5EF4-FFF2-40B4-BE49-F238E27FC236}">
                <a16:creationId xmlns:a16="http://schemas.microsoft.com/office/drawing/2014/main" id="{4122C1E0-DF75-466B-9729-8C99318AE5FE}"/>
              </a:ext>
            </a:extLst>
          </p:cNvPr>
          <p:cNvSpPr/>
          <p:nvPr/>
        </p:nvSpPr>
        <p:spPr>
          <a:xfrm>
            <a:off x="4076700" y="4875190"/>
            <a:ext cx="2318527" cy="81618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Managed Instance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(ADF, PBI, AAS)</a:t>
            </a:r>
          </a:p>
        </p:txBody>
      </p:sp>
      <p:sp>
        <p:nvSpPr>
          <p:cNvPr id="88" name="TextBox 87">
            <a:extLst>
              <a:ext uri="{FF2B5EF4-FFF2-40B4-BE49-F238E27FC236}">
                <a16:creationId xmlns:a16="http://schemas.microsoft.com/office/drawing/2014/main" id="{293E41E2-F996-4A81-99E2-E63DF1769189}"/>
              </a:ext>
            </a:extLst>
          </p:cNvPr>
          <p:cNvSpPr txBox="1"/>
          <p:nvPr/>
        </p:nvSpPr>
        <p:spPr>
          <a:xfrm>
            <a:off x="4869460" y="5984637"/>
            <a:ext cx="7690840" cy="474731"/>
          </a:xfrm>
          <a:prstGeom prst="rect">
            <a:avLst/>
          </a:prstGeom>
          <a:noFill/>
        </p:spPr>
        <p:txBody>
          <a:bodyPr wrap="square" lIns="45713" tIns="45713" rIns="45713" bIns="45713" rtlCol="0">
            <a:spAutoFit/>
          </a:bodyPr>
          <a:lstStyle/>
          <a:p>
            <a:pPr marL="0" marR="0" lvl="0" indent="0" algn="ctr" defTabSz="914225" rtl="0" eaLnBrk="1" fontAlgn="auto" latinLnBrk="0" hangingPunct="1">
              <a:lnSpc>
                <a:spcPct val="110000"/>
              </a:lnSpc>
              <a:spcBef>
                <a:spcPts val="0"/>
              </a:spcBef>
              <a:spcAft>
                <a:spcPts val="0"/>
              </a:spcAft>
              <a:buClrTx/>
              <a:buSzTx/>
              <a:buFontTx/>
              <a:buNone/>
              <a:tabLst/>
              <a:defRPr/>
            </a:pPr>
            <a:r>
              <a:rPr kumimoji="0" lang="en-US" sz="1176"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PaaS: </a:t>
            </a: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212% ROI, 20% to 40% time saved in support.</a:t>
            </a:r>
          </a:p>
          <a:p>
            <a:pPr marL="0" marR="0" lvl="0" indent="0" algn="ctr" defTabSz="914225" rtl="0" eaLnBrk="1" fontAlgn="auto" latinLnBrk="0" hangingPunct="1">
              <a:lnSpc>
                <a:spcPct val="11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Automatic Updates to SQL and Operating System. Last Upgrade you will ever do</a:t>
            </a:r>
            <a:r>
              <a:rPr kumimoji="0" lang="en-US" sz="1176"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a:t>
            </a: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 </a:t>
            </a:r>
          </a:p>
        </p:txBody>
      </p:sp>
      <p:sp>
        <p:nvSpPr>
          <p:cNvPr id="89" name="Rectangle 88">
            <a:extLst>
              <a:ext uri="{FF2B5EF4-FFF2-40B4-BE49-F238E27FC236}">
                <a16:creationId xmlns:a16="http://schemas.microsoft.com/office/drawing/2014/main" id="{3A236EF9-9BBC-4BD5-831B-B93A1CB89B11}"/>
              </a:ext>
            </a:extLst>
          </p:cNvPr>
          <p:cNvSpPr/>
          <p:nvPr/>
        </p:nvSpPr>
        <p:spPr>
          <a:xfrm>
            <a:off x="6869504" y="2984968"/>
            <a:ext cx="2318527" cy="45259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1" i="0" u="none" strike="noStrike" kern="0" cap="none" spc="-30" normalizeH="0" baseline="0" noProof="0">
                <a:ln>
                  <a:noFill/>
                </a:ln>
                <a:solidFill>
                  <a:srgbClr val="0078D7"/>
                </a:solidFill>
                <a:effectLst/>
                <a:uLnTx/>
                <a:uFillTx/>
                <a:latin typeface="Segoe UI"/>
                <a:ea typeface="+mn-ea"/>
                <a:cs typeface="Segoe UI Semibold" charset="0"/>
              </a:rPr>
              <a:t>Materially alter/decompose Data to services</a:t>
            </a:r>
          </a:p>
        </p:txBody>
      </p:sp>
      <p:sp>
        <p:nvSpPr>
          <p:cNvPr id="90" name="TextBox 89">
            <a:extLst>
              <a:ext uri="{FF2B5EF4-FFF2-40B4-BE49-F238E27FC236}">
                <a16:creationId xmlns:a16="http://schemas.microsoft.com/office/drawing/2014/main" id="{5C723C01-18C2-4BC6-92D1-8A7D7F38F651}"/>
              </a:ext>
            </a:extLst>
          </p:cNvPr>
          <p:cNvSpPr txBox="1"/>
          <p:nvPr/>
        </p:nvSpPr>
        <p:spPr>
          <a:xfrm>
            <a:off x="6926848" y="3753175"/>
            <a:ext cx="2318528" cy="873225"/>
          </a:xfrm>
          <a:prstGeom prst="rect">
            <a:avLst/>
          </a:prstGeom>
          <a:noFill/>
        </p:spPr>
        <p:txBody>
          <a:bodyPr wrap="square" lIns="45713" tIns="45713" rIns="45713" bIns="45713" rtlCol="0">
            <a:spAutoFit/>
          </a:bodyPr>
          <a:lstStyle/>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Database scale and agility</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Easier adoption of new cloud capabilities</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Mix technology stacks</a:t>
            </a:r>
          </a:p>
        </p:txBody>
      </p:sp>
      <p:sp>
        <p:nvSpPr>
          <p:cNvPr id="91" name="Rectangle 90">
            <a:extLst>
              <a:ext uri="{FF2B5EF4-FFF2-40B4-BE49-F238E27FC236}">
                <a16:creationId xmlns:a16="http://schemas.microsoft.com/office/drawing/2014/main" id="{B5C710D7-56D0-4528-9DCD-D4A6EEB0F08A}"/>
              </a:ext>
            </a:extLst>
          </p:cNvPr>
          <p:cNvSpPr/>
          <p:nvPr/>
        </p:nvSpPr>
        <p:spPr>
          <a:xfrm>
            <a:off x="6600061" y="4875190"/>
            <a:ext cx="5238370" cy="81618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PaaS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Azure SQL Database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78D7"/>
                </a:solidFill>
                <a:effectLst/>
                <a:uLnTx/>
                <a:uFillTx/>
                <a:latin typeface="Segoe UI Semibold" charset="0"/>
                <a:ea typeface="+mn-ea"/>
                <a:cs typeface="Segoe UI Semibold" charset="0"/>
              </a:rPr>
              <a:t> (SQL DW / Cosmos DB / NoSQL / OSS)</a:t>
            </a:r>
          </a:p>
        </p:txBody>
      </p:sp>
      <p:sp>
        <p:nvSpPr>
          <p:cNvPr id="92" name="Rectangle 91">
            <a:extLst>
              <a:ext uri="{FF2B5EF4-FFF2-40B4-BE49-F238E27FC236}">
                <a16:creationId xmlns:a16="http://schemas.microsoft.com/office/drawing/2014/main" id="{06142905-5F50-458E-967B-15337B9D6587}"/>
              </a:ext>
            </a:extLst>
          </p:cNvPr>
          <p:cNvSpPr/>
          <p:nvPr/>
        </p:nvSpPr>
        <p:spPr>
          <a:xfrm>
            <a:off x="9572153" y="2984968"/>
            <a:ext cx="2266278" cy="45259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1" i="0" u="none" strike="noStrike" kern="0" cap="none" spc="0" normalizeH="0" baseline="0" noProof="0">
                <a:ln>
                  <a:noFill/>
                </a:ln>
                <a:solidFill>
                  <a:srgbClr val="0078D7"/>
                </a:solidFill>
                <a:effectLst/>
                <a:uLnTx/>
                <a:uFillTx/>
                <a:latin typeface="Segoe UI"/>
                <a:ea typeface="+mn-ea"/>
                <a:cs typeface="Segoe UI Semibold" charset="0"/>
              </a:rPr>
              <a:t>New code written with cloud native approach</a:t>
            </a:r>
          </a:p>
        </p:txBody>
      </p:sp>
      <p:sp>
        <p:nvSpPr>
          <p:cNvPr id="93" name="TextBox 92">
            <a:extLst>
              <a:ext uri="{FF2B5EF4-FFF2-40B4-BE49-F238E27FC236}">
                <a16:creationId xmlns:a16="http://schemas.microsoft.com/office/drawing/2014/main" id="{8B6A81E2-40D9-413F-80CA-D64E43FC7D72}"/>
              </a:ext>
            </a:extLst>
          </p:cNvPr>
          <p:cNvSpPr txBox="1"/>
          <p:nvPr/>
        </p:nvSpPr>
        <p:spPr>
          <a:xfrm>
            <a:off x="9572153" y="3778572"/>
            <a:ext cx="2285544" cy="674086"/>
          </a:xfrm>
          <a:prstGeom prst="rect">
            <a:avLst/>
          </a:prstGeom>
          <a:noFill/>
        </p:spPr>
        <p:txBody>
          <a:bodyPr wrap="square" lIns="45713" tIns="45713" rIns="45713" bIns="45713" rtlCol="0">
            <a:spAutoFit/>
          </a:bodyPr>
          <a:lstStyle/>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Accelerate innovation</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Build solutions faster </a:t>
            </a:r>
          </a:p>
          <a:p>
            <a:pPr marL="171417" marR="0" lvl="0" indent="-171417" algn="l" defTabSz="914225" rtl="0" eaLnBrk="1" fontAlgn="auto" latinLnBrk="0" hangingPunct="1">
              <a:lnSpc>
                <a:spcPct val="110000"/>
              </a:lnSpc>
              <a:spcBef>
                <a:spcPts val="0"/>
              </a:spcBef>
              <a:spcAft>
                <a:spcPts val="0"/>
              </a:spcAft>
              <a:buClrTx/>
              <a:buSzTx/>
              <a:buFont typeface="Arial" panose="020B0604020202020204" pitchFamily="34" charset="0"/>
              <a:buChar char="•"/>
              <a:tabLst/>
              <a:defRPr/>
            </a:pPr>
            <a:r>
              <a:rPr kumimoji="0" lang="en-US" sz="1176"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Reduce operational cost </a:t>
            </a:r>
          </a:p>
        </p:txBody>
      </p:sp>
      <p:cxnSp>
        <p:nvCxnSpPr>
          <p:cNvPr id="94" name="Straight Connector 93">
            <a:extLst>
              <a:ext uri="{FF2B5EF4-FFF2-40B4-BE49-F238E27FC236}">
                <a16:creationId xmlns:a16="http://schemas.microsoft.com/office/drawing/2014/main" id="{503C81C1-09CF-4D2A-8C22-AD0BD69FC597}"/>
              </a:ext>
            </a:extLst>
          </p:cNvPr>
          <p:cNvCxnSpPr>
            <a:cxnSpLocks/>
          </p:cNvCxnSpPr>
          <p:nvPr/>
        </p:nvCxnSpPr>
        <p:spPr>
          <a:xfrm>
            <a:off x="283400" y="3607808"/>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5" name="Straight Connector 94">
            <a:extLst>
              <a:ext uri="{FF2B5EF4-FFF2-40B4-BE49-F238E27FC236}">
                <a16:creationId xmlns:a16="http://schemas.microsoft.com/office/drawing/2014/main" id="{C6383840-31D0-4D2D-A036-8D282A374936}"/>
              </a:ext>
            </a:extLst>
          </p:cNvPr>
          <p:cNvCxnSpPr>
            <a:cxnSpLocks/>
          </p:cNvCxnSpPr>
          <p:nvPr/>
        </p:nvCxnSpPr>
        <p:spPr>
          <a:xfrm>
            <a:off x="283400" y="4848807"/>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cxnSp>
        <p:nvCxnSpPr>
          <p:cNvPr id="96" name="Straight Connector 95">
            <a:extLst>
              <a:ext uri="{FF2B5EF4-FFF2-40B4-BE49-F238E27FC236}">
                <a16:creationId xmlns:a16="http://schemas.microsoft.com/office/drawing/2014/main" id="{600F4067-5CFD-409A-ABC0-6A3E48FB3CCC}"/>
              </a:ext>
            </a:extLst>
          </p:cNvPr>
          <p:cNvCxnSpPr>
            <a:cxnSpLocks/>
          </p:cNvCxnSpPr>
          <p:nvPr/>
        </p:nvCxnSpPr>
        <p:spPr>
          <a:xfrm>
            <a:off x="283400" y="5684726"/>
            <a:ext cx="11453555" cy="0"/>
          </a:xfrm>
          <a:prstGeom prst="line">
            <a:avLst/>
          </a:prstGeom>
          <a:solidFill>
            <a:srgbClr val="FFFFFF"/>
          </a:solidFill>
          <a:ln w="12700" cap="flat" cmpd="sng" algn="ctr">
            <a:solidFill>
              <a:srgbClr val="505050"/>
            </a:solidFill>
            <a:prstDash val="dash"/>
            <a:miter lim="800000"/>
            <a:headEnd type="none"/>
            <a:tailEnd type="none"/>
          </a:ln>
          <a:effectLst/>
        </p:spPr>
      </p:cxnSp>
      <p:sp>
        <p:nvSpPr>
          <p:cNvPr id="97" name="Rectangle 96">
            <a:extLst>
              <a:ext uri="{FF2B5EF4-FFF2-40B4-BE49-F238E27FC236}">
                <a16:creationId xmlns:a16="http://schemas.microsoft.com/office/drawing/2014/main" id="{3FBB9CB6-1CD4-488F-B5D6-5EDB9C753F18}"/>
              </a:ext>
            </a:extLst>
          </p:cNvPr>
          <p:cNvSpPr/>
          <p:nvPr/>
        </p:nvSpPr>
        <p:spPr>
          <a:xfrm>
            <a:off x="340564" y="2984969"/>
            <a:ext cx="1523566" cy="370070"/>
          </a:xfrm>
          <a:prstGeom prst="rect">
            <a:avLst/>
          </a:prstGeom>
        </p:spPr>
        <p:txBody>
          <a:bodyPr wrap="square">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Semibold" charset="0"/>
              </a:rPr>
              <a:t>Description</a:t>
            </a:r>
          </a:p>
        </p:txBody>
      </p:sp>
      <p:sp>
        <p:nvSpPr>
          <p:cNvPr id="98" name="Rectangle 97">
            <a:extLst>
              <a:ext uri="{FF2B5EF4-FFF2-40B4-BE49-F238E27FC236}">
                <a16:creationId xmlns:a16="http://schemas.microsoft.com/office/drawing/2014/main" id="{0ED21A83-E62B-4888-9B88-FC290779DE8A}"/>
              </a:ext>
            </a:extLst>
          </p:cNvPr>
          <p:cNvSpPr/>
          <p:nvPr/>
        </p:nvSpPr>
        <p:spPr>
          <a:xfrm>
            <a:off x="340564" y="3937244"/>
            <a:ext cx="1523566" cy="503402"/>
          </a:xfrm>
          <a:prstGeom prst="rect">
            <a:avLst/>
          </a:prstGeom>
        </p:spPr>
        <p:txBody>
          <a:bodyPr wrap="square">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Semibold" charset="0"/>
              </a:rPr>
              <a:t>Drivers</a:t>
            </a:r>
          </a:p>
        </p:txBody>
      </p:sp>
      <p:sp>
        <p:nvSpPr>
          <p:cNvPr id="99" name="Rectangle 98">
            <a:extLst>
              <a:ext uri="{FF2B5EF4-FFF2-40B4-BE49-F238E27FC236}">
                <a16:creationId xmlns:a16="http://schemas.microsoft.com/office/drawing/2014/main" id="{2DA82EFC-6F91-41B0-8584-1282E26C0855}"/>
              </a:ext>
            </a:extLst>
          </p:cNvPr>
          <p:cNvSpPr/>
          <p:nvPr/>
        </p:nvSpPr>
        <p:spPr>
          <a:xfrm>
            <a:off x="340564" y="5140151"/>
            <a:ext cx="1523566" cy="503402"/>
          </a:xfrm>
          <a:prstGeom prst="rect">
            <a:avLst/>
          </a:prstGeom>
        </p:spPr>
        <p:txBody>
          <a:bodyPr wrap="square">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Semibold" charset="0"/>
              </a:rPr>
              <a:t>Technologies</a:t>
            </a:r>
          </a:p>
        </p:txBody>
      </p:sp>
      <p:sp>
        <p:nvSpPr>
          <p:cNvPr id="100" name="Rectangle 99">
            <a:extLst>
              <a:ext uri="{FF2B5EF4-FFF2-40B4-BE49-F238E27FC236}">
                <a16:creationId xmlns:a16="http://schemas.microsoft.com/office/drawing/2014/main" id="{FCD71E4E-F79C-4A0E-9D0B-8DDC15477CD1}"/>
              </a:ext>
            </a:extLst>
          </p:cNvPr>
          <p:cNvSpPr/>
          <p:nvPr/>
        </p:nvSpPr>
        <p:spPr>
          <a:xfrm>
            <a:off x="340564" y="5920332"/>
            <a:ext cx="1523566" cy="503402"/>
          </a:xfrm>
          <a:prstGeom prst="rect">
            <a:avLst/>
          </a:prstGeom>
        </p:spPr>
        <p:txBody>
          <a:bodyPr wrap="square">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a:ea typeface="+mn-ea"/>
                <a:cs typeface="Segoe UI Semibold" charset="0"/>
              </a:rPr>
              <a:t>Results</a:t>
            </a:r>
          </a:p>
        </p:txBody>
      </p:sp>
      <p:sp>
        <p:nvSpPr>
          <p:cNvPr id="102" name="arrow">
            <a:extLst>
              <a:ext uri="{FF2B5EF4-FFF2-40B4-BE49-F238E27FC236}">
                <a16:creationId xmlns:a16="http://schemas.microsoft.com/office/drawing/2014/main" id="{5F1B36EC-6E7B-471C-B70B-571966DD4745}"/>
              </a:ext>
            </a:extLst>
          </p:cNvPr>
          <p:cNvSpPr>
            <a:spLocks noChangeAspect="1" noEditPoints="1"/>
          </p:cNvSpPr>
          <p:nvPr/>
        </p:nvSpPr>
        <p:spPr bwMode="auto">
          <a:xfrm>
            <a:off x="1134695" y="1658654"/>
            <a:ext cx="217895" cy="201067"/>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595959"/>
          </a:solidFill>
          <a:ln w="19050" cap="sq">
            <a:solidFill>
              <a:srgbClr val="595959"/>
            </a:solidFill>
            <a:prstDash val="solid"/>
            <a:miter lim="800000"/>
            <a:headEnd/>
            <a:tailEnd/>
          </a:ln>
        </p:spPr>
        <p:txBody>
          <a:bodyPr vert="horz" wrap="square" lIns="91414" tIns="45706" rIns="91414" bIns="45706" numCol="1" anchor="t" anchorCtr="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Segoe UI" panose="020B0502040204020203" pitchFamily="34" charset="0"/>
            </a:endParaRPr>
          </a:p>
        </p:txBody>
      </p:sp>
      <p:sp>
        <p:nvSpPr>
          <p:cNvPr id="39" name="building_7">
            <a:extLst>
              <a:ext uri="{FF2B5EF4-FFF2-40B4-BE49-F238E27FC236}">
                <a16:creationId xmlns:a16="http://schemas.microsoft.com/office/drawing/2014/main" id="{0EC96C0D-7012-4183-AB15-69F5C8F51CC1}"/>
              </a:ext>
            </a:extLst>
          </p:cNvPr>
          <p:cNvSpPr>
            <a:spLocks noChangeAspect="1" noEditPoints="1"/>
          </p:cNvSpPr>
          <p:nvPr/>
        </p:nvSpPr>
        <p:spPr bwMode="auto">
          <a:xfrm>
            <a:off x="334302" y="1251778"/>
            <a:ext cx="747744" cy="780378"/>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57150" cap="flat" cmpd="sng">
            <a:solidFill>
              <a:schemeClr val="tx1">
                <a:lumMod val="65000"/>
                <a:lumOff val="35000"/>
              </a:schemeClr>
            </a:solidFill>
            <a:prstDash val="solid"/>
            <a:miter lim="800000"/>
            <a:headEnd/>
            <a:tailEnd/>
          </a:ln>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0">
                    <a:srgbClr val="505050"/>
                  </a:gs>
                  <a:gs pos="100000">
                    <a:srgbClr val="505050"/>
                  </a:gs>
                </a:gsLst>
              </a:gradFill>
              <a:effectLst/>
              <a:uLnTx/>
              <a:uFillTx/>
              <a:latin typeface="Segoe UI"/>
              <a:ea typeface="MS PGothic" panose="020B0600070205080204" pitchFamily="34" charset="-128"/>
              <a:cs typeface="+mn-cs"/>
            </a:endParaRPr>
          </a:p>
        </p:txBody>
      </p:sp>
      <p:sp>
        <p:nvSpPr>
          <p:cNvPr id="40" name="Rectangle 39">
            <a:extLst>
              <a:ext uri="{FF2B5EF4-FFF2-40B4-BE49-F238E27FC236}">
                <a16:creationId xmlns:a16="http://schemas.microsoft.com/office/drawing/2014/main" id="{BB55FA54-F9CC-4FE7-B5AA-EEC3A505162A}"/>
              </a:ext>
            </a:extLst>
          </p:cNvPr>
          <p:cNvSpPr/>
          <p:nvPr/>
        </p:nvSpPr>
        <p:spPr bwMode="auto">
          <a:xfrm>
            <a:off x="1402486" y="1014934"/>
            <a:ext cx="5197575" cy="1485529"/>
          </a:xfrm>
          <a:prstGeom prst="rect">
            <a:avLst/>
          </a:prstGeom>
          <a:noFill/>
          <a:ln w="38100" cap="flat" cmpd="sng" algn="ctr">
            <a:solidFill>
              <a:srgbClr val="00B05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D38BBA4B-8FEE-47EF-A9E2-252710AFF6D4}"/>
              </a:ext>
            </a:extLst>
          </p:cNvPr>
          <p:cNvSpPr txBox="1"/>
          <p:nvPr/>
        </p:nvSpPr>
        <p:spPr>
          <a:xfrm>
            <a:off x="708174" y="669540"/>
            <a:ext cx="6557563" cy="336759"/>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765" b="1" i="0" u="none" strike="noStrike" kern="1200" cap="none" spc="0" normalizeH="0" baseline="0" noProof="0">
                <a:ln>
                  <a:noFill/>
                </a:ln>
                <a:solidFill>
                  <a:srgbClr val="00B050"/>
                </a:solidFill>
                <a:effectLst/>
                <a:uLnTx/>
                <a:uFillTx/>
                <a:latin typeface="Segoe UI"/>
                <a:ea typeface="+mn-ea"/>
                <a:cs typeface="+mn-cs"/>
              </a:rPr>
              <a:t>Low friction legacy migration quickly is key</a:t>
            </a:r>
          </a:p>
        </p:txBody>
      </p:sp>
      <p:sp>
        <p:nvSpPr>
          <p:cNvPr id="2" name="Rectangle 1">
            <a:extLst>
              <a:ext uri="{FF2B5EF4-FFF2-40B4-BE49-F238E27FC236}">
                <a16:creationId xmlns:a16="http://schemas.microsoft.com/office/drawing/2014/main" id="{BCCD8BFF-7B22-4266-8E5A-675A86957D42}"/>
              </a:ext>
            </a:extLst>
          </p:cNvPr>
          <p:cNvSpPr/>
          <p:nvPr/>
        </p:nvSpPr>
        <p:spPr>
          <a:xfrm>
            <a:off x="-496875" y="5124449"/>
            <a:ext cx="6096000" cy="574901"/>
          </a:xfrm>
          <a:prstGeom prst="rect">
            <a:avLst/>
          </a:prstGeom>
        </p:spPr>
        <p:txBody>
          <a:bodyP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B050"/>
                </a:solidFill>
                <a:effectLst/>
                <a:uLnTx/>
                <a:uFillTx/>
                <a:latin typeface="Segoe UI Semibold" charset="0"/>
                <a:ea typeface="+mn-ea"/>
                <a:cs typeface="Segoe UI Semibold" charset="0"/>
              </a:rPr>
              <a:t>PaaS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B050"/>
                </a:solidFill>
                <a:effectLst/>
                <a:uLnTx/>
                <a:uFillTx/>
                <a:latin typeface="Segoe UI Semibold" charset="0"/>
                <a:ea typeface="+mn-ea"/>
                <a:cs typeface="Segoe UI Semibold" charset="0"/>
              </a:rPr>
              <a:t>Managed Instance</a:t>
            </a:r>
            <a:endParaRPr kumimoji="0" lang="en-GB" sz="1800" b="0" i="0" u="none" strike="noStrike" kern="1200" cap="none" spc="0" normalizeH="0" baseline="0" noProof="0">
              <a:ln>
                <a:noFill/>
              </a:ln>
              <a:solidFill>
                <a:srgbClr val="00B050"/>
              </a:solidFill>
              <a:effectLst/>
              <a:uLnTx/>
              <a:uFillTx/>
              <a:latin typeface="Segoe UI"/>
              <a:ea typeface="+mn-ea"/>
              <a:cs typeface="+mn-cs"/>
            </a:endParaRPr>
          </a:p>
        </p:txBody>
      </p:sp>
    </p:spTree>
    <p:extLst>
      <p:ext uri="{BB962C8B-B14F-4D97-AF65-F5344CB8AC3E}">
        <p14:creationId xmlns:p14="http://schemas.microsoft.com/office/powerpoint/2010/main" val="1028289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78482"/>
            <a:ext cx="12192000" cy="4692948"/>
          </a:xfrm>
          <a:prstGeom prst="rect">
            <a:avLst/>
          </a:prstGeom>
          <a:ln>
            <a:no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solidFill>
              <a:schemeClr val="bg1"/>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B2813997-D01B-40B5-B30C-1B525C7BDF22}"/>
              </a:ext>
            </a:extLst>
          </p:cNvPr>
          <p:cNvGrpSpPr/>
          <p:nvPr/>
        </p:nvGrpSpPr>
        <p:grpSpPr>
          <a:xfrm>
            <a:off x="5797077" y="764579"/>
            <a:ext cx="8518999" cy="8635025"/>
            <a:chOff x="6486459" y="1246189"/>
            <a:chExt cx="8804857" cy="8924775"/>
          </a:xfrm>
        </p:grpSpPr>
        <p:grpSp>
          <p:nvGrpSpPr>
            <p:cNvPr id="43" name="Group 42">
              <a:extLst>
                <a:ext uri="{FF2B5EF4-FFF2-40B4-BE49-F238E27FC236}">
                  <a16:creationId xmlns:a16="http://schemas.microsoft.com/office/drawing/2014/main" id="{672A917F-B440-46AC-A5AB-8FFB660C5290}"/>
                </a:ext>
              </a:extLst>
            </p:cNvPr>
            <p:cNvGrpSpPr/>
            <p:nvPr/>
          </p:nvGrpSpPr>
          <p:grpSpPr>
            <a:xfrm>
              <a:off x="6486459" y="1246189"/>
              <a:ext cx="8804857" cy="8924775"/>
              <a:chOff x="5476526" y="1539434"/>
              <a:chExt cx="9614805" cy="9745754"/>
            </a:xfrm>
          </p:grpSpPr>
          <p:sp>
            <p:nvSpPr>
              <p:cNvPr id="47" name="Arc 46">
                <a:extLst>
                  <a:ext uri="{FF2B5EF4-FFF2-40B4-BE49-F238E27FC236}">
                    <a16:creationId xmlns:a16="http://schemas.microsoft.com/office/drawing/2014/main" id="{EB680630-F919-4418-8262-B96411E3F678}"/>
                  </a:ext>
                </a:extLst>
              </p:cNvPr>
              <p:cNvSpPr/>
              <p:nvPr/>
            </p:nvSpPr>
            <p:spPr>
              <a:xfrm flipH="1">
                <a:off x="5797116" y="1990973"/>
                <a:ext cx="9294215" cy="9294215"/>
              </a:xfrm>
              <a:prstGeom prst="arc">
                <a:avLst>
                  <a:gd name="adj1" fmla="val 16417232"/>
                  <a:gd name="adj2" fmla="val 0"/>
                </a:avLst>
              </a:prstGeom>
              <a:ln>
                <a:solidFill>
                  <a:srgbClr val="0078D7"/>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building_7">
                <a:extLst>
                  <a:ext uri="{FF2B5EF4-FFF2-40B4-BE49-F238E27FC236}">
                    <a16:creationId xmlns:a16="http://schemas.microsoft.com/office/drawing/2014/main" id="{937749CA-FED9-4263-9328-053AA6D5948D}"/>
                  </a:ext>
                </a:extLst>
              </p:cNvPr>
              <p:cNvSpPr>
                <a:spLocks noChangeAspect="1" noEditPoints="1"/>
              </p:cNvSpPr>
              <p:nvPr/>
            </p:nvSpPr>
            <p:spPr bwMode="auto">
              <a:xfrm>
                <a:off x="5476526" y="6860895"/>
                <a:ext cx="641782" cy="66956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Freeform: Shape 27">
                <a:extLst>
                  <a:ext uri="{FF2B5EF4-FFF2-40B4-BE49-F238E27FC236}">
                    <a16:creationId xmlns:a16="http://schemas.microsoft.com/office/drawing/2014/main" id="{BE60C01A-5BCE-4FCF-A887-C55577034FF0}"/>
                  </a:ext>
                </a:extLst>
              </p:cNvPr>
              <p:cNvSpPr/>
              <p:nvPr/>
            </p:nvSpPr>
            <p:spPr bwMode="auto">
              <a:xfrm flipV="1">
                <a:off x="10357904" y="1539434"/>
                <a:ext cx="1008094" cy="5557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4" name="Oval 43">
              <a:extLst>
                <a:ext uri="{FF2B5EF4-FFF2-40B4-BE49-F238E27FC236}">
                  <a16:creationId xmlns:a16="http://schemas.microsoft.com/office/drawing/2014/main" id="{F773CD9F-5F95-4B0D-9577-2FDA2708A11C}"/>
                </a:ext>
              </a:extLst>
            </p:cNvPr>
            <p:cNvSpPr/>
            <p:nvPr/>
          </p:nvSpPr>
          <p:spPr bwMode="auto">
            <a:xfrm flipH="1">
              <a:off x="6934395" y="4602597"/>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Oval 44">
              <a:extLst>
                <a:ext uri="{FF2B5EF4-FFF2-40B4-BE49-F238E27FC236}">
                  <a16:creationId xmlns:a16="http://schemas.microsoft.com/office/drawing/2014/main" id="{6F73812D-25A4-4C1C-B532-B1B32EACE631}"/>
                </a:ext>
              </a:extLst>
            </p:cNvPr>
            <p:cNvSpPr/>
            <p:nvPr/>
          </p:nvSpPr>
          <p:spPr bwMode="auto">
            <a:xfrm flipH="1">
              <a:off x="7828741" y="3034999"/>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Oval 45">
              <a:extLst>
                <a:ext uri="{FF2B5EF4-FFF2-40B4-BE49-F238E27FC236}">
                  <a16:creationId xmlns:a16="http://schemas.microsoft.com/office/drawing/2014/main" id="{CE1F474A-A85C-40C9-A5FA-96F636C9E4D1}"/>
                </a:ext>
              </a:extLst>
            </p:cNvPr>
            <p:cNvSpPr/>
            <p:nvPr/>
          </p:nvSpPr>
          <p:spPr bwMode="auto">
            <a:xfrm flipH="1">
              <a:off x="9738963" y="1808725"/>
              <a:ext cx="81023" cy="81023"/>
            </a:xfrm>
            <a:prstGeom prst="ellipse">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8" name="Title 1">
            <a:extLst>
              <a:ext uri="{FF2B5EF4-FFF2-40B4-BE49-F238E27FC236}">
                <a16:creationId xmlns:a16="http://schemas.microsoft.com/office/drawing/2014/main" id="{32E00D37-841E-4CBA-8A2D-1F8914FAC4E9}"/>
              </a:ext>
            </a:extLst>
          </p:cNvPr>
          <p:cNvSpPr txBox="1">
            <a:spLocks/>
          </p:cNvSpPr>
          <p:nvPr/>
        </p:nvSpPr>
        <p:spPr>
          <a:xfrm>
            <a:off x="269241" y="289511"/>
            <a:ext cx="5373936" cy="104644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2800" b="0" kern="1200" cap="all" spc="500" baseline="0">
                <a:ln w="3175">
                  <a:noFill/>
                </a:ln>
                <a:solidFill>
                  <a:schemeClr val="bg1"/>
                </a:solidFill>
                <a:effectLst/>
                <a:latin typeface="Segoe UI Semilight" charset="0"/>
                <a:ea typeface="+mn-ea"/>
                <a:cs typeface="Segoe UI Semilight"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dirty="0">
                <a:ln w="3175">
                  <a:noFill/>
                </a:ln>
                <a:solidFill>
                  <a:srgbClr val="FFFFFF"/>
                </a:solidFill>
                <a:effectLst/>
                <a:uLnTx/>
                <a:uFillTx/>
                <a:latin typeface="Segoe UI Semilight" charset="0"/>
                <a:ea typeface="Segoe UI Semilight" charset="0"/>
                <a:cs typeface="Segoe UI Semilight" charset="0"/>
              </a:rPr>
              <a:t>Microsoft Tools for your migration journey</a:t>
            </a:r>
          </a:p>
        </p:txBody>
      </p:sp>
      <p:sp>
        <p:nvSpPr>
          <p:cNvPr id="29" name="Content Placeholder 2">
            <a:extLst>
              <a:ext uri="{FF2B5EF4-FFF2-40B4-BE49-F238E27FC236}">
                <a16:creationId xmlns:a16="http://schemas.microsoft.com/office/drawing/2014/main" id="{149CB621-A187-44A9-92CE-37CD106FF4D8}"/>
              </a:ext>
            </a:extLst>
          </p:cNvPr>
          <p:cNvSpPr txBox="1">
            <a:spLocks/>
          </p:cNvSpPr>
          <p:nvPr/>
        </p:nvSpPr>
        <p:spPr>
          <a:xfrm>
            <a:off x="289541" y="1526490"/>
            <a:ext cx="5236048" cy="4429125"/>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78D7"/>
              </a:buClr>
              <a:buSzPct val="90000"/>
              <a:buFont typeface="Arial" pitchFamily="34" charset="0"/>
              <a:buNone/>
              <a:tabLst/>
              <a:defRPr/>
            </a:pPr>
            <a:r>
              <a:rPr kumimoji="0" lang="en-US" sz="15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rPr>
              <a:t>SQL Server Migration Assistant (SSMA) </a:t>
            </a:r>
          </a:p>
          <a:p>
            <a:pPr marL="0" marR="0" lvl="0" indent="0" algn="l" defTabSz="914400" rtl="0" eaLnBrk="1" fontAlgn="auto" latinLnBrk="0" hangingPunct="1">
              <a:lnSpc>
                <a:spcPct val="100000"/>
              </a:lnSpc>
              <a:spcBef>
                <a:spcPts val="0"/>
              </a:spcBef>
              <a:spcAft>
                <a:spcPts val="1200"/>
              </a:spcAft>
              <a:buClr>
                <a:srgbClr val="0078D7"/>
              </a:buClr>
              <a:buSzPct val="90000"/>
              <a:buFont typeface="Arial" pitchFamily="34" charset="0"/>
              <a:buNone/>
              <a:tabLst/>
              <a:defRPr/>
            </a:pPr>
            <a:r>
              <a:rPr kumimoji="0" lang="en-US" sz="15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Automates database migration to SQL Server from Microsoft Access, DB2, MySQL, Oracle, and SAP ASE.</a:t>
            </a:r>
          </a:p>
          <a:p>
            <a:pPr marL="0" marR="0" lvl="0" indent="0" algn="l" defTabSz="914400" rtl="0" eaLnBrk="1" fontAlgn="auto" latinLnBrk="0" hangingPunct="1">
              <a:lnSpc>
                <a:spcPct val="100000"/>
              </a:lnSpc>
              <a:spcBef>
                <a:spcPts val="0"/>
              </a:spcBef>
              <a:spcAft>
                <a:spcPts val="0"/>
              </a:spcAft>
              <a:buClr>
                <a:srgbClr val="0078D7"/>
              </a:buClr>
              <a:buSzPct val="90000"/>
              <a:buFont typeface="Arial" pitchFamily="34" charset="0"/>
              <a:buNone/>
              <a:tabLst/>
              <a:defRPr/>
            </a:pPr>
            <a:r>
              <a:rPr kumimoji="0" lang="en-US" sz="15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rPr>
              <a:t>Data Migration Assistant (DMA)</a:t>
            </a:r>
            <a:r>
              <a:rPr kumimoji="0" lang="en-US" sz="1500" b="1" i="0" u="none" strike="noStrike" kern="1200" cap="none" spc="100" normalizeH="0" baseline="0" noProof="0" dirty="0">
                <a:ln>
                  <a:noFill/>
                </a:ln>
                <a:gradFill>
                  <a:gsLst>
                    <a:gs pos="1250">
                      <a:srgbClr val="000000"/>
                    </a:gs>
                    <a:gs pos="100000">
                      <a:srgbClr val="000000"/>
                    </a:gs>
                  </a:gsLst>
                  <a:lin ang="5400000" scaled="0"/>
                </a:gradFill>
                <a:effectLst/>
                <a:uLnTx/>
                <a:uFillTx/>
                <a:latin typeface="Segoe UI Semibold" charset="0"/>
                <a:ea typeface="Segoe UI Semibold" charset="0"/>
                <a:cs typeface="Segoe UI Semibold" charset="0"/>
              </a:rPr>
              <a:t> </a:t>
            </a:r>
          </a:p>
          <a:p>
            <a:pPr marL="0" marR="0" lvl="0" indent="0" algn="l" defTabSz="914400" rtl="0" eaLnBrk="1" fontAlgn="auto" latinLnBrk="0" hangingPunct="1">
              <a:lnSpc>
                <a:spcPct val="100000"/>
              </a:lnSpc>
              <a:spcBef>
                <a:spcPts val="0"/>
              </a:spcBef>
              <a:spcAft>
                <a:spcPts val="1200"/>
              </a:spcAft>
              <a:buClr>
                <a:srgbClr val="0078D7"/>
              </a:buClr>
              <a:buSzPct val="90000"/>
              <a:buFont typeface="Arial" pitchFamily="34" charset="0"/>
              <a:buNone/>
              <a:tabLst/>
              <a:defRPr/>
            </a:pPr>
            <a:r>
              <a:rPr kumimoji="0" lang="en-US" sz="15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Enables upgrade to SQL Server and Azure SQL Database.</a:t>
            </a:r>
          </a:p>
          <a:p>
            <a:pPr marL="0" marR="0" lvl="0" indent="0" algn="l" defTabSz="914400" rtl="0" eaLnBrk="1" fontAlgn="auto" latinLnBrk="0" hangingPunct="1">
              <a:lnSpc>
                <a:spcPct val="100000"/>
              </a:lnSpc>
              <a:spcBef>
                <a:spcPts val="0"/>
              </a:spcBef>
              <a:spcAft>
                <a:spcPts val="0"/>
              </a:spcAft>
              <a:buClr>
                <a:srgbClr val="0078D7"/>
              </a:buClr>
              <a:buSzPct val="90000"/>
              <a:buFont typeface="Arial" pitchFamily="34" charset="0"/>
              <a:buNone/>
              <a:tabLst/>
              <a:defRPr/>
            </a:pPr>
            <a:r>
              <a:rPr kumimoji="0" lang="en-US" sz="15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rPr>
              <a:t>Database Experimentation Assistant (DEA)</a:t>
            </a:r>
          </a:p>
          <a:p>
            <a:pPr marL="0" marR="0" lvl="0" indent="0" algn="l" defTabSz="914400" rtl="0" eaLnBrk="1" fontAlgn="auto" latinLnBrk="0" hangingPunct="1">
              <a:lnSpc>
                <a:spcPct val="100000"/>
              </a:lnSpc>
              <a:spcBef>
                <a:spcPts val="0"/>
              </a:spcBef>
              <a:spcAft>
                <a:spcPts val="1200"/>
              </a:spcAft>
              <a:buClr>
                <a:srgbClr val="0078D7"/>
              </a:buClr>
              <a:buSzPct val="90000"/>
              <a:buFont typeface="Arial" pitchFamily="34" charset="0"/>
              <a:buNone/>
              <a:tabLst/>
              <a:defRPr/>
            </a:pPr>
            <a:r>
              <a:rPr kumimoji="0" lang="en-US" sz="15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Assists in evaluating a targeted version of SQL for </a:t>
            </a:r>
            <a:br>
              <a:rPr kumimoji="0" lang="en-US" sz="15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br>
            <a:r>
              <a:rPr kumimoji="0" lang="en-US" sz="15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rPr>
              <a:t>a given workload.</a:t>
            </a:r>
          </a:p>
          <a:p>
            <a:pPr marL="0" marR="0" lvl="0" indent="0" algn="l" defTabSz="914400" rtl="0" eaLnBrk="1" fontAlgn="auto" latinLnBrk="0" hangingPunct="1">
              <a:lnSpc>
                <a:spcPct val="100000"/>
              </a:lnSpc>
              <a:spcBef>
                <a:spcPts val="0"/>
              </a:spcBef>
              <a:spcAft>
                <a:spcPts val="0"/>
              </a:spcAft>
              <a:buClr>
                <a:srgbClr val="0078D7"/>
              </a:buClr>
              <a:buSzPct val="90000"/>
              <a:buFont typeface="Arial" pitchFamily="34" charset="0"/>
              <a:buNone/>
              <a:tabLst/>
              <a:defRPr/>
            </a:pPr>
            <a:r>
              <a:rPr kumimoji="0" lang="en-US" sz="15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rPr>
              <a:t>Migration Assessment Planning Toolkit</a:t>
            </a:r>
          </a:p>
          <a:p>
            <a:pPr marL="0" marR="0" lvl="0" indent="0" algn="l" defTabSz="914400" rtl="0" eaLnBrk="1" fontAlgn="auto" latinLnBrk="0" hangingPunct="1">
              <a:lnSpc>
                <a:spcPct val="100000"/>
              </a:lnSpc>
              <a:spcBef>
                <a:spcPts val="0"/>
              </a:spcBef>
              <a:spcAft>
                <a:spcPts val="1200"/>
              </a:spcAft>
              <a:buClr>
                <a:srgbClr val="0078D7"/>
              </a:buClr>
              <a:buSzPct val="90000"/>
              <a:buFont typeface="Arial" pitchFamily="34" charset="0"/>
              <a:buNone/>
              <a:tabLst/>
              <a:defRPr/>
            </a:pPr>
            <a:r>
              <a:rPr kumimoji="0" lang="en-US" sz="1500" b="0" i="0" u="none" strike="noStrike" kern="1200" cap="none" spc="100" normalizeH="0" baseline="0" noProof="0" dirty="0">
                <a:ln>
                  <a:noFill/>
                </a:ln>
                <a:solidFill>
                  <a:srgbClr val="FFFFFF"/>
                </a:solidFill>
                <a:effectLst/>
                <a:uLnTx/>
                <a:uFillTx/>
                <a:latin typeface="Segoe UI Semilight" charset="0"/>
                <a:ea typeface="+mn-ea"/>
                <a:cs typeface="Segoe UI Semilight" charset="0"/>
              </a:rPr>
              <a:t>Discovery tool for SQL and Oracle workloads on premise.</a:t>
            </a:r>
          </a:p>
          <a:p>
            <a:pPr marL="0" marR="0" lvl="0" indent="0" algn="l" defTabSz="914400" rtl="0" eaLnBrk="1" fontAlgn="auto" latinLnBrk="0" hangingPunct="1">
              <a:lnSpc>
                <a:spcPct val="100000"/>
              </a:lnSpc>
              <a:spcBef>
                <a:spcPts val="0"/>
              </a:spcBef>
              <a:spcAft>
                <a:spcPts val="0"/>
              </a:spcAft>
              <a:buClr>
                <a:srgbClr val="0078D7"/>
              </a:buClr>
              <a:buSzPct val="90000"/>
              <a:buFont typeface="Arial" pitchFamily="34" charset="0"/>
              <a:buNone/>
              <a:tabLst/>
              <a:defRPr/>
            </a:pPr>
            <a:r>
              <a:rPr kumimoji="0" lang="en-US" sz="15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rPr>
              <a:t>Azure Migrate + Site Recovery</a:t>
            </a:r>
          </a:p>
          <a:p>
            <a:pPr marL="0" marR="0" lvl="0" indent="0" algn="l" defTabSz="914400" rtl="0" eaLnBrk="1" fontAlgn="auto" latinLnBrk="0" hangingPunct="1">
              <a:lnSpc>
                <a:spcPct val="100000"/>
              </a:lnSpc>
              <a:spcBef>
                <a:spcPts val="0"/>
              </a:spcBef>
              <a:spcAft>
                <a:spcPts val="1200"/>
              </a:spcAft>
              <a:buClr>
                <a:srgbClr val="0078D7"/>
              </a:buClr>
              <a:buSzPct val="90000"/>
              <a:buFont typeface="Arial" pitchFamily="34" charset="0"/>
              <a:buNone/>
              <a:tabLst/>
              <a:defRPr/>
            </a:pPr>
            <a:r>
              <a:rPr kumimoji="0" lang="en-US" sz="1500" b="0" i="0" u="none" strike="noStrike" kern="1200" cap="none" spc="100" normalizeH="0" baseline="0" noProof="0" dirty="0">
                <a:ln>
                  <a:noFill/>
                </a:ln>
                <a:solidFill>
                  <a:srgbClr val="FFFFFF"/>
                </a:solidFill>
                <a:effectLst/>
                <a:uLnTx/>
                <a:uFillTx/>
                <a:latin typeface="Segoe UI Semilight" charset="0"/>
                <a:ea typeface="+mn-ea"/>
                <a:cs typeface="Segoe UI Semilight" charset="0"/>
              </a:rPr>
              <a:t>Lift and shift migration of VM’s from on premise into Azure.</a:t>
            </a:r>
          </a:p>
          <a:p>
            <a:pPr marL="0" marR="0" lvl="0" indent="0" algn="l" defTabSz="914400" rtl="0" eaLnBrk="1" fontAlgn="auto" latinLnBrk="0" hangingPunct="1">
              <a:lnSpc>
                <a:spcPct val="100000"/>
              </a:lnSpc>
              <a:spcBef>
                <a:spcPts val="1400"/>
              </a:spcBef>
              <a:spcAft>
                <a:spcPts val="0"/>
              </a:spcAft>
              <a:buClr>
                <a:srgbClr val="0078D7"/>
              </a:buClr>
              <a:buSzPct val="90000"/>
              <a:buFont typeface="Arial" pitchFamily="34" charset="0"/>
              <a:buNone/>
              <a:tabLst/>
              <a:defRPr/>
            </a:pPr>
            <a:endParaRPr kumimoji="0" lang="en-US" sz="1400" b="0" i="0" u="none" strike="noStrike" kern="1200" cap="none" spc="100" normalizeH="0" baseline="0" noProof="0" dirty="0">
              <a:ln>
                <a:noFill/>
              </a:ln>
              <a:solidFill>
                <a:srgbClr val="FFFFFF"/>
              </a:solidFill>
              <a:effectLst/>
              <a:uLnTx/>
              <a:uFillTx/>
              <a:latin typeface="Segoe UI Semilight" charset="0"/>
              <a:ea typeface="Segoe UI Semilight" charset="0"/>
              <a:cs typeface="Segoe UI Semilight" charset="0"/>
            </a:endParaRPr>
          </a:p>
          <a:p>
            <a:pPr marL="0" marR="0" lvl="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a:pPr>
            <a:endParaRPr kumimoji="0" lang="en-US" sz="2000" b="0" i="0" u="none" strike="noStrike" kern="1200" cap="none" spc="100" normalizeH="0" baseline="0" noProof="0" dirty="0">
              <a:ln>
                <a:noFill/>
              </a:ln>
              <a:gradFill>
                <a:gsLst>
                  <a:gs pos="1250">
                    <a:srgbClr val="000000"/>
                  </a:gs>
                  <a:gs pos="100000">
                    <a:srgbClr val="000000"/>
                  </a:gs>
                </a:gsLst>
                <a:lin ang="5400000" scaled="0"/>
              </a:gradFill>
              <a:effectLst/>
              <a:uLnTx/>
              <a:uFillTx/>
              <a:latin typeface="Segoe UI Semilight" charset="0"/>
              <a:ea typeface="Segoe UI Semilight" charset="0"/>
              <a:cs typeface="Segoe UI Semilight" charset="0"/>
            </a:endParaRPr>
          </a:p>
        </p:txBody>
      </p:sp>
      <p:grpSp>
        <p:nvGrpSpPr>
          <p:cNvPr id="30" name="Group 29">
            <a:extLst>
              <a:ext uri="{FF2B5EF4-FFF2-40B4-BE49-F238E27FC236}">
                <a16:creationId xmlns:a16="http://schemas.microsoft.com/office/drawing/2014/main" id="{B2813997-D01B-40B5-B30C-1B525C7BDF22}"/>
              </a:ext>
            </a:extLst>
          </p:cNvPr>
          <p:cNvGrpSpPr/>
          <p:nvPr/>
        </p:nvGrpSpPr>
        <p:grpSpPr>
          <a:xfrm>
            <a:off x="6081130" y="1144778"/>
            <a:ext cx="8234947" cy="8234948"/>
            <a:chOff x="6780082" y="1659681"/>
            <a:chExt cx="8511325" cy="8511222"/>
          </a:xfrm>
        </p:grpSpPr>
        <p:sp>
          <p:nvSpPr>
            <p:cNvPr id="35" name="Arc 34">
              <a:extLst>
                <a:ext uri="{FF2B5EF4-FFF2-40B4-BE49-F238E27FC236}">
                  <a16:creationId xmlns:a16="http://schemas.microsoft.com/office/drawing/2014/main" id="{EB680630-F919-4418-8262-B96411E3F678}"/>
                </a:ext>
              </a:extLst>
            </p:cNvPr>
            <p:cNvSpPr/>
            <p:nvPr/>
          </p:nvSpPr>
          <p:spPr>
            <a:xfrm flipH="1">
              <a:off x="6780082" y="1659681"/>
              <a:ext cx="8511325" cy="8511222"/>
            </a:xfrm>
            <a:prstGeom prst="arc">
              <a:avLst>
                <a:gd name="adj1" fmla="val 16417232"/>
                <a:gd name="adj2" fmla="val 0"/>
              </a:avLst>
            </a:prstGeom>
            <a:noFill/>
            <a:ln w="9525" cap="flat" cmpd="sng" algn="ctr">
              <a:solidFill>
                <a:schemeClr val="tx1"/>
              </a:solidFill>
              <a:prstDash val="solid"/>
              <a:headEnd type="triangle"/>
              <a:tailEnd type="none"/>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
                <a:cs typeface=""/>
              </a:endParaRPr>
            </a:p>
          </p:txBody>
        </p:sp>
        <p:sp>
          <p:nvSpPr>
            <p:cNvPr id="32" name="Oval 31">
              <a:extLst>
                <a:ext uri="{FF2B5EF4-FFF2-40B4-BE49-F238E27FC236}">
                  <a16:creationId xmlns:a16="http://schemas.microsoft.com/office/drawing/2014/main" id="{F773CD9F-5F95-4B0D-9577-2FDA2708A11C}"/>
                </a:ext>
              </a:extLst>
            </p:cNvPr>
            <p:cNvSpPr/>
            <p:nvPr/>
          </p:nvSpPr>
          <p:spPr bwMode="auto">
            <a:xfrm flipH="1">
              <a:off x="6934438" y="4602570"/>
              <a:ext cx="81024" cy="81023"/>
            </a:xfrm>
            <a:prstGeom prst="ellipse">
              <a:avLst/>
            </a:prstGeom>
            <a:solidFill>
              <a:srgbClr val="0078D7"/>
            </a:solidFill>
            <a:ln w="10795" cap="flat" cmpd="sng" algn="ctr">
              <a:solidFill>
                <a:schemeClr val="tx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
                <a:cs typeface=""/>
              </a:endParaRPr>
            </a:p>
          </p:txBody>
        </p:sp>
        <p:sp>
          <p:nvSpPr>
            <p:cNvPr id="33" name="Oval 32">
              <a:extLst>
                <a:ext uri="{FF2B5EF4-FFF2-40B4-BE49-F238E27FC236}">
                  <a16:creationId xmlns:a16="http://schemas.microsoft.com/office/drawing/2014/main" id="{6F73812D-25A4-4C1C-B532-B1B32EACE631}"/>
                </a:ext>
              </a:extLst>
            </p:cNvPr>
            <p:cNvSpPr/>
            <p:nvPr/>
          </p:nvSpPr>
          <p:spPr bwMode="auto">
            <a:xfrm flipH="1">
              <a:off x="7828789" y="3034981"/>
              <a:ext cx="81024" cy="81023"/>
            </a:xfrm>
            <a:prstGeom prst="ellipse">
              <a:avLst/>
            </a:prstGeom>
            <a:solidFill>
              <a:srgbClr val="0078D7"/>
            </a:solidFill>
            <a:ln w="10795" cap="flat" cmpd="sng" algn="ctr">
              <a:solidFill>
                <a:schemeClr val="tx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
                <a:cs typeface=""/>
              </a:endParaRPr>
            </a:p>
          </p:txBody>
        </p:sp>
        <p:sp>
          <p:nvSpPr>
            <p:cNvPr id="34" name="Oval 33">
              <a:extLst>
                <a:ext uri="{FF2B5EF4-FFF2-40B4-BE49-F238E27FC236}">
                  <a16:creationId xmlns:a16="http://schemas.microsoft.com/office/drawing/2014/main" id="{CE1F474A-A85C-40C9-A5FA-96F636C9E4D1}"/>
                </a:ext>
              </a:extLst>
            </p:cNvPr>
            <p:cNvSpPr/>
            <p:nvPr/>
          </p:nvSpPr>
          <p:spPr bwMode="auto">
            <a:xfrm flipH="1">
              <a:off x="9738963" y="1808725"/>
              <a:ext cx="81024" cy="81023"/>
            </a:xfrm>
            <a:prstGeom prst="ellipse">
              <a:avLst/>
            </a:prstGeom>
            <a:solidFill>
              <a:srgbClr val="0078D7"/>
            </a:solidFill>
            <a:ln w="10795" cap="flat" cmpd="sng" algn="ctr">
              <a:solidFill>
                <a:schemeClr val="tx1"/>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
                <a:cs typeface=""/>
              </a:endParaRPr>
            </a:p>
          </p:txBody>
        </p:sp>
      </p:grpSp>
      <p:sp>
        <p:nvSpPr>
          <p:cNvPr id="38" name="Content Placeholder 2">
            <a:extLst>
              <a:ext uri="{FF2B5EF4-FFF2-40B4-BE49-F238E27FC236}">
                <a16:creationId xmlns:a16="http://schemas.microsoft.com/office/drawing/2014/main" id="{FA22ECF3-461F-4362-8AC2-DC64E89B3017}"/>
              </a:ext>
            </a:extLst>
          </p:cNvPr>
          <p:cNvSpPr txBox="1">
            <a:spLocks/>
          </p:cNvSpPr>
          <p:nvPr/>
        </p:nvSpPr>
        <p:spPr>
          <a:xfrm>
            <a:off x="7095781" y="2694050"/>
            <a:ext cx="4777654" cy="2776993"/>
          </a:xfrm>
          <a:prstGeom prst="rect">
            <a:avLst/>
          </a:prstGeom>
        </p:spPr>
        <p:txBody>
          <a:bodyPr vert="horz" wrap="square" lIns="146304" tIns="91440" rIns="146304" bIns="91440" rtlCol="0">
            <a:normAutofit fontScale="77500" lnSpcReduction="20000"/>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
                <a:srgbClr val="0078D7"/>
              </a:buClr>
              <a:buSzPct val="90000"/>
              <a:buFont typeface="Arial" pitchFamily="34" charset="0"/>
              <a:buNone/>
              <a:tabLst/>
              <a:defRPr/>
            </a:pPr>
            <a:r>
              <a:rPr kumimoji="0" lang="en-US" sz="18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rPr>
              <a:t>Azure Database Migration Service (Azure DMS)</a:t>
            </a:r>
          </a:p>
          <a:p>
            <a:pPr marL="0" marR="0" lvl="0" indent="0" algn="l" defTabSz="914400" rtl="0" eaLnBrk="1" fontAlgn="auto" latinLnBrk="0" hangingPunct="1">
              <a:lnSpc>
                <a:spcPct val="120000"/>
              </a:lnSpc>
              <a:spcBef>
                <a:spcPts val="0"/>
              </a:spcBef>
              <a:spcAft>
                <a:spcPts val="1200"/>
              </a:spcAft>
              <a:buClr>
                <a:srgbClr val="0078D7"/>
              </a:buClr>
              <a:buSzPct val="90000"/>
              <a:buFont typeface="Arial" pitchFamily="34" charset="0"/>
              <a:buNone/>
              <a:tabLst/>
              <a:defRPr/>
            </a:pPr>
            <a:r>
              <a:rPr kumimoji="0" lang="en-GB" sz="1900" b="0" i="0" u="none" strike="noStrike" kern="1200" cap="none" spc="100" normalizeH="0" baseline="0" noProof="0">
                <a:ln>
                  <a:noFill/>
                </a:ln>
                <a:solidFill>
                  <a:srgbClr val="FFFFFF"/>
                </a:solidFill>
                <a:effectLst/>
                <a:uLnTx/>
                <a:uFillTx/>
                <a:latin typeface="Segoe UI Semilight" charset="0"/>
                <a:ea typeface="+mn-ea"/>
                <a:cs typeface="Segoe UI Semilight" charset="0"/>
              </a:rPr>
              <a:t>A fully managed service designed to enable seamless migrations from multiple database sources to Azure Data platforms with minimal downtime</a:t>
            </a:r>
            <a:endParaRPr kumimoji="0" lang="en-US" sz="1900" b="0" i="0" u="none" strike="noStrike" kern="1200" cap="none" spc="100" normalizeH="0" baseline="0" noProof="0">
              <a:ln>
                <a:noFill/>
              </a:ln>
              <a:solidFill>
                <a:srgbClr val="FFFFFF"/>
              </a:solidFill>
              <a:effectLst/>
              <a:uLnTx/>
              <a:uFillTx/>
              <a:latin typeface="Segoe UI Semilight" charset="0"/>
              <a:ea typeface="+mn-ea"/>
              <a:cs typeface="Segoe UI Semilight" charset="0"/>
            </a:endParaRPr>
          </a:p>
          <a:p>
            <a:pPr marL="0" marR="0" lvl="0" indent="0" algn="l" defTabSz="914400" rtl="0" eaLnBrk="1" fontAlgn="auto" latinLnBrk="0" hangingPunct="1">
              <a:lnSpc>
                <a:spcPct val="120000"/>
              </a:lnSpc>
              <a:spcBef>
                <a:spcPts val="0"/>
              </a:spcBef>
              <a:spcAft>
                <a:spcPts val="1200"/>
              </a:spcAft>
              <a:buClr>
                <a:srgbClr val="0078D7"/>
              </a:buClr>
              <a:buSzPct val="90000"/>
              <a:buFont typeface="Arial" pitchFamily="34" charset="0"/>
              <a:buNone/>
              <a:tabLst/>
              <a:defRPr/>
            </a:pPr>
            <a:r>
              <a:rPr kumimoji="0" lang="en-US" sz="1900" b="0" i="0" u="none" strike="noStrike" kern="1200" cap="none" spc="100" normalizeH="0" baseline="0" noProof="0">
                <a:ln>
                  <a:noFill/>
                </a:ln>
                <a:solidFill>
                  <a:srgbClr val="FFFFFF"/>
                </a:solidFill>
                <a:effectLst/>
                <a:uLnTx/>
                <a:uFillTx/>
                <a:latin typeface="Segoe UI Semilight" charset="0"/>
                <a:ea typeface="+mn-ea"/>
                <a:cs typeface="Segoe UI Semilight" charset="0"/>
              </a:rPr>
              <a:t>Offline and Online (Preview) migration tool for automating database migration into </a:t>
            </a:r>
            <a:r>
              <a:rPr kumimoji="0" lang="en-US" sz="2000" b="0" i="0" u="none" strike="noStrike" kern="1200" cap="none" spc="100" normalizeH="0" baseline="0" noProof="0">
                <a:ln>
                  <a:noFill/>
                </a:ln>
                <a:solidFill>
                  <a:srgbClr val="FFFFFF"/>
                </a:solidFill>
                <a:effectLst/>
                <a:uLnTx/>
                <a:uFillTx/>
                <a:latin typeface="Segoe UI Semilight" charset="0"/>
                <a:ea typeface="Segoe UI Semilight" charset="0"/>
                <a:cs typeface="Segoe UI Semilight" charset="0"/>
              </a:rPr>
              <a:t>Azure.</a:t>
            </a:r>
          </a:p>
          <a:p>
            <a:pPr marL="0" marR="0" lvl="0" indent="0" algn="l" defTabSz="914400" rtl="0" eaLnBrk="1" fontAlgn="auto" latinLnBrk="0" hangingPunct="1">
              <a:lnSpc>
                <a:spcPct val="100000"/>
              </a:lnSpc>
              <a:spcBef>
                <a:spcPts val="1400"/>
              </a:spcBef>
              <a:spcAft>
                <a:spcPts val="0"/>
              </a:spcAft>
              <a:buClr>
                <a:srgbClr val="0078D7"/>
              </a:buClr>
              <a:buSzPct val="90000"/>
              <a:buFont typeface="Arial" pitchFamily="34" charset="0"/>
              <a:buNone/>
              <a:tabLst/>
              <a:defRPr/>
            </a:pPr>
            <a:br>
              <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rPr>
            </a:br>
            <a:endParaRPr kumimoji="0" lang="en-US" sz="11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p:txBody>
      </p:sp>
      <p:sp>
        <p:nvSpPr>
          <p:cNvPr id="40" name="Rectangle 39">
            <a:extLst>
              <a:ext uri="{FF2B5EF4-FFF2-40B4-BE49-F238E27FC236}">
                <a16:creationId xmlns:a16="http://schemas.microsoft.com/office/drawing/2014/main" id="{CA9D2BDA-C85A-45F0-AC02-2D8F965C307C}"/>
              </a:ext>
            </a:extLst>
          </p:cNvPr>
          <p:cNvSpPr/>
          <p:nvPr/>
        </p:nvSpPr>
        <p:spPr>
          <a:xfrm>
            <a:off x="9024312" y="1401587"/>
            <a:ext cx="2052167" cy="1051570"/>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rPr>
              <a:t>Azure SQL Database</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1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p:txBody>
      </p:sp>
      <p:sp>
        <p:nvSpPr>
          <p:cNvPr id="41" name="Content Placeholder 2">
            <a:extLst>
              <a:ext uri="{FF2B5EF4-FFF2-40B4-BE49-F238E27FC236}">
                <a16:creationId xmlns:a16="http://schemas.microsoft.com/office/drawing/2014/main" id="{D1108AA4-A79B-4A0A-82C0-B76A03FFA519}"/>
              </a:ext>
            </a:extLst>
          </p:cNvPr>
          <p:cNvSpPr txBox="1">
            <a:spLocks/>
          </p:cNvSpPr>
          <p:nvPr/>
        </p:nvSpPr>
        <p:spPr>
          <a:xfrm>
            <a:off x="6660818" y="1073570"/>
            <a:ext cx="1623045" cy="1899479"/>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400"/>
              </a:spcBef>
              <a:spcAft>
                <a:spcPts val="0"/>
              </a:spcAft>
              <a:buClr>
                <a:srgbClr val="0078D7"/>
              </a:buClr>
              <a:buSzPct val="90000"/>
              <a:buFont typeface="Arial" pitchFamily="34" charset="0"/>
              <a:buNone/>
              <a:tabLst/>
              <a:defRPr/>
            </a:pPr>
            <a:r>
              <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rPr>
              <a:t>Azure Hybrid Benefit for SQL Server</a:t>
            </a:r>
            <a:endParaRPr kumimoji="0" lang="en-US" sz="11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p:txBody>
      </p:sp>
      <p:sp>
        <p:nvSpPr>
          <p:cNvPr id="23" name="building_7">
            <a:extLst>
              <a:ext uri="{FF2B5EF4-FFF2-40B4-BE49-F238E27FC236}">
                <a16:creationId xmlns:a16="http://schemas.microsoft.com/office/drawing/2014/main" id="{937749CA-FED9-4263-9328-053AA6D5948D}"/>
              </a:ext>
            </a:extLst>
          </p:cNvPr>
          <p:cNvSpPr>
            <a:spLocks noChangeAspect="1" noEditPoints="1"/>
          </p:cNvSpPr>
          <p:nvPr/>
        </p:nvSpPr>
        <p:spPr bwMode="auto">
          <a:xfrm>
            <a:off x="5797079" y="5459672"/>
            <a:ext cx="568638" cy="59325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27">
            <a:extLst>
              <a:ext uri="{FF2B5EF4-FFF2-40B4-BE49-F238E27FC236}">
                <a16:creationId xmlns:a16="http://schemas.microsoft.com/office/drawing/2014/main" id="{BE60C01A-5BCE-4FCF-A887-C55577034FF0}"/>
              </a:ext>
            </a:extLst>
          </p:cNvPr>
          <p:cNvSpPr/>
          <p:nvPr/>
        </p:nvSpPr>
        <p:spPr bwMode="auto">
          <a:xfrm flipV="1">
            <a:off x="10122125" y="744701"/>
            <a:ext cx="893201" cy="4923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9FF9CAE-8458-4CEF-BEF8-4F646FDA65F4}"/>
              </a:ext>
            </a:extLst>
          </p:cNvPr>
          <p:cNvSpPr/>
          <p:nvPr/>
        </p:nvSpPr>
        <p:spPr>
          <a:xfrm>
            <a:off x="6588058" y="5617271"/>
            <a:ext cx="2052167" cy="1051570"/>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Tx/>
              <a:buSzTx/>
              <a:buFontTx/>
              <a:buNone/>
              <a:tabLst/>
              <a:defRPr/>
            </a:pPr>
            <a:r>
              <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rPr>
              <a:t>On Premise</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4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100" b="1" i="0" u="none" strike="noStrike" kern="1200" cap="none" spc="100" normalizeH="0" baseline="0" noProof="0">
              <a:ln>
                <a:noFill/>
              </a:ln>
              <a:solidFill>
                <a:srgbClr val="FFFFFF"/>
              </a:solidFill>
              <a:effectLst/>
              <a:uLnTx/>
              <a:uFillTx/>
              <a:latin typeface="Segoe UI Semibold" charset="0"/>
              <a:ea typeface="Segoe UI Semibold" charset="0"/>
              <a:cs typeface="Segoe UI Semibold" charset="0"/>
            </a:endParaRPr>
          </a:p>
        </p:txBody>
      </p:sp>
      <p:grpSp>
        <p:nvGrpSpPr>
          <p:cNvPr id="31" name="Group 30">
            <a:extLst>
              <a:ext uri="{FF2B5EF4-FFF2-40B4-BE49-F238E27FC236}">
                <a16:creationId xmlns:a16="http://schemas.microsoft.com/office/drawing/2014/main" id="{D94A01DD-6CA9-4EB6-A98A-4709D6E83293}"/>
              </a:ext>
            </a:extLst>
          </p:cNvPr>
          <p:cNvGrpSpPr/>
          <p:nvPr/>
        </p:nvGrpSpPr>
        <p:grpSpPr>
          <a:xfrm>
            <a:off x="1000679" y="5585555"/>
            <a:ext cx="4066334" cy="974499"/>
            <a:chOff x="5127172" y="4571999"/>
            <a:chExt cx="4066334" cy="1077687"/>
          </a:xfrm>
        </p:grpSpPr>
        <p:sp>
          <p:nvSpPr>
            <p:cNvPr id="36" name="Rectangle: Rounded Corners 35">
              <a:extLst>
                <a:ext uri="{FF2B5EF4-FFF2-40B4-BE49-F238E27FC236}">
                  <a16:creationId xmlns:a16="http://schemas.microsoft.com/office/drawing/2014/main" id="{B23CCF78-24B8-4C90-A0BD-CB15CD86DD7B}"/>
                </a:ext>
              </a:extLst>
            </p:cNvPr>
            <p:cNvSpPr/>
            <p:nvPr/>
          </p:nvSpPr>
          <p:spPr bwMode="auto">
            <a:xfrm>
              <a:off x="6096000" y="5064443"/>
              <a:ext cx="3097506" cy="585243"/>
            </a:xfrm>
            <a:prstGeom prst="roundRect">
              <a:avLst/>
            </a:prstGeom>
            <a:solidFill>
              <a:srgbClr val="FFFFFF"/>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2050">
                      <a:lumMod val="75000"/>
                    </a:srgbClr>
                  </a:solidFill>
                  <a:effectLst/>
                  <a:uLnTx/>
                  <a:uFillTx/>
                  <a:latin typeface="Segoe UI"/>
                  <a:ea typeface="Segoe UI" pitchFamily="34" charset="0"/>
                  <a:cs typeface="Segoe UI" pitchFamily="34" charset="0"/>
                </a:rPr>
                <a:t>Azure Migrate + DMS + DMA</a:t>
              </a:r>
            </a:p>
          </p:txBody>
        </p:sp>
        <p:sp>
          <p:nvSpPr>
            <p:cNvPr id="37" name="Explosion: 8 Points 36">
              <a:extLst>
                <a:ext uri="{FF2B5EF4-FFF2-40B4-BE49-F238E27FC236}">
                  <a16:creationId xmlns:a16="http://schemas.microsoft.com/office/drawing/2014/main" id="{DF0F3A91-3E19-445B-8447-9B3266A16768}"/>
                </a:ext>
              </a:extLst>
            </p:cNvPr>
            <p:cNvSpPr/>
            <p:nvPr/>
          </p:nvSpPr>
          <p:spPr bwMode="auto">
            <a:xfrm>
              <a:off x="5127172" y="4571999"/>
              <a:ext cx="1371600" cy="1077687"/>
            </a:xfrm>
            <a:prstGeom prst="irregularSeal1">
              <a:avLst/>
            </a:prstGeom>
            <a:solidFill>
              <a:srgbClr val="28F841"/>
            </a:solidFill>
            <a:ln w="9525" cap="flat" cmpd="sng" algn="ctr">
              <a:solidFill>
                <a:srgbClr val="002050">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2050"/>
                  </a:solidFill>
                  <a:effectLst/>
                  <a:uLnTx/>
                  <a:uFillTx/>
                  <a:latin typeface="Segoe UI"/>
                  <a:ea typeface="Segoe UI" pitchFamily="34" charset="0"/>
                  <a:cs typeface="Segoe UI" pitchFamily="34" charset="0"/>
                </a:rPr>
                <a:t>NEW</a:t>
              </a:r>
            </a:p>
          </p:txBody>
        </p:sp>
      </p:grpSp>
    </p:spTree>
    <p:extLst>
      <p:ext uri="{BB962C8B-B14F-4D97-AF65-F5344CB8AC3E}">
        <p14:creationId xmlns:p14="http://schemas.microsoft.com/office/powerpoint/2010/main" val="254231900"/>
      </p:ext>
    </p:extLst>
  </p:cSld>
  <p:clrMapOvr>
    <a:masterClrMapping/>
  </p:clrMapOvr>
  <p:transition spd="slow">
    <p:push/>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14:presetBounceEnd="50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50000">
                                          <p:cBhvr additive="base">
                                            <p:cTn id="7" dur="35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8" dur="350" fill="hold"/>
                                            <p:tgtEl>
                                              <p:spTgt spid="23"/>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par>
                                    <p:cTn id="12" presetID="2" presetClass="entr" presetSubtype="2" fill="hold" grpId="0" nodeType="withEffect" p14:presetBounceEnd="50000">
                                      <p:stCondLst>
                                        <p:cond delay="400"/>
                                      </p:stCondLst>
                                      <p:childTnLst>
                                        <p:set>
                                          <p:cBhvr>
                                            <p:cTn id="13" dur="1" fill="hold">
                                              <p:stCondLst>
                                                <p:cond delay="0"/>
                                              </p:stCondLst>
                                            </p:cTn>
                                            <p:tgtEl>
                                              <p:spTgt spid="24"/>
                                            </p:tgtEl>
                                            <p:attrNameLst>
                                              <p:attrName>style.visibility</p:attrName>
                                            </p:attrNameLst>
                                          </p:cBhvr>
                                          <p:to>
                                            <p:strVal val="visible"/>
                                          </p:to>
                                        </p:set>
                                        <p:anim calcmode="lin" valueType="num" p14:bounceEnd="50000">
                                          <p:cBhvr additive="base">
                                            <p:cTn id="14" dur="350" fill="hold"/>
                                            <p:tgtEl>
                                              <p:spTgt spid="24"/>
                                            </p:tgtEl>
                                            <p:attrNameLst>
                                              <p:attrName>ppt_x</p:attrName>
                                            </p:attrNameLst>
                                          </p:cBhvr>
                                          <p:tavLst>
                                            <p:tav tm="0">
                                              <p:val>
                                                <p:strVal val="1+#ppt_w/2"/>
                                              </p:val>
                                            </p:tav>
                                            <p:tav tm="100000">
                                              <p:val>
                                                <p:strVal val="#ppt_x"/>
                                              </p:val>
                                            </p:tav>
                                          </p:tavLst>
                                        </p:anim>
                                        <p:anim calcmode="lin" valueType="num" p14:bounceEnd="50000">
                                          <p:cBhvr additive="base">
                                            <p:cTn id="15" dur="350" fill="hold"/>
                                            <p:tgtEl>
                                              <p:spTgt spid="2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23" grpId="0" animBg="1"/>
          <p:bldP spid="24" grpId="0"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350" fill="hold"/>
                                            <p:tgtEl>
                                              <p:spTgt spid="23"/>
                                            </p:tgtEl>
                                            <p:attrNameLst>
                                              <p:attrName>ppt_x</p:attrName>
                                            </p:attrNameLst>
                                          </p:cBhvr>
                                          <p:tavLst>
                                            <p:tav tm="0">
                                              <p:val>
                                                <p:strVal val="#ppt_x"/>
                                              </p:val>
                                            </p:tav>
                                            <p:tav tm="100000">
                                              <p:val>
                                                <p:strVal val="#ppt_x"/>
                                              </p:val>
                                            </p:tav>
                                          </p:tavLst>
                                        </p:anim>
                                        <p:anim calcmode="lin" valueType="num">
                                          <p:cBhvr additive="base">
                                            <p:cTn id="8" dur="350" fill="hold"/>
                                            <p:tgtEl>
                                              <p:spTgt spid="23"/>
                                            </p:tgtEl>
                                            <p:attrNameLst>
                                              <p:attrName>ppt_y</p:attrName>
                                            </p:attrNameLst>
                                          </p:cBhvr>
                                          <p:tavLst>
                                            <p:tav tm="0">
                                              <p:val>
                                                <p:strVal val="1+#ppt_h/2"/>
                                              </p:val>
                                            </p:tav>
                                            <p:tav tm="100000">
                                              <p:val>
                                                <p:strVal val="#ppt_y"/>
                                              </p:val>
                                            </p:tav>
                                          </p:tavLst>
                                        </p:anim>
                                      </p:childTnLst>
                                    </p:cTn>
                                  </p:par>
                                  <p:par>
                                    <p:cTn id="9" presetID="22" presetClass="entr" presetSubtype="8" fill="hold" nodeType="withEffect">
                                      <p:stCondLst>
                                        <p:cond delay="20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500"/>
                                            <p:tgtEl>
                                              <p:spTgt spid="30"/>
                                            </p:tgtEl>
                                          </p:cBhvr>
                                        </p:animEffect>
                                      </p:childTnLst>
                                    </p:cTn>
                                  </p:par>
                                  <p:par>
                                    <p:cTn id="12" presetID="2" presetClass="entr" presetSubtype="2" fill="hold" grpId="0" nodeType="withEffect">
                                      <p:stCondLst>
                                        <p:cond delay="400"/>
                                      </p:stCondLst>
                                      <p:childTnLst>
                                        <p:set>
                                          <p:cBhvr>
                                            <p:cTn id="13" dur="1" fill="hold">
                                              <p:stCondLst>
                                                <p:cond delay="0"/>
                                              </p:stCondLst>
                                            </p:cTn>
                                            <p:tgtEl>
                                              <p:spTgt spid="24"/>
                                            </p:tgtEl>
                                            <p:attrNameLst>
                                              <p:attrName>style.visibility</p:attrName>
                                            </p:attrNameLst>
                                          </p:cBhvr>
                                          <p:to>
                                            <p:strVal val="visible"/>
                                          </p:to>
                                        </p:set>
                                        <p:anim calcmode="lin" valueType="num">
                                          <p:cBhvr additive="base">
                                            <p:cTn id="14" dur="350" fill="hold"/>
                                            <p:tgtEl>
                                              <p:spTgt spid="24"/>
                                            </p:tgtEl>
                                            <p:attrNameLst>
                                              <p:attrName>ppt_x</p:attrName>
                                            </p:attrNameLst>
                                          </p:cBhvr>
                                          <p:tavLst>
                                            <p:tav tm="0">
                                              <p:val>
                                                <p:strVal val="1+#ppt_w/2"/>
                                              </p:val>
                                            </p:tav>
                                            <p:tav tm="100000">
                                              <p:val>
                                                <p:strVal val="#ppt_x"/>
                                              </p:val>
                                            </p:tav>
                                          </p:tavLst>
                                        </p:anim>
                                        <p:anim calcmode="lin" valueType="num">
                                          <p:cBhvr additive="base">
                                            <p:cTn id="15" dur="350" fill="hold"/>
                                            <p:tgtEl>
                                              <p:spTgt spid="24"/>
                                            </p:tgtEl>
                                            <p:attrNameLst>
                                              <p:attrName>ppt_y</p:attrName>
                                            </p:attrNameLst>
                                          </p:cBhvr>
                                          <p:tavLst>
                                            <p:tav tm="0">
                                              <p:val>
                                                <p:strVal val="#ppt_y"/>
                                              </p:val>
                                            </p:tav>
                                            <p:tav tm="100000">
                                              <p:val>
                                                <p:strVal val="#ppt_y"/>
                                              </p:val>
                                            </p:tav>
                                          </p:tavLst>
                                        </p:anim>
                                      </p:childTnLst>
                                    </p:cTn>
                                  </p:par>
                                  <p:par>
                                    <p:cTn id="16" presetID="10" presetClass="entr" presetSubtype="0"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5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P spid="41" grpId="0"/>
          <p:bldP spid="23" grpId="0" animBg="1"/>
          <p:bldP spid="24" grpId="0" animBg="1"/>
          <p:bldP spid="22"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5E43-EA63-4A46-8C15-F4AE4EADDC7B}"/>
              </a:ext>
            </a:extLst>
          </p:cNvPr>
          <p:cNvSpPr>
            <a:spLocks noGrp="1"/>
          </p:cNvSpPr>
          <p:nvPr>
            <p:ph type="title"/>
          </p:nvPr>
        </p:nvSpPr>
        <p:spPr/>
        <p:txBody>
          <a:bodyPr/>
          <a:lstStyle/>
          <a:p>
            <a:pPr algn="ctr">
              <a:lnSpc>
                <a:spcPct val="100000"/>
              </a:lnSpc>
              <a:spcBef>
                <a:spcPts val="1200"/>
              </a:spcBef>
            </a:pPr>
            <a:r>
              <a:rPr lang="en-US" sz="3200" spc="100">
                <a:solidFill>
                  <a:srgbClr val="0078D7"/>
                </a:solidFill>
                <a:latin typeface="Segoe UI Semilight" charset="0"/>
                <a:ea typeface="Segoe UI Semilight" charset="0"/>
                <a:cs typeface="Segoe UI Semilight" charset="0"/>
              </a:rPr>
              <a:t>SQL DATA MIGRATION PROCESS</a:t>
            </a:r>
            <a:br>
              <a:rPr lang="en-US" sz="3200" spc="100">
                <a:solidFill>
                  <a:srgbClr val="0078D7"/>
                </a:solidFill>
                <a:latin typeface="Segoe UI Semilight" charset="0"/>
                <a:ea typeface="Segoe UI Semilight" charset="0"/>
                <a:cs typeface="Segoe UI Semilight" charset="0"/>
              </a:rPr>
            </a:br>
            <a:br>
              <a:rPr lang="en-US" sz="1200" spc="100">
                <a:solidFill>
                  <a:srgbClr val="0078D7"/>
                </a:solidFill>
                <a:latin typeface="Segoe UI Semilight" charset="0"/>
                <a:ea typeface="Segoe UI Semilight" charset="0"/>
                <a:cs typeface="Segoe UI Semilight" charset="0"/>
              </a:rPr>
            </a:br>
            <a:r>
              <a:rPr lang="en-US" sz="1400" spc="100">
                <a:latin typeface="Segoe UI Semilight" charset="0"/>
                <a:ea typeface="Segoe UI Semilight" charset="0"/>
                <a:cs typeface="Segoe UI Semilight" charset="0"/>
              </a:rPr>
              <a:t>Microsoft tools to accelerate your journey to the cloud during the migration lifecycle</a:t>
            </a:r>
          </a:p>
        </p:txBody>
      </p:sp>
      <p:sp>
        <p:nvSpPr>
          <p:cNvPr id="23" name="Rectangle 22">
            <a:extLst>
              <a:ext uri="{FF2B5EF4-FFF2-40B4-BE49-F238E27FC236}">
                <a16:creationId xmlns:a16="http://schemas.microsoft.com/office/drawing/2014/main" id="{81C48419-E77C-4AC8-9EFE-1717974945A7}"/>
              </a:ext>
            </a:extLst>
          </p:cNvPr>
          <p:cNvSpPr/>
          <p:nvPr/>
        </p:nvSpPr>
        <p:spPr>
          <a:xfrm>
            <a:off x="2138085" y="4977881"/>
            <a:ext cx="2059564" cy="340671"/>
          </a:xfrm>
          <a:prstGeom prst="rect">
            <a:avLst/>
          </a:prstGeom>
          <a:ln>
            <a:solidFill>
              <a:schemeClr val="bg1">
                <a:lumMod val="85000"/>
              </a:schemeClr>
            </a:solidFill>
          </a:ln>
        </p:spPr>
        <p:txBody>
          <a:bodyPr wrap="square" lIns="118872" bIns="91440">
            <a:spAutoFit/>
          </a:bodyPr>
          <a:lstStyle/>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Data Migration Assistant (DMA)</a:t>
            </a:r>
          </a:p>
        </p:txBody>
      </p:sp>
      <p:sp>
        <p:nvSpPr>
          <p:cNvPr id="26" name="Rectangle 25">
            <a:extLst>
              <a:ext uri="{FF2B5EF4-FFF2-40B4-BE49-F238E27FC236}">
                <a16:creationId xmlns:a16="http://schemas.microsoft.com/office/drawing/2014/main" id="{81C48419-E77C-4AC8-9EFE-1717974945A7}"/>
              </a:ext>
            </a:extLst>
          </p:cNvPr>
          <p:cNvSpPr/>
          <p:nvPr/>
        </p:nvSpPr>
        <p:spPr>
          <a:xfrm>
            <a:off x="4874557" y="5039244"/>
            <a:ext cx="3008436" cy="802336"/>
          </a:xfrm>
          <a:prstGeom prst="rect">
            <a:avLst/>
          </a:prstGeom>
          <a:ln>
            <a:solidFill>
              <a:schemeClr val="bg1">
                <a:lumMod val="85000"/>
              </a:schemeClr>
            </a:solidFill>
          </a:ln>
        </p:spPr>
        <p:txBody>
          <a:bodyPr wrap="square" lIns="118872" bIns="91440">
            <a:spAutoFit/>
          </a:bodyPr>
          <a:lstStyle/>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Azure Database Migration Service (Azure DMS)</a:t>
            </a:r>
          </a:p>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Near-zero downtime enabled (Preview) or 3</a:t>
            </a:r>
            <a:r>
              <a:rPr kumimoji="0" lang="en-US" sz="1000" b="0" i="0" u="none" strike="noStrike" kern="1200" cap="none" spc="0" normalizeH="0" baseline="30000" noProof="0">
                <a:ln>
                  <a:noFill/>
                </a:ln>
                <a:solidFill>
                  <a:srgbClr val="353535"/>
                </a:solidFill>
                <a:effectLst/>
                <a:uLnTx/>
                <a:uFillTx/>
                <a:latin typeface="Segoe UI"/>
                <a:ea typeface="+mn-ea"/>
                <a:cs typeface="+mn-cs"/>
              </a:rPr>
              <a:t>rd</a:t>
            </a:r>
            <a:r>
              <a:rPr kumimoji="0" lang="en-US" sz="1000" b="0" i="0" u="none" strike="noStrike" kern="1200" cap="none" spc="0" normalizeH="0" baseline="0" noProof="0">
                <a:ln>
                  <a:noFill/>
                </a:ln>
                <a:solidFill>
                  <a:srgbClr val="353535"/>
                </a:solidFill>
                <a:effectLst/>
                <a:uLnTx/>
                <a:uFillTx/>
                <a:latin typeface="Segoe UI"/>
                <a:ea typeface="+mn-ea"/>
                <a:cs typeface="+mn-cs"/>
              </a:rPr>
              <a:t> party tools</a:t>
            </a:r>
          </a:p>
        </p:txBody>
      </p:sp>
      <p:cxnSp>
        <p:nvCxnSpPr>
          <p:cNvPr id="27" name="Straight Connector 26"/>
          <p:cNvCxnSpPr/>
          <p:nvPr/>
        </p:nvCxnSpPr>
        <p:spPr>
          <a:xfrm>
            <a:off x="5493750" y="4573577"/>
            <a:ext cx="0" cy="465667"/>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882993" y="2127566"/>
            <a:ext cx="3524369" cy="3668902"/>
            <a:chOff x="4874557" y="2292146"/>
            <a:chExt cx="3892926" cy="3845860"/>
          </a:xfrm>
        </p:grpSpPr>
        <p:grpSp>
          <p:nvGrpSpPr>
            <p:cNvPr id="39" name="Group 38"/>
            <p:cNvGrpSpPr/>
            <p:nvPr/>
          </p:nvGrpSpPr>
          <p:grpSpPr>
            <a:xfrm>
              <a:off x="4874557" y="2292146"/>
              <a:ext cx="3845860" cy="3845860"/>
              <a:chOff x="4840940" y="2480983"/>
              <a:chExt cx="3079375" cy="3079375"/>
            </a:xfrm>
          </p:grpSpPr>
          <p:sp>
            <p:nvSpPr>
              <p:cNvPr id="31" name="Pie 30"/>
              <p:cNvSpPr/>
              <p:nvPr/>
            </p:nvSpPr>
            <p:spPr bwMode="auto">
              <a:xfrm>
                <a:off x="4840940" y="2480983"/>
                <a:ext cx="3079375" cy="3079375"/>
              </a:xfrm>
              <a:prstGeom prst="pie">
                <a:avLst>
                  <a:gd name="adj1" fmla="val 5385053"/>
                  <a:gd name="adj2" fmla="val 12488162"/>
                </a:avLst>
              </a:prstGeom>
              <a:solidFill>
                <a:srgbClr val="0078D7"/>
              </a:solidFill>
              <a:ln w="1270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Pie 32"/>
              <p:cNvSpPr/>
              <p:nvPr/>
            </p:nvSpPr>
            <p:spPr bwMode="auto">
              <a:xfrm>
                <a:off x="4840940" y="2480983"/>
                <a:ext cx="3079375" cy="3079375"/>
              </a:xfrm>
              <a:prstGeom prst="pie">
                <a:avLst>
                  <a:gd name="adj1" fmla="val 969800"/>
                  <a:gd name="adj2" fmla="val 5429757"/>
                </a:avLst>
              </a:prstGeom>
              <a:solidFill>
                <a:srgbClr val="0078D7"/>
              </a:solidFill>
              <a:ln w="1270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Pie 34"/>
              <p:cNvSpPr/>
              <p:nvPr/>
            </p:nvSpPr>
            <p:spPr bwMode="auto">
              <a:xfrm>
                <a:off x="4840940" y="2480983"/>
                <a:ext cx="3079375" cy="3079375"/>
              </a:xfrm>
              <a:prstGeom prst="pie">
                <a:avLst>
                  <a:gd name="adj1" fmla="val 18959642"/>
                  <a:gd name="adj2" fmla="val 988724"/>
                </a:avLst>
              </a:prstGeom>
              <a:solidFill>
                <a:srgbClr val="0078D7"/>
              </a:solidFill>
              <a:ln w="1270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Pie 36"/>
              <p:cNvSpPr/>
              <p:nvPr/>
            </p:nvSpPr>
            <p:spPr bwMode="auto">
              <a:xfrm>
                <a:off x="4840940" y="2480983"/>
                <a:ext cx="3079375" cy="3079375"/>
              </a:xfrm>
              <a:prstGeom prst="pie">
                <a:avLst>
                  <a:gd name="adj1" fmla="val 12482993"/>
                  <a:gd name="adj2" fmla="val 18962219"/>
                </a:avLst>
              </a:prstGeom>
              <a:solidFill>
                <a:srgbClr val="0078D7"/>
              </a:solidFill>
              <a:ln w="1270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32" name="TextBox 31"/>
            <p:cNvSpPr txBox="1"/>
            <p:nvPr/>
          </p:nvSpPr>
          <p:spPr>
            <a:xfrm>
              <a:off x="5244354" y="4524357"/>
              <a:ext cx="1304365"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Migrate data, schema &amp; objects</a:t>
              </a:r>
            </a:p>
          </p:txBody>
        </p:sp>
        <p:sp>
          <p:nvSpPr>
            <p:cNvPr id="34" name="TextBox 33"/>
            <p:cNvSpPr txBox="1"/>
            <p:nvPr/>
          </p:nvSpPr>
          <p:spPr>
            <a:xfrm>
              <a:off x="7153837" y="5102581"/>
              <a:ext cx="1304365" cy="2585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a:t>
              </a:r>
            </a:p>
          </p:txBody>
        </p:sp>
        <p:sp>
          <p:nvSpPr>
            <p:cNvPr id="36" name="TextBox 35"/>
            <p:cNvSpPr txBox="1"/>
            <p:nvPr/>
          </p:nvSpPr>
          <p:spPr>
            <a:xfrm>
              <a:off x="7463118" y="3677192"/>
              <a:ext cx="1304365"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Functional &amp; performance tests</a:t>
              </a:r>
            </a:p>
          </p:txBody>
        </p:sp>
        <p:sp>
          <p:nvSpPr>
            <p:cNvPr id="38" name="TextBox 37"/>
            <p:cNvSpPr txBox="1"/>
            <p:nvPr/>
          </p:nvSpPr>
          <p:spPr>
            <a:xfrm>
              <a:off x="6199093" y="2830026"/>
              <a:ext cx="1344708" cy="4247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Remediate applications</a:t>
              </a:r>
            </a:p>
          </p:txBody>
        </p:sp>
        <p:sp>
          <p:nvSpPr>
            <p:cNvPr id="49" name="Oval 48"/>
            <p:cNvSpPr/>
            <p:nvPr/>
          </p:nvSpPr>
          <p:spPr bwMode="auto">
            <a:xfrm flipV="1">
              <a:off x="6252883" y="3677193"/>
              <a:ext cx="1089212" cy="10892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C115B722-AA41-4F44-A81A-861F24069ACC}"/>
                </a:ext>
              </a:extLst>
            </p:cNvPr>
            <p:cNvGrpSpPr/>
            <p:nvPr/>
          </p:nvGrpSpPr>
          <p:grpSpPr>
            <a:xfrm>
              <a:off x="6444961" y="3774749"/>
              <a:ext cx="695428" cy="871960"/>
              <a:chOff x="13906501" y="3886200"/>
              <a:chExt cx="619125" cy="776287"/>
            </a:xfrm>
          </p:grpSpPr>
          <p:sp>
            <p:nvSpPr>
              <p:cNvPr id="41" name="Freeform 17">
                <a:extLst>
                  <a:ext uri="{FF2B5EF4-FFF2-40B4-BE49-F238E27FC236}">
                    <a16:creationId xmlns:a16="http://schemas.microsoft.com/office/drawing/2014/main" id="{61937F48-1061-4D71-9F32-A3D20CFE6BE7}"/>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2" name="Freeform 18">
                <a:extLst>
                  <a:ext uri="{FF2B5EF4-FFF2-40B4-BE49-F238E27FC236}">
                    <a16:creationId xmlns:a16="http://schemas.microsoft.com/office/drawing/2014/main" id="{1382BD1C-04B1-430D-A587-C95D957B3049}"/>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3" name="Line 19">
                <a:extLst>
                  <a:ext uri="{FF2B5EF4-FFF2-40B4-BE49-F238E27FC236}">
                    <a16:creationId xmlns:a16="http://schemas.microsoft.com/office/drawing/2014/main" id="{12DA1D34-29D7-41BC-9929-01653F7A0679}"/>
                  </a:ext>
                </a:extLst>
              </p:cNvPr>
              <p:cNvSpPr>
                <a:spLocks noChangeShapeType="1"/>
              </p:cNvSpPr>
              <p:nvPr/>
            </p:nvSpPr>
            <p:spPr bwMode="auto">
              <a:xfrm>
                <a:off x="14216063" y="4221163"/>
                <a:ext cx="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4" name="Freeform 20">
                <a:extLst>
                  <a:ext uri="{FF2B5EF4-FFF2-40B4-BE49-F238E27FC236}">
                    <a16:creationId xmlns:a16="http://schemas.microsoft.com/office/drawing/2014/main" id="{39B76E84-4C8A-4CCC-BB35-03535A09ADFA}"/>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5" name="Line 21">
                <a:extLst>
                  <a:ext uri="{FF2B5EF4-FFF2-40B4-BE49-F238E27FC236}">
                    <a16:creationId xmlns:a16="http://schemas.microsoft.com/office/drawing/2014/main" id="{1EEC6D26-3449-4E33-8B8B-01AD1E7326F6}"/>
                  </a:ext>
                </a:extLst>
              </p:cNvPr>
              <p:cNvSpPr>
                <a:spLocks noChangeShapeType="1"/>
              </p:cNvSpPr>
              <p:nvPr/>
            </p:nvSpPr>
            <p:spPr bwMode="auto">
              <a:xfrm>
                <a:off x="14216063" y="3967163"/>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6" name="Freeform 22">
                <a:extLst>
                  <a:ext uri="{FF2B5EF4-FFF2-40B4-BE49-F238E27FC236}">
                    <a16:creationId xmlns:a16="http://schemas.microsoft.com/office/drawing/2014/main" id="{0C369F00-D740-4B20-89A0-D26F39FEAAE8}"/>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905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47" name="Line 23">
                <a:extLst>
                  <a:ext uri="{FF2B5EF4-FFF2-40B4-BE49-F238E27FC236}">
                    <a16:creationId xmlns:a16="http://schemas.microsoft.com/office/drawing/2014/main" id="{B23E8E12-5F8A-4714-BAC4-83147A0B0383}"/>
                  </a:ext>
                </a:extLst>
              </p:cNvPr>
              <p:cNvSpPr>
                <a:spLocks noChangeShapeType="1"/>
              </p:cNvSpPr>
              <p:nvPr/>
            </p:nvSpPr>
            <p:spPr bwMode="auto">
              <a:xfrm flipH="1">
                <a:off x="14177963" y="4581525"/>
                <a:ext cx="38100" cy="0"/>
              </a:xfrm>
              <a:prstGeom prst="line">
                <a:avLst/>
              </a:prstGeom>
              <a:noFill/>
              <a:ln w="1905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50" name="Rectangle 49">
            <a:extLst>
              <a:ext uri="{FF2B5EF4-FFF2-40B4-BE49-F238E27FC236}">
                <a16:creationId xmlns:a16="http://schemas.microsoft.com/office/drawing/2014/main" id="{81C48419-E77C-4AC8-9EFE-1717974945A7}"/>
              </a:ext>
            </a:extLst>
          </p:cNvPr>
          <p:cNvSpPr/>
          <p:nvPr/>
        </p:nvSpPr>
        <p:spPr>
          <a:xfrm>
            <a:off x="5020749" y="2531904"/>
            <a:ext cx="2896518" cy="802336"/>
          </a:xfrm>
          <a:prstGeom prst="rect">
            <a:avLst/>
          </a:prstGeom>
          <a:ln>
            <a:solidFill>
              <a:schemeClr val="bg1">
                <a:lumMod val="85000"/>
              </a:schemeClr>
            </a:solidFill>
          </a:ln>
        </p:spPr>
        <p:txBody>
          <a:bodyPr wrap="square" lIns="118872" bIns="91440">
            <a:spAutoFit/>
          </a:bodyPr>
          <a:lstStyle/>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Azure Database Migration Service (Azure DMS)</a:t>
            </a:r>
          </a:p>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Data Migration Assistant (DMA)</a:t>
            </a:r>
          </a:p>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Database Experimentation Assistant (DEA)</a:t>
            </a:r>
          </a:p>
        </p:txBody>
      </p:sp>
      <p:sp>
        <p:nvSpPr>
          <p:cNvPr id="51" name="Freeform 50"/>
          <p:cNvSpPr/>
          <p:nvPr/>
        </p:nvSpPr>
        <p:spPr bwMode="auto">
          <a:xfrm>
            <a:off x="7951540" y="2841507"/>
            <a:ext cx="890372" cy="424732"/>
          </a:xfrm>
          <a:custGeom>
            <a:avLst/>
            <a:gdLst>
              <a:gd name="connsiteX0" fmla="*/ 0 w 1048871"/>
              <a:gd name="connsiteY0" fmla="*/ 0 h 443753"/>
              <a:gd name="connsiteX1" fmla="*/ 605118 w 1048871"/>
              <a:gd name="connsiteY1" fmla="*/ 0 h 443753"/>
              <a:gd name="connsiteX2" fmla="*/ 1048871 w 1048871"/>
              <a:gd name="connsiteY2" fmla="*/ 443753 h 443753"/>
            </a:gdLst>
            <a:ahLst/>
            <a:cxnLst>
              <a:cxn ang="0">
                <a:pos x="connsiteX0" y="connsiteY0"/>
              </a:cxn>
              <a:cxn ang="0">
                <a:pos x="connsiteX1" y="connsiteY1"/>
              </a:cxn>
              <a:cxn ang="0">
                <a:pos x="connsiteX2" y="connsiteY2"/>
              </a:cxn>
            </a:cxnLst>
            <a:rect l="l" t="t" r="r" b="b"/>
            <a:pathLst>
              <a:path w="1048871" h="443753">
                <a:moveTo>
                  <a:pt x="0" y="0"/>
                </a:moveTo>
                <a:lnTo>
                  <a:pt x="605118" y="0"/>
                </a:lnTo>
                <a:lnTo>
                  <a:pt x="1048871" y="443753"/>
                </a:lnTo>
              </a:path>
            </a:pathLst>
          </a:cu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ECD2BE1D-9B95-4AD8-BE06-7F7729CEA51B}"/>
              </a:ext>
            </a:extLst>
          </p:cNvPr>
          <p:cNvSpPr/>
          <p:nvPr/>
        </p:nvSpPr>
        <p:spPr>
          <a:xfrm>
            <a:off x="467217" y="4994132"/>
            <a:ext cx="1541319" cy="802336"/>
          </a:xfrm>
          <a:prstGeom prst="rect">
            <a:avLst/>
          </a:prstGeom>
          <a:ln>
            <a:solidFill>
              <a:schemeClr val="bg1">
                <a:lumMod val="85000"/>
              </a:schemeClr>
            </a:solidFill>
          </a:ln>
        </p:spPr>
        <p:txBody>
          <a:bodyPr wrap="square" lIns="118872" bIns="91440">
            <a:spAutoFit/>
          </a:bodyPr>
          <a:lstStyle/>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Azure Migrate</a:t>
            </a:r>
          </a:p>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MAP Toolkit</a:t>
            </a:r>
          </a:p>
          <a:p>
            <a:pPr marL="0" marR="0" lvl="1" indent="0" algn="l" defTabSz="914192" rtl="0" eaLnBrk="1" fontAlgn="auto" latinLnBrk="0" hangingPunct="1">
              <a:lnSpc>
                <a:spcPct val="150000"/>
              </a:lnSpc>
              <a:spcBef>
                <a:spcPts val="0"/>
              </a:spcBef>
              <a:spcAft>
                <a:spcPts val="0"/>
              </a:spcAft>
              <a:buClr>
                <a:srgbClr val="0078D7"/>
              </a:buClr>
              <a:buSzTx/>
              <a:buFontTx/>
              <a:buNone/>
              <a:tabLst/>
              <a:defRPr/>
            </a:pPr>
            <a:r>
              <a:rPr kumimoji="0" lang="en-US" sz="1000" b="0" i="0" u="none" strike="noStrike" kern="1200" cap="none" spc="0" normalizeH="0" baseline="0" noProof="0">
                <a:ln>
                  <a:noFill/>
                </a:ln>
                <a:solidFill>
                  <a:srgbClr val="353535"/>
                </a:solidFill>
                <a:effectLst/>
                <a:uLnTx/>
                <a:uFillTx/>
                <a:latin typeface="Segoe UI"/>
                <a:ea typeface="+mn-ea"/>
                <a:cs typeface="+mn-cs"/>
              </a:rPr>
              <a:t>3</a:t>
            </a:r>
            <a:r>
              <a:rPr kumimoji="0" lang="en-US" sz="1000" b="0" i="0" u="none" strike="noStrike" kern="1200" cap="none" spc="0" normalizeH="0" baseline="30000" noProof="0">
                <a:ln>
                  <a:noFill/>
                </a:ln>
                <a:solidFill>
                  <a:srgbClr val="353535"/>
                </a:solidFill>
                <a:effectLst/>
                <a:uLnTx/>
                <a:uFillTx/>
                <a:latin typeface="Segoe UI"/>
                <a:ea typeface="+mn-ea"/>
                <a:cs typeface="+mn-cs"/>
              </a:rPr>
              <a:t>rd</a:t>
            </a:r>
            <a:r>
              <a:rPr kumimoji="0" lang="en-US" sz="1000" b="0" i="0" u="none" strike="noStrike" kern="1200" cap="none" spc="0" normalizeH="0" baseline="0" noProof="0">
                <a:ln>
                  <a:noFill/>
                </a:ln>
                <a:solidFill>
                  <a:srgbClr val="353535"/>
                </a:solidFill>
                <a:effectLst/>
                <a:uLnTx/>
                <a:uFillTx/>
                <a:latin typeface="Segoe UI"/>
                <a:ea typeface="+mn-ea"/>
                <a:cs typeface="+mn-cs"/>
              </a:rPr>
              <a:t> Party Solutions</a:t>
            </a:r>
          </a:p>
        </p:txBody>
      </p:sp>
      <p:cxnSp>
        <p:nvCxnSpPr>
          <p:cNvPr id="52" name="Straight Connector 51">
            <a:extLst>
              <a:ext uri="{FF2B5EF4-FFF2-40B4-BE49-F238E27FC236}">
                <a16:creationId xmlns:a16="http://schemas.microsoft.com/office/drawing/2014/main" id="{40E7B8BB-8B25-4025-B83A-9CB4D0F82785}"/>
              </a:ext>
            </a:extLst>
          </p:cNvPr>
          <p:cNvCxnSpPr>
            <a:cxnSpLocks/>
            <a:stCxn id="3" idx="2"/>
          </p:cNvCxnSpPr>
          <p:nvPr/>
        </p:nvCxnSpPr>
        <p:spPr>
          <a:xfrm>
            <a:off x="1098177" y="4541405"/>
            <a:ext cx="0" cy="452967"/>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C5062BB-323B-4E3B-8928-70EF946D91AC}"/>
              </a:ext>
            </a:extLst>
          </p:cNvPr>
          <p:cNvCxnSpPr>
            <a:cxnSpLocks/>
          </p:cNvCxnSpPr>
          <p:nvPr/>
        </p:nvCxnSpPr>
        <p:spPr>
          <a:xfrm>
            <a:off x="2588424" y="4500821"/>
            <a:ext cx="0" cy="452967"/>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E431166-5BD1-4B99-9EE7-CCC7E8C6F216}"/>
              </a:ext>
            </a:extLst>
          </p:cNvPr>
          <p:cNvSpPr/>
          <p:nvPr/>
        </p:nvSpPr>
        <p:spPr>
          <a:xfrm>
            <a:off x="2080413" y="2986432"/>
            <a:ext cx="2794144" cy="340671"/>
          </a:xfrm>
          <a:prstGeom prst="rect">
            <a:avLst/>
          </a:prstGeom>
          <a:ln>
            <a:solidFill>
              <a:schemeClr val="bg1">
                <a:lumMod val="85000"/>
              </a:schemeClr>
            </a:solidFill>
          </a:ln>
        </p:spPr>
        <p:txBody>
          <a:bodyPr wrap="square" lIns="118872" bIns="91440">
            <a:spAutoFit/>
          </a:bodyPr>
          <a:lstStyle/>
          <a:p>
            <a:pPr marL="0" lvl="1" defTabSz="914192">
              <a:lnSpc>
                <a:spcPct val="150000"/>
              </a:lnSpc>
              <a:buClr>
                <a:srgbClr val="0078D7"/>
              </a:buClr>
            </a:pPr>
            <a:r>
              <a:rPr lang="en-US" sz="1000">
                <a:solidFill>
                  <a:srgbClr val="353535"/>
                </a:solidFill>
                <a:latin typeface="Segoe UI"/>
              </a:rPr>
              <a:t>SQL Server Migration Assistant (SSMA)</a:t>
            </a:r>
          </a:p>
        </p:txBody>
      </p:sp>
      <p:cxnSp>
        <p:nvCxnSpPr>
          <p:cNvPr id="54" name="Straight Connector 53">
            <a:extLst>
              <a:ext uri="{FF2B5EF4-FFF2-40B4-BE49-F238E27FC236}">
                <a16:creationId xmlns:a16="http://schemas.microsoft.com/office/drawing/2014/main" id="{003CBD56-F569-4E63-8D57-697D486796D9}"/>
              </a:ext>
            </a:extLst>
          </p:cNvPr>
          <p:cNvCxnSpPr>
            <a:cxnSpLocks/>
          </p:cNvCxnSpPr>
          <p:nvPr/>
        </p:nvCxnSpPr>
        <p:spPr>
          <a:xfrm>
            <a:off x="3937522" y="3321969"/>
            <a:ext cx="0" cy="452967"/>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552077" y="3728605"/>
            <a:ext cx="7120554" cy="821956"/>
            <a:chOff x="552077" y="3890105"/>
            <a:chExt cx="7120554" cy="821956"/>
          </a:xfrm>
        </p:grpSpPr>
        <p:sp>
          <p:nvSpPr>
            <p:cNvPr id="3" name="Pentagon 2"/>
            <p:cNvSpPr/>
            <p:nvPr/>
          </p:nvSpPr>
          <p:spPr bwMode="auto">
            <a:xfrm>
              <a:off x="552077" y="3890105"/>
              <a:ext cx="1371600" cy="812800"/>
            </a:xfrm>
            <a:prstGeom prst="homePlate">
              <a:avLst>
                <a:gd name="adj" fmla="val 343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Discover</a:t>
              </a:r>
            </a:p>
          </p:txBody>
        </p:sp>
        <p:sp>
          <p:nvSpPr>
            <p:cNvPr id="19" name="Pentagon 18"/>
            <p:cNvSpPr/>
            <p:nvPr/>
          </p:nvSpPr>
          <p:spPr bwMode="auto">
            <a:xfrm>
              <a:off x="1987177" y="3890105"/>
              <a:ext cx="1371600" cy="812800"/>
            </a:xfrm>
            <a:prstGeom prst="homePlate">
              <a:avLst>
                <a:gd name="adj" fmla="val 343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Assess</a:t>
              </a:r>
            </a:p>
          </p:txBody>
        </p:sp>
        <p:sp>
          <p:nvSpPr>
            <p:cNvPr id="20" name="Pentagon 19"/>
            <p:cNvSpPr/>
            <p:nvPr/>
          </p:nvSpPr>
          <p:spPr bwMode="auto">
            <a:xfrm>
              <a:off x="3422277" y="3890105"/>
              <a:ext cx="1371600" cy="812800"/>
            </a:xfrm>
            <a:prstGeom prst="homePlate">
              <a:avLst>
                <a:gd name="adj" fmla="val 34375"/>
              </a:avLst>
            </a:prstGeom>
            <a:solidFill>
              <a:srgbClr val="00B0F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Convert</a:t>
              </a:r>
            </a:p>
          </p:txBody>
        </p:sp>
        <p:sp>
          <p:nvSpPr>
            <p:cNvPr id="21" name="Pentagon 20"/>
            <p:cNvSpPr/>
            <p:nvPr/>
          </p:nvSpPr>
          <p:spPr bwMode="auto">
            <a:xfrm>
              <a:off x="4874557" y="3899261"/>
              <a:ext cx="1371600" cy="812800"/>
            </a:xfrm>
            <a:prstGeom prst="homePlate">
              <a:avLst>
                <a:gd name="adj" fmla="val 34375"/>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Data Sync</a:t>
              </a:r>
            </a:p>
          </p:txBody>
        </p:sp>
        <p:sp>
          <p:nvSpPr>
            <p:cNvPr id="22" name="Pentagon 21"/>
            <p:cNvSpPr/>
            <p:nvPr/>
          </p:nvSpPr>
          <p:spPr bwMode="auto">
            <a:xfrm>
              <a:off x="6301031" y="3890105"/>
              <a:ext cx="1371600" cy="812800"/>
            </a:xfrm>
            <a:prstGeom prst="homePlate">
              <a:avLst>
                <a:gd name="adj" fmla="val 3437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charset="0"/>
                  <a:ea typeface="Segoe UI" charset="0"/>
                  <a:cs typeface="Segoe UI" charset="0"/>
                </a:rPr>
                <a:t>Cutover</a:t>
              </a:r>
            </a:p>
          </p:txBody>
        </p:sp>
      </p:grpSp>
      <p:sp>
        <p:nvSpPr>
          <p:cNvPr id="55" name="Rectangle 54">
            <a:extLst>
              <a:ext uri="{FF2B5EF4-FFF2-40B4-BE49-F238E27FC236}">
                <a16:creationId xmlns:a16="http://schemas.microsoft.com/office/drawing/2014/main" id="{78FC66B4-4E4F-4F26-91B1-C7A15D796DEB}"/>
              </a:ext>
            </a:extLst>
          </p:cNvPr>
          <p:cNvSpPr/>
          <p:nvPr/>
        </p:nvSpPr>
        <p:spPr bwMode="auto">
          <a:xfrm>
            <a:off x="674172" y="1432730"/>
            <a:ext cx="4043119" cy="487718"/>
          </a:xfrm>
          <a:prstGeom prst="rect">
            <a:avLst/>
          </a:prstGeom>
          <a:noFill/>
          <a:ln w="635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A000E804-B78D-49C6-895A-27B164FFA3FF}"/>
              </a:ext>
            </a:extLst>
          </p:cNvPr>
          <p:cNvSpPr txBox="1"/>
          <p:nvPr/>
        </p:nvSpPr>
        <p:spPr>
          <a:xfrm>
            <a:off x="1761496" y="1407111"/>
            <a:ext cx="2236057" cy="5389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a:ln>
                  <a:noFill/>
                </a:ln>
                <a:gradFill>
                  <a:gsLst>
                    <a:gs pos="0">
                      <a:srgbClr val="002050"/>
                    </a:gs>
                    <a:gs pos="100000">
                      <a:srgbClr val="002050"/>
                    </a:gs>
                  </a:gsLst>
                  <a:lin ang="5400000" scaled="1"/>
                </a:gradFill>
                <a:effectLst/>
                <a:uLnTx/>
                <a:uFillTx/>
                <a:latin typeface="Segoe UI Light"/>
                <a:ea typeface="+mn-ea"/>
                <a:cs typeface="+mn-cs"/>
              </a:rPr>
              <a:t>Discover &amp; Assess</a:t>
            </a:r>
          </a:p>
        </p:txBody>
      </p:sp>
      <p:pic>
        <p:nvPicPr>
          <p:cNvPr id="57" name="Graphic 56" descr="Magnifying glass">
            <a:extLst>
              <a:ext uri="{FF2B5EF4-FFF2-40B4-BE49-F238E27FC236}">
                <a16:creationId xmlns:a16="http://schemas.microsoft.com/office/drawing/2014/main" id="{DAC01917-78CF-404C-9568-D030D50633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896" y="1479264"/>
            <a:ext cx="389271" cy="389271"/>
          </a:xfrm>
          <a:prstGeom prst="rect">
            <a:avLst/>
          </a:prstGeom>
        </p:spPr>
      </p:pic>
      <p:sp>
        <p:nvSpPr>
          <p:cNvPr id="58" name="TextBox 57">
            <a:extLst>
              <a:ext uri="{FF2B5EF4-FFF2-40B4-BE49-F238E27FC236}">
                <a16:creationId xmlns:a16="http://schemas.microsoft.com/office/drawing/2014/main" id="{108C246F-C796-4122-89E1-36BC14E16186}"/>
              </a:ext>
            </a:extLst>
          </p:cNvPr>
          <p:cNvSpPr txBox="1"/>
          <p:nvPr/>
        </p:nvSpPr>
        <p:spPr>
          <a:xfrm>
            <a:off x="5920782" y="1407111"/>
            <a:ext cx="1308536" cy="566656"/>
          </a:xfrm>
          <a:prstGeom prst="rect">
            <a:avLst/>
          </a:prstGeom>
          <a:noFill/>
        </p:spPr>
        <p:txBody>
          <a:bodyPr wrap="square" lIns="91440" tIns="143428" rIns="179285" bIns="143428" rtlCol="0">
            <a:spAutoFit/>
          </a:bodyPr>
          <a:lstStyle/>
          <a:p>
            <a:pPr defTabSz="914367">
              <a:lnSpc>
                <a:spcPct val="90000"/>
              </a:lnSpc>
              <a:spcAft>
                <a:spcPts val="588"/>
              </a:spcAft>
              <a:defRPr/>
            </a:pPr>
            <a:r>
              <a:rPr lang="en-US" sz="2000" kern="0">
                <a:gradFill>
                  <a:gsLst>
                    <a:gs pos="0">
                      <a:srgbClr val="002050"/>
                    </a:gs>
                    <a:gs pos="100000">
                      <a:srgbClr val="002050"/>
                    </a:gs>
                  </a:gsLst>
                  <a:lin ang="5400000" scaled="1"/>
                </a:gradFill>
                <a:latin typeface="Segoe UI Light"/>
              </a:rPr>
              <a:t>Migrate</a:t>
            </a:r>
          </a:p>
        </p:txBody>
      </p:sp>
      <p:sp>
        <p:nvSpPr>
          <p:cNvPr id="59" name="Rectangle 58">
            <a:extLst>
              <a:ext uri="{FF2B5EF4-FFF2-40B4-BE49-F238E27FC236}">
                <a16:creationId xmlns:a16="http://schemas.microsoft.com/office/drawing/2014/main" id="{81034525-3634-4D19-B3E7-B9C7D9303EF2}"/>
              </a:ext>
            </a:extLst>
          </p:cNvPr>
          <p:cNvSpPr/>
          <p:nvPr/>
        </p:nvSpPr>
        <p:spPr bwMode="auto">
          <a:xfrm>
            <a:off x="4818417" y="1435110"/>
            <a:ext cx="3006535" cy="491163"/>
          </a:xfrm>
          <a:prstGeom prst="rect">
            <a:avLst/>
          </a:prstGeom>
          <a:noFill/>
          <a:ln w="635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60" name="Graphic 59" descr="Send">
            <a:extLst>
              <a:ext uri="{FF2B5EF4-FFF2-40B4-BE49-F238E27FC236}">
                <a16:creationId xmlns:a16="http://schemas.microsoft.com/office/drawing/2014/main" id="{269C25BD-01FA-41A7-8EFD-42B5C27D67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0711" y="1443928"/>
            <a:ext cx="457200" cy="457200"/>
          </a:xfrm>
          <a:prstGeom prst="rect">
            <a:avLst/>
          </a:prstGeom>
        </p:spPr>
      </p:pic>
      <p:sp>
        <p:nvSpPr>
          <p:cNvPr id="61" name="TextBox 60">
            <a:extLst>
              <a:ext uri="{FF2B5EF4-FFF2-40B4-BE49-F238E27FC236}">
                <a16:creationId xmlns:a16="http://schemas.microsoft.com/office/drawing/2014/main" id="{E825030C-7926-416A-9446-D13185A3627A}"/>
              </a:ext>
            </a:extLst>
          </p:cNvPr>
          <p:cNvSpPr txBox="1"/>
          <p:nvPr/>
        </p:nvSpPr>
        <p:spPr>
          <a:xfrm>
            <a:off x="8841912" y="1415031"/>
            <a:ext cx="2630132" cy="566656"/>
          </a:xfrm>
          <a:prstGeom prst="rect">
            <a:avLst/>
          </a:prstGeom>
          <a:noFill/>
        </p:spPr>
        <p:txBody>
          <a:bodyPr wrap="square" lIns="91440" tIns="143428" rIns="179285" bIns="143428" rtlCol="0">
            <a:spAutoFit/>
          </a:bodyPr>
          <a:lstStyle/>
          <a:p>
            <a:pPr defTabSz="914367">
              <a:lnSpc>
                <a:spcPct val="90000"/>
              </a:lnSpc>
              <a:spcAft>
                <a:spcPts val="588"/>
              </a:spcAft>
              <a:defRPr/>
            </a:pPr>
            <a:r>
              <a:rPr lang="en-US" sz="2000" kern="0">
                <a:gradFill>
                  <a:gsLst>
                    <a:gs pos="0">
                      <a:srgbClr val="002050"/>
                    </a:gs>
                    <a:gs pos="100000">
                      <a:srgbClr val="002050"/>
                    </a:gs>
                  </a:gsLst>
                  <a:lin ang="5400000" scaled="1"/>
                </a:gradFill>
                <a:latin typeface="Segoe UI Light"/>
              </a:rPr>
              <a:t>Optimise &amp; Secure</a:t>
            </a:r>
          </a:p>
        </p:txBody>
      </p:sp>
      <p:sp>
        <p:nvSpPr>
          <p:cNvPr id="62" name="Rectangle 61">
            <a:extLst>
              <a:ext uri="{FF2B5EF4-FFF2-40B4-BE49-F238E27FC236}">
                <a16:creationId xmlns:a16="http://schemas.microsoft.com/office/drawing/2014/main" id="{CE09353B-BB04-47C9-BE7D-0EBCB63CDBC1}"/>
              </a:ext>
            </a:extLst>
          </p:cNvPr>
          <p:cNvSpPr/>
          <p:nvPr/>
        </p:nvSpPr>
        <p:spPr bwMode="auto">
          <a:xfrm>
            <a:off x="7942220" y="1435444"/>
            <a:ext cx="3185141" cy="490830"/>
          </a:xfrm>
          <a:prstGeom prst="rect">
            <a:avLst/>
          </a:prstGeom>
          <a:noFill/>
          <a:ln w="635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Semilight"/>
              <a:cs typeface="Segoe UI" pitchFamily="34" charset="0"/>
            </a:endParaRPr>
          </a:p>
        </p:txBody>
      </p:sp>
      <p:pic>
        <p:nvPicPr>
          <p:cNvPr id="63" name="Graphic 62" descr="Gauge">
            <a:extLst>
              <a:ext uri="{FF2B5EF4-FFF2-40B4-BE49-F238E27FC236}">
                <a16:creationId xmlns:a16="http://schemas.microsoft.com/office/drawing/2014/main" id="{6C2A3B99-38EC-4A46-AF45-BA0B18575E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34014" y="1464494"/>
            <a:ext cx="419655" cy="419655"/>
          </a:xfrm>
          <a:prstGeom prst="rect">
            <a:avLst/>
          </a:prstGeom>
        </p:spPr>
      </p:pic>
    </p:spTree>
    <p:extLst>
      <p:ext uri="{BB962C8B-B14F-4D97-AF65-F5344CB8AC3E}">
        <p14:creationId xmlns:p14="http://schemas.microsoft.com/office/powerpoint/2010/main" val="195411391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 presetClass="entr" presetSubtype="4" fill="hold" nodeType="withEffect" p14:presetBounceEnd="50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50000">
                                          <p:cBhvr additive="base">
                                            <p:cTn id="10" dur="500" fill="hold"/>
                                            <p:tgtEl>
                                              <p:spTgt spid="5"/>
                                            </p:tgtEl>
                                            <p:attrNameLst>
                                              <p:attrName>ppt_x</p:attrName>
                                            </p:attrNameLst>
                                          </p:cBhvr>
                                          <p:tavLst>
                                            <p:tav tm="0">
                                              <p:val>
                                                <p:strVal val="#ppt_x"/>
                                              </p:val>
                                            </p:tav>
                                            <p:tav tm="100000">
                                              <p:val>
                                                <p:strVal val="#ppt_x"/>
                                              </p:val>
                                            </p:tav>
                                          </p:tavLst>
                                        </p:anim>
                                        <p:anim calcmode="lin" valueType="num" p14:bounceEnd="50000">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8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50" grpId="0" animBg="1"/>
          <p:bldP spid="51" grpId="0" animBg="1"/>
          <p:bldP spid="48" grpId="0" animBg="1"/>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fill="hold"/>
                                            <p:tgtEl>
                                              <p:spTgt spid="5"/>
                                            </p:tgtEl>
                                            <p:attrNameLst>
                                              <p:attrName>ppt_x</p:attrName>
                                            </p:attrNameLst>
                                          </p:cBhvr>
                                          <p:tavLst>
                                            <p:tav tm="0">
                                              <p:val>
                                                <p:strVal val="#ppt_x"/>
                                              </p:val>
                                            </p:tav>
                                            <p:tav tm="100000">
                                              <p:val>
                                                <p:strVal val="#ppt_x"/>
                                              </p:val>
                                            </p:tav>
                                          </p:tavLst>
                                        </p:anim>
                                        <p:anim calcmode="lin" valueType="num">
                                          <p:cBhvr additive="base">
                                            <p:cTn id="1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nodeType="withEffect">
                                      <p:stCondLst>
                                        <p:cond delay="8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fade">
                                          <p:cBhvr>
                                            <p:cTn id="5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P spid="50" grpId="0" animBg="1"/>
          <p:bldP spid="51" grpId="0" animBg="1"/>
          <p:bldP spid="48" grpId="0" animBg="1"/>
          <p:bldP spid="8" grpId="0" animBg="1"/>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61826-ACC6-4F94-8C41-9CB35383252F}"/>
              </a:ext>
            </a:extLst>
          </p:cNvPr>
          <p:cNvSpPr>
            <a:spLocks noGrp="1"/>
          </p:cNvSpPr>
          <p:nvPr>
            <p:ph type="title"/>
          </p:nvPr>
        </p:nvSpPr>
        <p:spPr/>
        <p:txBody>
          <a:bodyPr vert="horz" wrap="square" lIns="0" tIns="0" rIns="0" bIns="0" rtlCol="0" anchor="t">
            <a:spAutoFit/>
          </a:bodyPr>
          <a:lstStyle/>
          <a:p>
            <a:pPr algn="ctr" defTabSz="914367">
              <a:lnSpc>
                <a:spcPct val="90000"/>
              </a:lnSpc>
            </a:pPr>
            <a:r>
              <a:rPr lang="en-US" sz="2800" b="0" cap="all" spc="-100" dirty="0">
                <a:ln w="3175">
                  <a:noFill/>
                </a:ln>
                <a:solidFill>
                  <a:srgbClr val="0078D7"/>
                </a:solidFill>
                <a:latin typeface="Segoe UI Semilight" panose="020B0402040204020203" pitchFamily="34" charset="0"/>
                <a:ea typeface="+mn-ea"/>
                <a:cs typeface="Segoe UI Semilight" panose="020B0402040204020203" pitchFamily="34" charset="0"/>
              </a:rPr>
              <a:t>Azure Database Migration Service</a:t>
            </a:r>
          </a:p>
        </p:txBody>
      </p:sp>
      <p:sp>
        <p:nvSpPr>
          <p:cNvPr id="6" name="Text Placeholder 5"/>
          <p:cNvSpPr>
            <a:spLocks noGrp="1"/>
          </p:cNvSpPr>
          <p:nvPr>
            <p:ph type="body" sz="quarter" idx="10"/>
          </p:nvPr>
        </p:nvSpPr>
        <p:spPr/>
        <p:txBody>
          <a:bodyPr>
            <a:normAutofit fontScale="70000" lnSpcReduction="20000"/>
          </a:bodyPr>
          <a:lstStyle/>
          <a:p>
            <a:r>
              <a:rPr lang="en-US" dirty="0"/>
              <a:t>A seamless, end-to-end solution for moving on-premises SQL server, Oracle, and other relational databases to the cloud</a:t>
            </a:r>
          </a:p>
        </p:txBody>
      </p:sp>
      <p:cxnSp>
        <p:nvCxnSpPr>
          <p:cNvPr id="78" name="Straight Arrow Connector 77">
            <a:extLst>
              <a:ext uri="{FF2B5EF4-FFF2-40B4-BE49-F238E27FC236}">
                <a16:creationId xmlns:a16="http://schemas.microsoft.com/office/drawing/2014/main" id="{74CE54AF-DB00-408E-9E3D-3804998AFAAF}"/>
              </a:ext>
            </a:extLst>
          </p:cNvPr>
          <p:cNvCxnSpPr/>
          <p:nvPr/>
        </p:nvCxnSpPr>
        <p:spPr>
          <a:xfrm>
            <a:off x="6801461" y="3641402"/>
            <a:ext cx="540577" cy="235887"/>
          </a:xfrm>
          <a:prstGeom prst="straightConnector1">
            <a:avLst/>
          </a:prstGeom>
          <a:ln w="19050">
            <a:solidFill>
              <a:schemeClr val="accent2"/>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83" name="Regular Pentagon 182"/>
          <p:cNvSpPr/>
          <p:nvPr/>
        </p:nvSpPr>
        <p:spPr>
          <a:xfrm rot="10800000">
            <a:off x="4241074" y="2163932"/>
            <a:ext cx="3167642" cy="2833912"/>
          </a:xfrm>
          <a:prstGeom prst="pentagon">
            <a:avLst/>
          </a:prstGeom>
          <a:noFill/>
          <a:ln w="190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nvGrpSpPr>
          <p:cNvPr id="196" name="Group 195"/>
          <p:cNvGrpSpPr/>
          <p:nvPr/>
        </p:nvGrpSpPr>
        <p:grpSpPr>
          <a:xfrm>
            <a:off x="6966125" y="1679506"/>
            <a:ext cx="1918159" cy="924434"/>
            <a:chOff x="8854548" y="1785544"/>
            <a:chExt cx="1918159" cy="924434"/>
          </a:xfrm>
        </p:grpSpPr>
        <p:sp>
          <p:nvSpPr>
            <p:cNvPr id="83" name="Freeform 9"/>
            <p:cNvSpPr>
              <a:spLocks noEditPoints="1"/>
            </p:cNvSpPr>
            <p:nvPr/>
          </p:nvSpPr>
          <p:spPr bwMode="auto">
            <a:xfrm>
              <a:off x="8854548" y="1838440"/>
              <a:ext cx="873125" cy="871538"/>
            </a:xfrm>
            <a:custGeom>
              <a:avLst/>
              <a:gdLst>
                <a:gd name="T0" fmla="*/ 164 w 230"/>
                <a:gd name="T1" fmla="*/ 196 h 230"/>
                <a:gd name="T2" fmla="*/ 161 w 230"/>
                <a:gd name="T3" fmla="*/ 198 h 230"/>
                <a:gd name="T4" fmla="*/ 117 w 230"/>
                <a:gd name="T5" fmla="*/ 210 h 230"/>
                <a:gd name="T6" fmla="*/ 113 w 230"/>
                <a:gd name="T7" fmla="*/ 210 h 230"/>
                <a:gd name="T8" fmla="*/ 70 w 230"/>
                <a:gd name="T9" fmla="*/ 198 h 230"/>
                <a:gd name="T10" fmla="*/ 66 w 230"/>
                <a:gd name="T11" fmla="*/ 196 h 230"/>
                <a:gd name="T12" fmla="*/ 20 w 230"/>
                <a:gd name="T13" fmla="*/ 115 h 230"/>
                <a:gd name="T14" fmla="*/ 82 w 230"/>
                <a:gd name="T15" fmla="*/ 26 h 230"/>
                <a:gd name="T16" fmla="*/ 82 w 230"/>
                <a:gd name="T17" fmla="*/ 31 h 230"/>
                <a:gd name="T18" fmla="*/ 79 w 230"/>
                <a:gd name="T19" fmla="*/ 50 h 230"/>
                <a:gd name="T20" fmla="*/ 68 w 230"/>
                <a:gd name="T21" fmla="*/ 38 h 230"/>
                <a:gd name="T22" fmla="*/ 51 w 230"/>
                <a:gd name="T23" fmla="*/ 76 h 230"/>
                <a:gd name="T24" fmla="*/ 35 w 230"/>
                <a:gd name="T25" fmla="*/ 72 h 230"/>
                <a:gd name="T26" fmla="*/ 40 w 230"/>
                <a:gd name="T27" fmla="*/ 113 h 230"/>
                <a:gd name="T28" fmla="*/ 24 w 230"/>
                <a:gd name="T29" fmla="*/ 117 h 230"/>
                <a:gd name="T30" fmla="*/ 49 w 230"/>
                <a:gd name="T31" fmla="*/ 151 h 230"/>
                <a:gd name="T32" fmla="*/ 38 w 230"/>
                <a:gd name="T33" fmla="*/ 162 h 230"/>
                <a:gd name="T34" fmla="*/ 76 w 230"/>
                <a:gd name="T35" fmla="*/ 179 h 230"/>
                <a:gd name="T36" fmla="*/ 72 w 230"/>
                <a:gd name="T37" fmla="*/ 195 h 230"/>
                <a:gd name="T38" fmla="*/ 113 w 230"/>
                <a:gd name="T39" fmla="*/ 190 h 230"/>
                <a:gd name="T40" fmla="*/ 117 w 230"/>
                <a:gd name="T41" fmla="*/ 206 h 230"/>
                <a:gd name="T42" fmla="*/ 151 w 230"/>
                <a:gd name="T43" fmla="*/ 181 h 230"/>
                <a:gd name="T44" fmla="*/ 162 w 230"/>
                <a:gd name="T45" fmla="*/ 193 h 230"/>
                <a:gd name="T46" fmla="*/ 179 w 230"/>
                <a:gd name="T47" fmla="*/ 154 h 230"/>
                <a:gd name="T48" fmla="*/ 194 w 230"/>
                <a:gd name="T49" fmla="*/ 159 h 230"/>
                <a:gd name="T50" fmla="*/ 190 w 230"/>
                <a:gd name="T51" fmla="*/ 117 h 230"/>
                <a:gd name="T52" fmla="*/ 206 w 230"/>
                <a:gd name="T53" fmla="*/ 113 h 230"/>
                <a:gd name="T54" fmla="*/ 181 w 230"/>
                <a:gd name="T55" fmla="*/ 80 h 230"/>
                <a:gd name="T56" fmla="*/ 193 w 230"/>
                <a:gd name="T57" fmla="*/ 68 h 230"/>
                <a:gd name="T58" fmla="*/ 154 w 230"/>
                <a:gd name="T59" fmla="*/ 52 h 230"/>
                <a:gd name="T60" fmla="*/ 159 w 230"/>
                <a:gd name="T61" fmla="*/ 36 h 230"/>
                <a:gd name="T62" fmla="*/ 117 w 230"/>
                <a:gd name="T63" fmla="*/ 41 h 230"/>
                <a:gd name="T64" fmla="*/ 113 w 230"/>
                <a:gd name="T65" fmla="*/ 24 h 230"/>
                <a:gd name="T66" fmla="*/ 113 w 230"/>
                <a:gd name="T67" fmla="*/ 20 h 230"/>
                <a:gd name="T68" fmla="*/ 210 w 230"/>
                <a:gd name="T69" fmla="*/ 115 h 230"/>
                <a:gd name="T70" fmla="*/ 113 w 230"/>
                <a:gd name="T71" fmla="*/ 117 h 230"/>
                <a:gd name="T72" fmla="*/ 117 w 230"/>
                <a:gd name="T73" fmla="*/ 113 h 230"/>
                <a:gd name="T74" fmla="*/ 113 w 230"/>
                <a:gd name="T75" fmla="*/ 52 h 230"/>
                <a:gd name="T76" fmla="*/ 62 w 230"/>
                <a:gd name="T77" fmla="*/ 113 h 230"/>
                <a:gd name="T78" fmla="*/ 230 w 230"/>
                <a:gd name="T79" fmla="*/ 115 h 230"/>
                <a:gd name="T80" fmla="*/ 0 w 230"/>
                <a:gd name="T81" fmla="*/ 115 h 230"/>
                <a:gd name="T82" fmla="*/ 230 w 230"/>
                <a:gd name="T83" fmla="*/ 115 h 230"/>
                <a:gd name="T84" fmla="*/ 115 w 230"/>
                <a:gd name="T85" fmla="*/ 4 h 230"/>
                <a:gd name="T86" fmla="*/ 115 w 230"/>
                <a:gd name="T87" fmla="*/ 22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0" h="230">
                  <a:moveTo>
                    <a:pt x="210" y="115"/>
                  </a:moveTo>
                  <a:cubicBezTo>
                    <a:pt x="210" y="149"/>
                    <a:pt x="191" y="179"/>
                    <a:pt x="164" y="196"/>
                  </a:cubicBezTo>
                  <a:cubicBezTo>
                    <a:pt x="164" y="196"/>
                    <a:pt x="164" y="196"/>
                    <a:pt x="164" y="196"/>
                  </a:cubicBezTo>
                  <a:cubicBezTo>
                    <a:pt x="161" y="198"/>
                    <a:pt x="161" y="198"/>
                    <a:pt x="161" y="198"/>
                  </a:cubicBezTo>
                  <a:cubicBezTo>
                    <a:pt x="160" y="198"/>
                    <a:pt x="160" y="198"/>
                    <a:pt x="160" y="198"/>
                  </a:cubicBezTo>
                  <a:cubicBezTo>
                    <a:pt x="148" y="205"/>
                    <a:pt x="133" y="209"/>
                    <a:pt x="117" y="210"/>
                  </a:cubicBezTo>
                  <a:cubicBezTo>
                    <a:pt x="117" y="210"/>
                    <a:pt x="117" y="210"/>
                    <a:pt x="117" y="210"/>
                  </a:cubicBezTo>
                  <a:cubicBezTo>
                    <a:pt x="113" y="210"/>
                    <a:pt x="113" y="210"/>
                    <a:pt x="113" y="210"/>
                  </a:cubicBezTo>
                  <a:cubicBezTo>
                    <a:pt x="113" y="210"/>
                    <a:pt x="113" y="210"/>
                    <a:pt x="113" y="210"/>
                  </a:cubicBezTo>
                  <a:cubicBezTo>
                    <a:pt x="97" y="209"/>
                    <a:pt x="82" y="205"/>
                    <a:pt x="70" y="198"/>
                  </a:cubicBezTo>
                  <a:cubicBezTo>
                    <a:pt x="70" y="198"/>
                    <a:pt x="70" y="198"/>
                    <a:pt x="70" y="198"/>
                  </a:cubicBezTo>
                  <a:cubicBezTo>
                    <a:pt x="66" y="196"/>
                    <a:pt x="66" y="196"/>
                    <a:pt x="66" y="196"/>
                  </a:cubicBezTo>
                  <a:cubicBezTo>
                    <a:pt x="66" y="196"/>
                    <a:pt x="66" y="196"/>
                    <a:pt x="66" y="196"/>
                  </a:cubicBezTo>
                  <a:cubicBezTo>
                    <a:pt x="39" y="179"/>
                    <a:pt x="20" y="149"/>
                    <a:pt x="20" y="115"/>
                  </a:cubicBezTo>
                  <a:cubicBezTo>
                    <a:pt x="20" y="76"/>
                    <a:pt x="44" y="41"/>
                    <a:pt x="81" y="27"/>
                  </a:cubicBezTo>
                  <a:cubicBezTo>
                    <a:pt x="82" y="26"/>
                    <a:pt x="82" y="26"/>
                    <a:pt x="82" y="26"/>
                  </a:cubicBezTo>
                  <a:cubicBezTo>
                    <a:pt x="84" y="30"/>
                    <a:pt x="84" y="30"/>
                    <a:pt x="84" y="30"/>
                  </a:cubicBezTo>
                  <a:cubicBezTo>
                    <a:pt x="82" y="31"/>
                    <a:pt x="82" y="31"/>
                    <a:pt x="82" y="31"/>
                  </a:cubicBezTo>
                  <a:cubicBezTo>
                    <a:pt x="78" y="32"/>
                    <a:pt x="75" y="34"/>
                    <a:pt x="71" y="36"/>
                  </a:cubicBezTo>
                  <a:cubicBezTo>
                    <a:pt x="79" y="50"/>
                    <a:pt x="79" y="50"/>
                    <a:pt x="79" y="50"/>
                  </a:cubicBezTo>
                  <a:cubicBezTo>
                    <a:pt x="76" y="52"/>
                    <a:pt x="76" y="52"/>
                    <a:pt x="76" y="52"/>
                  </a:cubicBezTo>
                  <a:cubicBezTo>
                    <a:pt x="68" y="38"/>
                    <a:pt x="68" y="38"/>
                    <a:pt x="68" y="38"/>
                  </a:cubicBezTo>
                  <a:cubicBezTo>
                    <a:pt x="55" y="45"/>
                    <a:pt x="45" y="56"/>
                    <a:pt x="37" y="68"/>
                  </a:cubicBezTo>
                  <a:cubicBezTo>
                    <a:pt x="51" y="76"/>
                    <a:pt x="51" y="76"/>
                    <a:pt x="51" y="76"/>
                  </a:cubicBezTo>
                  <a:cubicBezTo>
                    <a:pt x="49" y="80"/>
                    <a:pt x="49" y="80"/>
                    <a:pt x="49" y="80"/>
                  </a:cubicBezTo>
                  <a:cubicBezTo>
                    <a:pt x="35" y="72"/>
                    <a:pt x="35" y="72"/>
                    <a:pt x="35" y="72"/>
                  </a:cubicBezTo>
                  <a:cubicBezTo>
                    <a:pt x="29" y="84"/>
                    <a:pt x="25" y="98"/>
                    <a:pt x="24" y="113"/>
                  </a:cubicBezTo>
                  <a:cubicBezTo>
                    <a:pt x="40" y="113"/>
                    <a:pt x="40" y="113"/>
                    <a:pt x="40" y="113"/>
                  </a:cubicBezTo>
                  <a:cubicBezTo>
                    <a:pt x="40" y="117"/>
                    <a:pt x="40" y="117"/>
                    <a:pt x="40" y="117"/>
                  </a:cubicBezTo>
                  <a:cubicBezTo>
                    <a:pt x="24" y="117"/>
                    <a:pt x="24" y="117"/>
                    <a:pt x="24" y="117"/>
                  </a:cubicBezTo>
                  <a:cubicBezTo>
                    <a:pt x="25" y="132"/>
                    <a:pt x="29" y="146"/>
                    <a:pt x="36" y="159"/>
                  </a:cubicBezTo>
                  <a:cubicBezTo>
                    <a:pt x="49" y="151"/>
                    <a:pt x="49" y="151"/>
                    <a:pt x="49" y="151"/>
                  </a:cubicBezTo>
                  <a:cubicBezTo>
                    <a:pt x="51" y="154"/>
                    <a:pt x="51" y="154"/>
                    <a:pt x="51" y="154"/>
                  </a:cubicBezTo>
                  <a:cubicBezTo>
                    <a:pt x="38" y="162"/>
                    <a:pt x="38" y="162"/>
                    <a:pt x="38" y="162"/>
                  </a:cubicBezTo>
                  <a:cubicBezTo>
                    <a:pt x="45" y="175"/>
                    <a:pt x="56" y="185"/>
                    <a:pt x="68" y="193"/>
                  </a:cubicBezTo>
                  <a:cubicBezTo>
                    <a:pt x="76" y="179"/>
                    <a:pt x="76" y="179"/>
                    <a:pt x="76" y="179"/>
                  </a:cubicBezTo>
                  <a:cubicBezTo>
                    <a:pt x="79" y="181"/>
                    <a:pt x="79" y="181"/>
                    <a:pt x="79" y="181"/>
                  </a:cubicBezTo>
                  <a:cubicBezTo>
                    <a:pt x="72" y="195"/>
                    <a:pt x="72" y="195"/>
                    <a:pt x="72" y="195"/>
                  </a:cubicBezTo>
                  <a:cubicBezTo>
                    <a:pt x="84" y="201"/>
                    <a:pt x="98" y="205"/>
                    <a:pt x="113" y="206"/>
                  </a:cubicBezTo>
                  <a:cubicBezTo>
                    <a:pt x="113" y="190"/>
                    <a:pt x="113" y="190"/>
                    <a:pt x="113" y="190"/>
                  </a:cubicBezTo>
                  <a:cubicBezTo>
                    <a:pt x="117" y="190"/>
                    <a:pt x="117" y="190"/>
                    <a:pt x="117" y="190"/>
                  </a:cubicBezTo>
                  <a:cubicBezTo>
                    <a:pt x="117" y="206"/>
                    <a:pt x="117" y="206"/>
                    <a:pt x="117" y="206"/>
                  </a:cubicBezTo>
                  <a:cubicBezTo>
                    <a:pt x="132" y="205"/>
                    <a:pt x="146" y="201"/>
                    <a:pt x="158" y="195"/>
                  </a:cubicBezTo>
                  <a:cubicBezTo>
                    <a:pt x="151" y="181"/>
                    <a:pt x="151" y="181"/>
                    <a:pt x="151" y="181"/>
                  </a:cubicBezTo>
                  <a:cubicBezTo>
                    <a:pt x="154" y="179"/>
                    <a:pt x="154" y="179"/>
                    <a:pt x="154" y="179"/>
                  </a:cubicBezTo>
                  <a:cubicBezTo>
                    <a:pt x="162" y="193"/>
                    <a:pt x="162" y="193"/>
                    <a:pt x="162" y="193"/>
                  </a:cubicBezTo>
                  <a:cubicBezTo>
                    <a:pt x="174" y="185"/>
                    <a:pt x="185" y="175"/>
                    <a:pt x="192" y="162"/>
                  </a:cubicBezTo>
                  <a:cubicBezTo>
                    <a:pt x="179" y="154"/>
                    <a:pt x="179" y="154"/>
                    <a:pt x="179" y="154"/>
                  </a:cubicBezTo>
                  <a:cubicBezTo>
                    <a:pt x="181" y="151"/>
                    <a:pt x="181" y="151"/>
                    <a:pt x="181" y="151"/>
                  </a:cubicBezTo>
                  <a:cubicBezTo>
                    <a:pt x="194" y="159"/>
                    <a:pt x="194" y="159"/>
                    <a:pt x="194" y="159"/>
                  </a:cubicBezTo>
                  <a:cubicBezTo>
                    <a:pt x="201" y="146"/>
                    <a:pt x="205" y="132"/>
                    <a:pt x="206" y="117"/>
                  </a:cubicBezTo>
                  <a:cubicBezTo>
                    <a:pt x="190" y="117"/>
                    <a:pt x="190" y="117"/>
                    <a:pt x="190" y="117"/>
                  </a:cubicBezTo>
                  <a:cubicBezTo>
                    <a:pt x="190" y="113"/>
                    <a:pt x="190" y="113"/>
                    <a:pt x="190" y="113"/>
                  </a:cubicBezTo>
                  <a:cubicBezTo>
                    <a:pt x="206" y="113"/>
                    <a:pt x="206" y="113"/>
                    <a:pt x="206" y="113"/>
                  </a:cubicBezTo>
                  <a:cubicBezTo>
                    <a:pt x="205" y="98"/>
                    <a:pt x="201" y="84"/>
                    <a:pt x="195" y="72"/>
                  </a:cubicBezTo>
                  <a:cubicBezTo>
                    <a:pt x="181" y="80"/>
                    <a:pt x="181" y="80"/>
                    <a:pt x="181" y="80"/>
                  </a:cubicBezTo>
                  <a:cubicBezTo>
                    <a:pt x="179" y="76"/>
                    <a:pt x="179" y="76"/>
                    <a:pt x="179" y="76"/>
                  </a:cubicBezTo>
                  <a:cubicBezTo>
                    <a:pt x="193" y="68"/>
                    <a:pt x="193" y="68"/>
                    <a:pt x="193" y="68"/>
                  </a:cubicBezTo>
                  <a:cubicBezTo>
                    <a:pt x="185" y="56"/>
                    <a:pt x="175" y="45"/>
                    <a:pt x="162" y="38"/>
                  </a:cubicBezTo>
                  <a:cubicBezTo>
                    <a:pt x="154" y="52"/>
                    <a:pt x="154" y="52"/>
                    <a:pt x="154" y="52"/>
                  </a:cubicBezTo>
                  <a:cubicBezTo>
                    <a:pt x="151" y="50"/>
                    <a:pt x="151" y="50"/>
                    <a:pt x="151" y="50"/>
                  </a:cubicBezTo>
                  <a:cubicBezTo>
                    <a:pt x="159" y="36"/>
                    <a:pt x="159" y="36"/>
                    <a:pt x="159" y="36"/>
                  </a:cubicBezTo>
                  <a:cubicBezTo>
                    <a:pt x="146" y="29"/>
                    <a:pt x="132" y="25"/>
                    <a:pt x="117" y="24"/>
                  </a:cubicBezTo>
                  <a:cubicBezTo>
                    <a:pt x="117" y="41"/>
                    <a:pt x="117" y="41"/>
                    <a:pt x="117" y="41"/>
                  </a:cubicBezTo>
                  <a:cubicBezTo>
                    <a:pt x="113" y="41"/>
                    <a:pt x="113" y="41"/>
                    <a:pt x="113" y="41"/>
                  </a:cubicBezTo>
                  <a:cubicBezTo>
                    <a:pt x="113" y="24"/>
                    <a:pt x="113" y="24"/>
                    <a:pt x="113" y="24"/>
                  </a:cubicBezTo>
                  <a:cubicBezTo>
                    <a:pt x="113" y="21"/>
                    <a:pt x="113" y="21"/>
                    <a:pt x="113" y="21"/>
                  </a:cubicBezTo>
                  <a:cubicBezTo>
                    <a:pt x="113" y="20"/>
                    <a:pt x="113" y="20"/>
                    <a:pt x="113" y="20"/>
                  </a:cubicBezTo>
                  <a:cubicBezTo>
                    <a:pt x="115" y="20"/>
                    <a:pt x="115" y="20"/>
                    <a:pt x="115" y="20"/>
                  </a:cubicBezTo>
                  <a:cubicBezTo>
                    <a:pt x="167" y="20"/>
                    <a:pt x="210" y="63"/>
                    <a:pt x="210" y="115"/>
                  </a:cubicBezTo>
                  <a:close/>
                  <a:moveTo>
                    <a:pt x="62" y="117"/>
                  </a:moveTo>
                  <a:cubicBezTo>
                    <a:pt x="113" y="117"/>
                    <a:pt x="113" y="117"/>
                    <a:pt x="113" y="117"/>
                  </a:cubicBezTo>
                  <a:cubicBezTo>
                    <a:pt x="117" y="117"/>
                    <a:pt x="117" y="117"/>
                    <a:pt x="117" y="117"/>
                  </a:cubicBezTo>
                  <a:cubicBezTo>
                    <a:pt x="117" y="113"/>
                    <a:pt x="117" y="113"/>
                    <a:pt x="117" y="113"/>
                  </a:cubicBezTo>
                  <a:cubicBezTo>
                    <a:pt x="117" y="52"/>
                    <a:pt x="117" y="52"/>
                    <a:pt x="117" y="52"/>
                  </a:cubicBezTo>
                  <a:cubicBezTo>
                    <a:pt x="113" y="52"/>
                    <a:pt x="113" y="52"/>
                    <a:pt x="113" y="52"/>
                  </a:cubicBezTo>
                  <a:cubicBezTo>
                    <a:pt x="113" y="113"/>
                    <a:pt x="113" y="113"/>
                    <a:pt x="113" y="113"/>
                  </a:cubicBezTo>
                  <a:cubicBezTo>
                    <a:pt x="62" y="113"/>
                    <a:pt x="62" y="113"/>
                    <a:pt x="62" y="113"/>
                  </a:cubicBezTo>
                  <a:lnTo>
                    <a:pt x="62" y="117"/>
                  </a:lnTo>
                  <a:close/>
                  <a:moveTo>
                    <a:pt x="230" y="115"/>
                  </a:moveTo>
                  <a:cubicBezTo>
                    <a:pt x="230" y="179"/>
                    <a:pt x="179" y="230"/>
                    <a:pt x="115" y="230"/>
                  </a:cubicBezTo>
                  <a:cubicBezTo>
                    <a:pt x="51" y="230"/>
                    <a:pt x="0" y="179"/>
                    <a:pt x="0" y="115"/>
                  </a:cubicBezTo>
                  <a:cubicBezTo>
                    <a:pt x="0" y="51"/>
                    <a:pt x="51" y="0"/>
                    <a:pt x="115" y="0"/>
                  </a:cubicBezTo>
                  <a:cubicBezTo>
                    <a:pt x="179" y="0"/>
                    <a:pt x="230" y="51"/>
                    <a:pt x="230" y="115"/>
                  </a:cubicBezTo>
                  <a:close/>
                  <a:moveTo>
                    <a:pt x="226" y="115"/>
                  </a:moveTo>
                  <a:cubicBezTo>
                    <a:pt x="226" y="54"/>
                    <a:pt x="176" y="4"/>
                    <a:pt x="115" y="4"/>
                  </a:cubicBezTo>
                  <a:cubicBezTo>
                    <a:pt x="54" y="4"/>
                    <a:pt x="4" y="54"/>
                    <a:pt x="4" y="115"/>
                  </a:cubicBezTo>
                  <a:cubicBezTo>
                    <a:pt x="4" y="176"/>
                    <a:pt x="54" y="226"/>
                    <a:pt x="115" y="226"/>
                  </a:cubicBezTo>
                  <a:cubicBezTo>
                    <a:pt x="176" y="226"/>
                    <a:pt x="226" y="176"/>
                    <a:pt x="226" y="11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sp>
          <p:nvSpPr>
            <p:cNvPr id="184" name="TextBox 183">
              <a:extLst>
                <a:ext uri="{FF2B5EF4-FFF2-40B4-BE49-F238E27FC236}">
                  <a16:creationId xmlns:a16="http://schemas.microsoft.com/office/drawing/2014/main" id="{EFF85A4D-DA90-4164-AD72-9B41121C7292}"/>
                </a:ext>
              </a:extLst>
            </p:cNvPr>
            <p:cNvSpPr txBox="1"/>
            <p:nvPr/>
          </p:nvSpPr>
          <p:spPr>
            <a:xfrm>
              <a:off x="9744862" y="1785544"/>
              <a:ext cx="1027845" cy="584775"/>
            </a:xfrm>
            <a:prstGeom prst="rect">
              <a:avLst/>
            </a:prstGeom>
            <a:noFill/>
          </p:spPr>
          <p:txBody>
            <a:bodyPr wrap="none" rtlCol="0">
              <a:spAutoFit/>
            </a:bodyPr>
            <a:lstStyle/>
            <a:p>
              <a:pPr marL="0" marR="0" lvl="0" indent="0" algn="l"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8A5FF"/>
                  </a:solidFill>
                  <a:effectLst/>
                  <a:uLnTx/>
                  <a:uFillTx/>
                  <a:latin typeface="Arial"/>
                  <a:ea typeface="+mn-ea"/>
                  <a:cs typeface="+mn-cs"/>
                </a:rPr>
                <a:t>Resilient </a:t>
              </a:r>
              <a:br>
                <a:rPr kumimoji="0" lang="en-US" sz="1600" b="0" i="0" u="none" strike="noStrike" kern="0" cap="none" spc="0" normalizeH="0" baseline="0" noProof="0" dirty="0">
                  <a:ln>
                    <a:noFill/>
                  </a:ln>
                  <a:solidFill>
                    <a:srgbClr val="28A5FF"/>
                  </a:solidFill>
                  <a:effectLst/>
                  <a:uLnTx/>
                  <a:uFillTx/>
                  <a:latin typeface="Arial"/>
                  <a:ea typeface="+mn-ea"/>
                  <a:cs typeface="+mn-cs"/>
                </a:rPr>
              </a:br>
              <a:r>
                <a:rPr kumimoji="0" lang="en-US" sz="1600" b="0" i="0" u="none" strike="noStrike" kern="0" cap="none" spc="0" normalizeH="0" baseline="0" noProof="0" dirty="0">
                  <a:ln>
                    <a:noFill/>
                  </a:ln>
                  <a:solidFill>
                    <a:srgbClr val="28A5FF"/>
                  </a:solidFill>
                  <a:effectLst/>
                  <a:uLnTx/>
                  <a:uFillTx/>
                  <a:latin typeface="Arial"/>
                  <a:ea typeface="+mn-ea"/>
                  <a:cs typeface="+mn-cs"/>
                </a:rPr>
                <a:t>migration</a:t>
              </a:r>
            </a:p>
          </p:txBody>
        </p:sp>
      </p:grpSp>
      <p:grpSp>
        <p:nvGrpSpPr>
          <p:cNvPr id="198" name="Group 197"/>
          <p:cNvGrpSpPr/>
          <p:nvPr/>
        </p:nvGrpSpPr>
        <p:grpSpPr>
          <a:xfrm>
            <a:off x="4983345" y="4997820"/>
            <a:ext cx="2142705" cy="693746"/>
            <a:chOff x="6339795" y="5419159"/>
            <a:chExt cx="2142705" cy="693746"/>
          </a:xfrm>
        </p:grpSpPr>
        <p:grpSp>
          <p:nvGrpSpPr>
            <p:cNvPr id="182" name="Group 181"/>
            <p:cNvGrpSpPr/>
            <p:nvPr/>
          </p:nvGrpSpPr>
          <p:grpSpPr>
            <a:xfrm>
              <a:off x="6339795" y="5419159"/>
              <a:ext cx="693746" cy="693746"/>
              <a:chOff x="7230336" y="5495925"/>
              <a:chExt cx="693746" cy="693746"/>
            </a:xfrm>
          </p:grpSpPr>
          <p:grpSp>
            <p:nvGrpSpPr>
              <p:cNvPr id="180" name="Group 179"/>
              <p:cNvGrpSpPr/>
              <p:nvPr/>
            </p:nvGrpSpPr>
            <p:grpSpPr>
              <a:xfrm>
                <a:off x="7396128" y="5633586"/>
                <a:ext cx="362162" cy="418424"/>
                <a:chOff x="9992263" y="1009650"/>
                <a:chExt cx="2085437" cy="2409410"/>
              </a:xfrm>
            </p:grpSpPr>
            <p:cxnSp>
              <p:nvCxnSpPr>
                <p:cNvPr id="85" name="Straight Connector 84"/>
                <p:cNvCxnSpPr/>
                <p:nvPr/>
              </p:nvCxnSpPr>
              <p:spPr>
                <a:xfrm>
                  <a:off x="9992263" y="2504660"/>
                  <a:ext cx="91440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10906663" y="1009650"/>
                  <a:ext cx="1171037" cy="240941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81" name="Oval 180"/>
              <p:cNvSpPr/>
              <p:nvPr/>
            </p:nvSpPr>
            <p:spPr>
              <a:xfrm>
                <a:off x="7230336" y="5495925"/>
                <a:ext cx="693746" cy="693746"/>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186" name="TextBox 185">
              <a:extLst>
                <a:ext uri="{FF2B5EF4-FFF2-40B4-BE49-F238E27FC236}">
                  <a16:creationId xmlns:a16="http://schemas.microsoft.com/office/drawing/2014/main" id="{EFF85A4D-DA90-4164-AD72-9B41121C7292}"/>
                </a:ext>
              </a:extLst>
            </p:cNvPr>
            <p:cNvSpPr txBox="1"/>
            <p:nvPr/>
          </p:nvSpPr>
          <p:spPr>
            <a:xfrm>
              <a:off x="7065124" y="5578976"/>
              <a:ext cx="1417376" cy="338554"/>
            </a:xfrm>
            <a:prstGeom prst="rect">
              <a:avLst/>
            </a:prstGeom>
            <a:noFill/>
          </p:spPr>
          <p:txBody>
            <a:bodyPr wrap="none" rtlCol="0">
              <a:spAutoFit/>
            </a:bodyPr>
            <a:lstStyle/>
            <a:p>
              <a:pPr marL="0" marR="0" lvl="0" indent="0" algn="l"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8A5FF"/>
                  </a:solidFill>
                  <a:effectLst/>
                  <a:uLnTx/>
                  <a:uFillTx/>
                  <a:latin typeface="Arial"/>
                  <a:ea typeface="+mn-ea"/>
                  <a:cs typeface="+mn-cs"/>
                </a:rPr>
                <a:t>Orchestration</a:t>
              </a:r>
            </a:p>
          </p:txBody>
        </p:sp>
      </p:grpSp>
      <p:grpSp>
        <p:nvGrpSpPr>
          <p:cNvPr id="199" name="Group 198"/>
          <p:cNvGrpSpPr/>
          <p:nvPr/>
        </p:nvGrpSpPr>
        <p:grpSpPr>
          <a:xfrm>
            <a:off x="2066517" y="3869949"/>
            <a:ext cx="2055814" cy="1271449"/>
            <a:chOff x="567867" y="4147710"/>
            <a:chExt cx="2055814" cy="1271449"/>
          </a:xfrm>
        </p:grpSpPr>
        <p:grpSp>
          <p:nvGrpSpPr>
            <p:cNvPr id="128" name="Group 127"/>
            <p:cNvGrpSpPr/>
            <p:nvPr/>
          </p:nvGrpSpPr>
          <p:grpSpPr>
            <a:xfrm>
              <a:off x="2024716" y="4148059"/>
              <a:ext cx="598965" cy="686674"/>
              <a:chOff x="3410534" y="1218238"/>
              <a:chExt cx="611160" cy="700656"/>
            </a:xfrm>
            <a:solidFill>
              <a:schemeClr val="accent3">
                <a:lumMod val="20000"/>
                <a:lumOff val="80000"/>
              </a:schemeClr>
            </a:solidFill>
          </p:grpSpPr>
          <p:sp>
            <p:nvSpPr>
              <p:cNvPr id="132" name="Oval 131"/>
              <p:cNvSpPr/>
              <p:nvPr/>
            </p:nvSpPr>
            <p:spPr>
              <a:xfrm>
                <a:off x="3422210" y="1770059"/>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33" name="Rectangle 132"/>
              <p:cNvSpPr/>
              <p:nvPr/>
            </p:nvSpPr>
            <p:spPr>
              <a:xfrm>
                <a:off x="3410534" y="1292656"/>
                <a:ext cx="611160" cy="551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34" name="Straight Connector 133"/>
              <p:cNvCxnSpPr>
                <a:stCxn id="136" idx="2"/>
                <a:endCxn id="132" idx="2"/>
              </p:cNvCxnSpPr>
              <p:nvPr/>
            </p:nvCxnSpPr>
            <p:spPr>
              <a:xfrm>
                <a:off x="3422210"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36" idx="6"/>
                <a:endCxn id="132" idx="6"/>
              </p:cNvCxnSpPr>
              <p:nvPr/>
            </p:nvCxnSpPr>
            <p:spPr>
              <a:xfrm>
                <a:off x="4019739"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3422210" y="1218238"/>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129" name="Group 128"/>
            <p:cNvGrpSpPr/>
            <p:nvPr/>
          </p:nvGrpSpPr>
          <p:grpSpPr>
            <a:xfrm rot="5400000">
              <a:off x="1637799" y="3994115"/>
              <a:ext cx="249455" cy="1031964"/>
              <a:chOff x="10064410" y="1787440"/>
              <a:chExt cx="249455" cy="1031964"/>
            </a:xfrm>
          </p:grpSpPr>
          <p:sp>
            <p:nvSpPr>
              <p:cNvPr id="130" name="Freeform 5"/>
              <p:cNvSpPr>
                <a:spLocks/>
              </p:cNvSpPr>
              <p:nvPr/>
            </p:nvSpPr>
            <p:spPr bwMode="auto">
              <a:xfrm>
                <a:off x="10064410" y="1787441"/>
                <a:ext cx="249455" cy="127852"/>
              </a:xfrm>
              <a:custGeom>
                <a:avLst/>
                <a:gdLst>
                  <a:gd name="T0" fmla="*/ 347 w 355"/>
                  <a:gd name="T1" fmla="*/ 182 h 562"/>
                  <a:gd name="T2" fmla="*/ 183 w 355"/>
                  <a:gd name="T3" fmla="*/ 19 h 562"/>
                  <a:gd name="T4" fmla="*/ 183 w 355"/>
                  <a:gd name="T5" fmla="*/ 562 h 562"/>
                  <a:gd name="T6" fmla="*/ 174 w 355"/>
                  <a:gd name="T7" fmla="*/ 562 h 562"/>
                  <a:gd name="T8" fmla="*/ 174 w 355"/>
                  <a:gd name="T9" fmla="*/ 19 h 562"/>
                  <a:gd name="T10" fmla="*/ 7 w 355"/>
                  <a:gd name="T11" fmla="*/ 182 h 562"/>
                  <a:gd name="T12" fmla="*/ 0 w 355"/>
                  <a:gd name="T13" fmla="*/ 177 h 562"/>
                  <a:gd name="T14" fmla="*/ 178 w 355"/>
                  <a:gd name="T15" fmla="*/ 0 h 562"/>
                  <a:gd name="T16" fmla="*/ 355 w 355"/>
                  <a:gd name="T17" fmla="*/ 177 h 562"/>
                  <a:gd name="T18" fmla="*/ 347 w 355"/>
                  <a:gd name="T19" fmla="*/ 182 h 562"/>
                  <a:gd name="connsiteX0" fmla="*/ 9775 w 10000"/>
                  <a:gd name="connsiteY0" fmla="*/ 3238 h 10000"/>
                  <a:gd name="connsiteX1" fmla="*/ 5155 w 10000"/>
                  <a:gd name="connsiteY1" fmla="*/ 338 h 10000"/>
                  <a:gd name="connsiteX2" fmla="*/ 5155 w 10000"/>
                  <a:gd name="connsiteY2" fmla="*/ 10000 h 10000"/>
                  <a:gd name="connsiteX3" fmla="*/ 4901 w 10000"/>
                  <a:gd name="connsiteY3" fmla="*/ 5719 h 10000"/>
                  <a:gd name="connsiteX4" fmla="*/ 4901 w 10000"/>
                  <a:gd name="connsiteY4" fmla="*/ 338 h 10000"/>
                  <a:gd name="connsiteX5" fmla="*/ 197 w 10000"/>
                  <a:gd name="connsiteY5" fmla="*/ 3238 h 10000"/>
                  <a:gd name="connsiteX6" fmla="*/ 0 w 10000"/>
                  <a:gd name="connsiteY6" fmla="*/ 3149 h 10000"/>
                  <a:gd name="connsiteX7" fmla="*/ 5014 w 10000"/>
                  <a:gd name="connsiteY7" fmla="*/ 0 h 10000"/>
                  <a:gd name="connsiteX8" fmla="*/ 10000 w 10000"/>
                  <a:gd name="connsiteY8" fmla="*/ 3149 h 10000"/>
                  <a:gd name="connsiteX9" fmla="*/ 9775 w 10000"/>
                  <a:gd name="connsiteY9" fmla="*/ 3238 h 10000"/>
                  <a:gd name="connsiteX0" fmla="*/ 9775 w 10000"/>
                  <a:gd name="connsiteY0" fmla="*/ 3238 h 6117"/>
                  <a:gd name="connsiteX1" fmla="*/ 5155 w 10000"/>
                  <a:gd name="connsiteY1" fmla="*/ 338 h 6117"/>
                  <a:gd name="connsiteX2" fmla="*/ 5155 w 10000"/>
                  <a:gd name="connsiteY2" fmla="*/ 5598 h 6117"/>
                  <a:gd name="connsiteX3" fmla="*/ 4901 w 10000"/>
                  <a:gd name="connsiteY3" fmla="*/ 5719 h 6117"/>
                  <a:gd name="connsiteX4" fmla="*/ 4901 w 10000"/>
                  <a:gd name="connsiteY4" fmla="*/ 338 h 6117"/>
                  <a:gd name="connsiteX5" fmla="*/ 197 w 10000"/>
                  <a:gd name="connsiteY5" fmla="*/ 3238 h 6117"/>
                  <a:gd name="connsiteX6" fmla="*/ 0 w 10000"/>
                  <a:gd name="connsiteY6" fmla="*/ 3149 h 6117"/>
                  <a:gd name="connsiteX7" fmla="*/ 5014 w 10000"/>
                  <a:gd name="connsiteY7" fmla="*/ 0 h 6117"/>
                  <a:gd name="connsiteX8" fmla="*/ 10000 w 10000"/>
                  <a:gd name="connsiteY8" fmla="*/ 3149 h 6117"/>
                  <a:gd name="connsiteX9" fmla="*/ 9775 w 10000"/>
                  <a:gd name="connsiteY9" fmla="*/ 3238 h 6117"/>
                  <a:gd name="connsiteX0" fmla="*/ 9775 w 10000"/>
                  <a:gd name="connsiteY0" fmla="*/ 5293 h 9152"/>
                  <a:gd name="connsiteX1" fmla="*/ 5155 w 10000"/>
                  <a:gd name="connsiteY1" fmla="*/ 553 h 9152"/>
                  <a:gd name="connsiteX2" fmla="*/ 5155 w 10000"/>
                  <a:gd name="connsiteY2" fmla="*/ 9152 h 9152"/>
                  <a:gd name="connsiteX3" fmla="*/ 4901 w 10000"/>
                  <a:gd name="connsiteY3" fmla="*/ 553 h 9152"/>
                  <a:gd name="connsiteX4" fmla="*/ 197 w 10000"/>
                  <a:gd name="connsiteY4" fmla="*/ 5293 h 9152"/>
                  <a:gd name="connsiteX5" fmla="*/ 0 w 10000"/>
                  <a:gd name="connsiteY5" fmla="*/ 5148 h 9152"/>
                  <a:gd name="connsiteX6" fmla="*/ 5014 w 10000"/>
                  <a:gd name="connsiteY6" fmla="*/ 0 h 9152"/>
                  <a:gd name="connsiteX7" fmla="*/ 10000 w 10000"/>
                  <a:gd name="connsiteY7" fmla="*/ 5148 h 9152"/>
                  <a:gd name="connsiteX8" fmla="*/ 9775 w 10000"/>
                  <a:gd name="connsiteY8" fmla="*/ 5293 h 9152"/>
                  <a:gd name="connsiteX0" fmla="*/ 9775 w 10000"/>
                  <a:gd name="connsiteY0" fmla="*/ 5783 h 5783"/>
                  <a:gd name="connsiteX1" fmla="*/ 5155 w 10000"/>
                  <a:gd name="connsiteY1" fmla="*/ 604 h 5783"/>
                  <a:gd name="connsiteX2" fmla="*/ 4901 w 10000"/>
                  <a:gd name="connsiteY2" fmla="*/ 604 h 5783"/>
                  <a:gd name="connsiteX3" fmla="*/ 197 w 10000"/>
                  <a:gd name="connsiteY3" fmla="*/ 5783 h 5783"/>
                  <a:gd name="connsiteX4" fmla="*/ 0 w 10000"/>
                  <a:gd name="connsiteY4" fmla="*/ 5625 h 5783"/>
                  <a:gd name="connsiteX5" fmla="*/ 5014 w 10000"/>
                  <a:gd name="connsiteY5" fmla="*/ 0 h 5783"/>
                  <a:gd name="connsiteX6" fmla="*/ 10000 w 10000"/>
                  <a:gd name="connsiteY6" fmla="*/ 5625 h 5783"/>
                  <a:gd name="connsiteX7" fmla="*/ 9775 w 10000"/>
                  <a:gd name="connsiteY7" fmla="*/ 5783 h 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5783">
                    <a:moveTo>
                      <a:pt x="9775" y="5783"/>
                    </a:moveTo>
                    <a:lnTo>
                      <a:pt x="5155" y="604"/>
                    </a:lnTo>
                    <a:lnTo>
                      <a:pt x="4901" y="604"/>
                    </a:lnTo>
                    <a:lnTo>
                      <a:pt x="197" y="5783"/>
                    </a:lnTo>
                    <a:lnTo>
                      <a:pt x="0" y="5625"/>
                    </a:lnTo>
                    <a:lnTo>
                      <a:pt x="5014" y="0"/>
                    </a:lnTo>
                    <a:lnTo>
                      <a:pt x="10000" y="5625"/>
                    </a:lnTo>
                    <a:lnTo>
                      <a:pt x="9775" y="5783"/>
                    </a:lnTo>
                    <a:close/>
                  </a:path>
                </a:pathLst>
              </a:custGeom>
              <a:solidFill>
                <a:schemeClr val="accent3"/>
              </a:solidFill>
              <a:ln w="6350">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cxnSp>
            <p:nvCxnSpPr>
              <p:cNvPr id="131" name="Straight Connector 130"/>
              <p:cNvCxnSpPr>
                <a:stCxn id="130" idx="5"/>
              </p:cNvCxnSpPr>
              <p:nvPr/>
            </p:nvCxnSpPr>
            <p:spPr>
              <a:xfrm rot="16200000" flipH="1">
                <a:off x="9673506" y="2303422"/>
                <a:ext cx="103196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37" name="Group 136"/>
            <p:cNvGrpSpPr/>
            <p:nvPr/>
          </p:nvGrpSpPr>
          <p:grpSpPr>
            <a:xfrm>
              <a:off x="647580" y="4147710"/>
              <a:ext cx="598965" cy="686674"/>
              <a:chOff x="3410534" y="1218238"/>
              <a:chExt cx="611160" cy="700656"/>
            </a:xfrm>
            <a:noFill/>
          </p:grpSpPr>
          <p:sp>
            <p:nvSpPr>
              <p:cNvPr id="138" name="Oval 137"/>
              <p:cNvSpPr/>
              <p:nvPr/>
            </p:nvSpPr>
            <p:spPr>
              <a:xfrm>
                <a:off x="3422210" y="1770059"/>
                <a:ext cx="597529" cy="148835"/>
              </a:xfrm>
              <a:prstGeom prst="ellipse">
                <a:avLst/>
              </a:prstGeom>
              <a:grpFill/>
              <a:ln w="158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39" name="Rectangle 138"/>
              <p:cNvSpPr/>
              <p:nvPr/>
            </p:nvSpPr>
            <p:spPr>
              <a:xfrm>
                <a:off x="3410534" y="1292656"/>
                <a:ext cx="611160" cy="551821"/>
              </a:xfrm>
              <a:prstGeom prst="rect">
                <a:avLst/>
              </a:prstGeom>
              <a:solidFill>
                <a:schemeClr val="bg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40" name="Straight Connector 139"/>
              <p:cNvCxnSpPr>
                <a:stCxn id="142" idx="2"/>
                <a:endCxn id="138" idx="2"/>
              </p:cNvCxnSpPr>
              <p:nvPr/>
            </p:nvCxnSpPr>
            <p:spPr>
              <a:xfrm>
                <a:off x="3422210" y="1292656"/>
                <a:ext cx="0" cy="551821"/>
              </a:xfrm>
              <a:prstGeom prst="line">
                <a:avLst/>
              </a:prstGeom>
              <a:grpFill/>
              <a:ln w="158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42" idx="6"/>
                <a:endCxn id="138" idx="6"/>
              </p:cNvCxnSpPr>
              <p:nvPr/>
            </p:nvCxnSpPr>
            <p:spPr>
              <a:xfrm>
                <a:off x="4019739" y="1292656"/>
                <a:ext cx="0" cy="551821"/>
              </a:xfrm>
              <a:prstGeom prst="line">
                <a:avLst/>
              </a:prstGeom>
              <a:grpFill/>
              <a:ln w="158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142" name="Oval 141"/>
              <p:cNvSpPr/>
              <p:nvPr/>
            </p:nvSpPr>
            <p:spPr>
              <a:xfrm>
                <a:off x="3422210" y="1218238"/>
                <a:ext cx="597529" cy="148835"/>
              </a:xfrm>
              <a:prstGeom prst="ellipse">
                <a:avLst/>
              </a:prstGeom>
              <a:grpFill/>
              <a:ln w="15875">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sp>
          <p:nvSpPr>
            <p:cNvPr id="187" name="TextBox 186">
              <a:extLst>
                <a:ext uri="{FF2B5EF4-FFF2-40B4-BE49-F238E27FC236}">
                  <a16:creationId xmlns:a16="http://schemas.microsoft.com/office/drawing/2014/main" id="{EFF85A4D-DA90-4164-AD72-9B41121C7292}"/>
                </a:ext>
              </a:extLst>
            </p:cNvPr>
            <p:cNvSpPr txBox="1"/>
            <p:nvPr/>
          </p:nvSpPr>
          <p:spPr>
            <a:xfrm>
              <a:off x="567867" y="4834384"/>
              <a:ext cx="1576102" cy="584775"/>
            </a:xfrm>
            <a:prstGeom prst="rect">
              <a:avLst/>
            </a:prstGeom>
            <a:noFill/>
          </p:spPr>
          <p:txBody>
            <a:bodyPr wrap="square" rtlCol="0">
              <a:spAutoFit/>
            </a:bodyPr>
            <a:lstStyle/>
            <a:p>
              <a:pPr marL="0" marR="0" lvl="0" indent="0" algn="l"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8A5FF"/>
                  </a:solidFill>
                  <a:effectLst/>
                  <a:uLnTx/>
                  <a:uFillTx/>
                  <a:latin typeface="Arial"/>
                  <a:ea typeface="+mn-ea"/>
                  <a:cs typeface="+mn-cs"/>
                </a:rPr>
                <a:t>Heterogeneous</a:t>
              </a:r>
              <a:br>
                <a:rPr kumimoji="0" lang="en-US" sz="1600" b="0" i="0" u="none" strike="noStrike" kern="0" cap="none" spc="0" normalizeH="0" baseline="0" noProof="0" dirty="0">
                  <a:ln>
                    <a:noFill/>
                  </a:ln>
                  <a:solidFill>
                    <a:srgbClr val="28A5FF"/>
                  </a:solidFill>
                  <a:effectLst/>
                  <a:uLnTx/>
                  <a:uFillTx/>
                  <a:latin typeface="Arial"/>
                  <a:ea typeface="+mn-ea"/>
                  <a:cs typeface="+mn-cs"/>
                </a:rPr>
              </a:br>
              <a:r>
                <a:rPr kumimoji="0" lang="en-US" sz="1600" b="0" i="0" u="none" strike="noStrike" kern="0" cap="none" spc="0" normalizeH="0" baseline="0" noProof="0" dirty="0">
                  <a:ln>
                    <a:noFill/>
                  </a:ln>
                  <a:solidFill>
                    <a:srgbClr val="28A5FF"/>
                  </a:solidFill>
                  <a:effectLst/>
                  <a:uLnTx/>
                  <a:uFillTx/>
                  <a:latin typeface="Arial"/>
                  <a:ea typeface="+mn-ea"/>
                  <a:cs typeface="+mn-cs"/>
                </a:rPr>
                <a:t>sources</a:t>
              </a:r>
            </a:p>
          </p:txBody>
        </p:sp>
      </p:grpSp>
      <p:grpSp>
        <p:nvGrpSpPr>
          <p:cNvPr id="197" name="Group 196"/>
          <p:cNvGrpSpPr/>
          <p:nvPr/>
        </p:nvGrpSpPr>
        <p:grpSpPr>
          <a:xfrm>
            <a:off x="7294670" y="3729326"/>
            <a:ext cx="1936530" cy="1227855"/>
            <a:chOff x="8820926" y="3394520"/>
            <a:chExt cx="1936530" cy="1227855"/>
          </a:xfrm>
        </p:grpSpPr>
        <p:sp>
          <p:nvSpPr>
            <p:cNvPr id="185" name="TextBox 184">
              <a:extLst>
                <a:ext uri="{FF2B5EF4-FFF2-40B4-BE49-F238E27FC236}">
                  <a16:creationId xmlns:a16="http://schemas.microsoft.com/office/drawing/2014/main" id="{EFF85A4D-DA90-4164-AD72-9B41121C7292}"/>
                </a:ext>
              </a:extLst>
            </p:cNvPr>
            <p:cNvSpPr txBox="1"/>
            <p:nvPr/>
          </p:nvSpPr>
          <p:spPr>
            <a:xfrm>
              <a:off x="9729611" y="3394520"/>
              <a:ext cx="1027845" cy="584775"/>
            </a:xfrm>
            <a:prstGeom prst="rect">
              <a:avLst/>
            </a:prstGeom>
            <a:noFill/>
          </p:spPr>
          <p:txBody>
            <a:bodyPr wrap="none" rtlCol="0">
              <a:spAutoFit/>
            </a:bodyPr>
            <a:lstStyle/>
            <a:p>
              <a:pPr marL="0" marR="0" lvl="0" indent="0" algn="l"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8A5FF"/>
                  </a:solidFill>
                  <a:effectLst/>
                  <a:uLnTx/>
                  <a:uFillTx/>
                  <a:latin typeface="Arial"/>
                  <a:ea typeface="+mn-ea"/>
                  <a:cs typeface="+mn-cs"/>
                </a:rPr>
                <a:t>Scale </a:t>
              </a:r>
              <a:br>
                <a:rPr kumimoji="0" lang="en-US" sz="1600" b="0" i="0" u="none" strike="noStrike" kern="0" cap="none" spc="0" normalizeH="0" baseline="0" noProof="0" dirty="0">
                  <a:ln>
                    <a:noFill/>
                  </a:ln>
                  <a:solidFill>
                    <a:srgbClr val="28A5FF"/>
                  </a:solidFill>
                  <a:effectLst/>
                  <a:uLnTx/>
                  <a:uFillTx/>
                  <a:latin typeface="Arial"/>
                  <a:ea typeface="+mn-ea"/>
                  <a:cs typeface="+mn-cs"/>
                </a:rPr>
              </a:br>
              <a:r>
                <a:rPr kumimoji="0" lang="en-US" sz="1600" b="0" i="0" u="none" strike="noStrike" kern="0" cap="none" spc="0" normalizeH="0" baseline="0" noProof="0" dirty="0">
                  <a:ln>
                    <a:noFill/>
                  </a:ln>
                  <a:solidFill>
                    <a:srgbClr val="28A5FF"/>
                  </a:solidFill>
                  <a:effectLst/>
                  <a:uLnTx/>
                  <a:uFillTx/>
                  <a:latin typeface="Arial"/>
                  <a:ea typeface="+mn-ea"/>
                  <a:cs typeface="+mn-cs"/>
                </a:rPr>
                <a:t>migration</a:t>
              </a:r>
            </a:p>
          </p:txBody>
        </p:sp>
        <p:grpSp>
          <p:nvGrpSpPr>
            <p:cNvPr id="194" name="Group 193"/>
            <p:cNvGrpSpPr/>
            <p:nvPr/>
          </p:nvGrpSpPr>
          <p:grpSpPr>
            <a:xfrm>
              <a:off x="8820926" y="3425009"/>
              <a:ext cx="873878" cy="1197366"/>
              <a:chOff x="8820926" y="3396434"/>
              <a:chExt cx="873878" cy="1197366"/>
            </a:xfrm>
          </p:grpSpPr>
          <p:sp>
            <p:nvSpPr>
              <p:cNvPr id="94" name="Freeform 5"/>
              <p:cNvSpPr>
                <a:spLocks/>
              </p:cNvSpPr>
              <p:nvPr/>
            </p:nvSpPr>
            <p:spPr bwMode="auto">
              <a:xfrm>
                <a:off x="8820926" y="3396434"/>
                <a:ext cx="873878" cy="651153"/>
              </a:xfrm>
              <a:custGeom>
                <a:avLst/>
                <a:gdLst>
                  <a:gd name="T0" fmla="*/ 258 w 258"/>
                  <a:gd name="T1" fmla="*/ 115 h 191"/>
                  <a:gd name="T2" fmla="*/ 207 w 258"/>
                  <a:gd name="T3" fmla="*/ 171 h 191"/>
                  <a:gd name="T4" fmla="*/ 205 w 258"/>
                  <a:gd name="T5" fmla="*/ 171 h 191"/>
                  <a:gd name="T6" fmla="*/ 205 w 258"/>
                  <a:gd name="T7" fmla="*/ 167 h 191"/>
                  <a:gd name="T8" fmla="*/ 207 w 258"/>
                  <a:gd name="T9" fmla="*/ 167 h 191"/>
                  <a:gd name="T10" fmla="*/ 254 w 258"/>
                  <a:gd name="T11" fmla="*/ 115 h 191"/>
                  <a:gd name="T12" fmla="*/ 208 w 258"/>
                  <a:gd name="T13" fmla="*/ 64 h 191"/>
                  <a:gd name="T14" fmla="*/ 207 w 258"/>
                  <a:gd name="T15" fmla="*/ 64 h 191"/>
                  <a:gd name="T16" fmla="*/ 207 w 258"/>
                  <a:gd name="T17" fmla="*/ 63 h 191"/>
                  <a:gd name="T18" fmla="*/ 142 w 258"/>
                  <a:gd name="T19" fmla="*/ 4 h 191"/>
                  <a:gd name="T20" fmla="*/ 79 w 258"/>
                  <a:gd name="T21" fmla="*/ 56 h 191"/>
                  <a:gd name="T22" fmla="*/ 79 w 258"/>
                  <a:gd name="T23" fmla="*/ 58 h 191"/>
                  <a:gd name="T24" fmla="*/ 76 w 258"/>
                  <a:gd name="T25" fmla="*/ 57 h 191"/>
                  <a:gd name="T26" fmla="*/ 76 w 258"/>
                  <a:gd name="T27" fmla="*/ 57 h 191"/>
                  <a:gd name="T28" fmla="*/ 51 w 258"/>
                  <a:gd name="T29" fmla="*/ 76 h 191"/>
                  <a:gd name="T30" fmla="*/ 51 w 258"/>
                  <a:gd name="T31" fmla="*/ 78 h 191"/>
                  <a:gd name="T32" fmla="*/ 50 w 258"/>
                  <a:gd name="T33" fmla="*/ 78 h 191"/>
                  <a:gd name="T34" fmla="*/ 4 w 258"/>
                  <a:gd name="T35" fmla="*/ 132 h 191"/>
                  <a:gd name="T36" fmla="*/ 59 w 258"/>
                  <a:gd name="T37" fmla="*/ 187 h 191"/>
                  <a:gd name="T38" fmla="*/ 198 w 258"/>
                  <a:gd name="T39" fmla="*/ 187 h 191"/>
                  <a:gd name="T40" fmla="*/ 198 w 258"/>
                  <a:gd name="T41" fmla="*/ 191 h 191"/>
                  <a:gd name="T42" fmla="*/ 59 w 258"/>
                  <a:gd name="T43" fmla="*/ 191 h 191"/>
                  <a:gd name="T44" fmla="*/ 0 w 258"/>
                  <a:gd name="T45" fmla="*/ 132 h 191"/>
                  <a:gd name="T46" fmla="*/ 48 w 258"/>
                  <a:gd name="T47" fmla="*/ 74 h 191"/>
                  <a:gd name="T48" fmla="*/ 75 w 258"/>
                  <a:gd name="T49" fmla="*/ 53 h 191"/>
                  <a:gd name="T50" fmla="*/ 142 w 258"/>
                  <a:gd name="T51" fmla="*/ 0 h 191"/>
                  <a:gd name="T52" fmla="*/ 211 w 258"/>
                  <a:gd name="T53" fmla="*/ 61 h 191"/>
                  <a:gd name="T54" fmla="*/ 258 w 258"/>
                  <a:gd name="T55" fmla="*/ 11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8" h="191">
                    <a:moveTo>
                      <a:pt x="258" y="115"/>
                    </a:moveTo>
                    <a:cubicBezTo>
                      <a:pt x="258" y="144"/>
                      <a:pt x="236" y="168"/>
                      <a:pt x="207" y="171"/>
                    </a:cubicBezTo>
                    <a:cubicBezTo>
                      <a:pt x="205" y="171"/>
                      <a:pt x="205" y="171"/>
                      <a:pt x="205" y="171"/>
                    </a:cubicBezTo>
                    <a:cubicBezTo>
                      <a:pt x="205" y="167"/>
                      <a:pt x="205" y="167"/>
                      <a:pt x="205" y="167"/>
                    </a:cubicBezTo>
                    <a:cubicBezTo>
                      <a:pt x="207" y="167"/>
                      <a:pt x="207" y="167"/>
                      <a:pt x="207" y="167"/>
                    </a:cubicBezTo>
                    <a:cubicBezTo>
                      <a:pt x="233" y="164"/>
                      <a:pt x="254" y="142"/>
                      <a:pt x="254" y="115"/>
                    </a:cubicBezTo>
                    <a:cubicBezTo>
                      <a:pt x="254" y="89"/>
                      <a:pt x="234" y="68"/>
                      <a:pt x="208" y="64"/>
                    </a:cubicBezTo>
                    <a:cubicBezTo>
                      <a:pt x="207" y="64"/>
                      <a:pt x="207" y="64"/>
                      <a:pt x="207" y="64"/>
                    </a:cubicBezTo>
                    <a:cubicBezTo>
                      <a:pt x="207" y="63"/>
                      <a:pt x="207" y="63"/>
                      <a:pt x="207" y="63"/>
                    </a:cubicBezTo>
                    <a:cubicBezTo>
                      <a:pt x="204" y="29"/>
                      <a:pt x="176" y="4"/>
                      <a:pt x="142" y="4"/>
                    </a:cubicBezTo>
                    <a:cubicBezTo>
                      <a:pt x="112" y="4"/>
                      <a:pt x="85" y="26"/>
                      <a:pt x="79" y="56"/>
                    </a:cubicBezTo>
                    <a:cubicBezTo>
                      <a:pt x="79" y="58"/>
                      <a:pt x="79" y="58"/>
                      <a:pt x="79" y="58"/>
                    </a:cubicBezTo>
                    <a:cubicBezTo>
                      <a:pt x="76" y="57"/>
                      <a:pt x="76" y="57"/>
                      <a:pt x="76" y="57"/>
                    </a:cubicBezTo>
                    <a:cubicBezTo>
                      <a:pt x="76" y="57"/>
                      <a:pt x="76" y="57"/>
                      <a:pt x="76" y="57"/>
                    </a:cubicBezTo>
                    <a:cubicBezTo>
                      <a:pt x="64" y="57"/>
                      <a:pt x="54" y="65"/>
                      <a:pt x="51" y="76"/>
                    </a:cubicBezTo>
                    <a:cubicBezTo>
                      <a:pt x="51" y="78"/>
                      <a:pt x="51" y="78"/>
                      <a:pt x="51" y="78"/>
                    </a:cubicBezTo>
                    <a:cubicBezTo>
                      <a:pt x="50" y="78"/>
                      <a:pt x="50" y="78"/>
                      <a:pt x="50" y="78"/>
                    </a:cubicBezTo>
                    <a:cubicBezTo>
                      <a:pt x="24" y="82"/>
                      <a:pt x="4" y="106"/>
                      <a:pt x="4" y="132"/>
                    </a:cubicBezTo>
                    <a:cubicBezTo>
                      <a:pt x="4" y="162"/>
                      <a:pt x="29" y="187"/>
                      <a:pt x="59" y="187"/>
                    </a:cubicBezTo>
                    <a:cubicBezTo>
                      <a:pt x="198" y="187"/>
                      <a:pt x="198" y="187"/>
                      <a:pt x="198" y="187"/>
                    </a:cubicBezTo>
                    <a:cubicBezTo>
                      <a:pt x="198" y="191"/>
                      <a:pt x="198" y="191"/>
                      <a:pt x="198" y="191"/>
                    </a:cubicBezTo>
                    <a:cubicBezTo>
                      <a:pt x="59" y="191"/>
                      <a:pt x="59" y="191"/>
                      <a:pt x="59" y="191"/>
                    </a:cubicBezTo>
                    <a:cubicBezTo>
                      <a:pt x="27" y="191"/>
                      <a:pt x="0" y="164"/>
                      <a:pt x="0" y="132"/>
                    </a:cubicBezTo>
                    <a:cubicBezTo>
                      <a:pt x="0" y="104"/>
                      <a:pt x="21" y="80"/>
                      <a:pt x="48" y="74"/>
                    </a:cubicBezTo>
                    <a:cubicBezTo>
                      <a:pt x="52" y="62"/>
                      <a:pt x="63" y="53"/>
                      <a:pt x="75" y="53"/>
                    </a:cubicBezTo>
                    <a:cubicBezTo>
                      <a:pt x="82" y="22"/>
                      <a:pt x="110" y="0"/>
                      <a:pt x="142" y="0"/>
                    </a:cubicBezTo>
                    <a:cubicBezTo>
                      <a:pt x="177" y="0"/>
                      <a:pt x="207" y="26"/>
                      <a:pt x="211" y="61"/>
                    </a:cubicBezTo>
                    <a:cubicBezTo>
                      <a:pt x="238" y="65"/>
                      <a:pt x="258" y="88"/>
                      <a:pt x="258" y="115"/>
                    </a:cubicBezTo>
                    <a:close/>
                  </a:path>
                </a:pathLst>
              </a:custGeom>
              <a:solidFill>
                <a:schemeClr val="accent3"/>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grpSp>
            <p:nvGrpSpPr>
              <p:cNvPr id="96" name="Group 95"/>
              <p:cNvGrpSpPr/>
              <p:nvPr/>
            </p:nvGrpSpPr>
            <p:grpSpPr>
              <a:xfrm>
                <a:off x="9044339" y="4104456"/>
                <a:ext cx="181674" cy="215306"/>
                <a:chOff x="10064410" y="1787441"/>
                <a:chExt cx="249455" cy="295634"/>
              </a:xfrm>
            </p:grpSpPr>
            <p:sp>
              <p:nvSpPr>
                <p:cNvPr id="103" name="Freeform 5"/>
                <p:cNvSpPr>
                  <a:spLocks/>
                </p:cNvSpPr>
                <p:nvPr/>
              </p:nvSpPr>
              <p:spPr bwMode="auto">
                <a:xfrm>
                  <a:off x="10064410" y="1787441"/>
                  <a:ext cx="249455" cy="127852"/>
                </a:xfrm>
                <a:custGeom>
                  <a:avLst/>
                  <a:gdLst>
                    <a:gd name="T0" fmla="*/ 347 w 355"/>
                    <a:gd name="T1" fmla="*/ 182 h 562"/>
                    <a:gd name="T2" fmla="*/ 183 w 355"/>
                    <a:gd name="T3" fmla="*/ 19 h 562"/>
                    <a:gd name="T4" fmla="*/ 183 w 355"/>
                    <a:gd name="T5" fmla="*/ 562 h 562"/>
                    <a:gd name="T6" fmla="*/ 174 w 355"/>
                    <a:gd name="T7" fmla="*/ 562 h 562"/>
                    <a:gd name="T8" fmla="*/ 174 w 355"/>
                    <a:gd name="T9" fmla="*/ 19 h 562"/>
                    <a:gd name="T10" fmla="*/ 7 w 355"/>
                    <a:gd name="T11" fmla="*/ 182 h 562"/>
                    <a:gd name="T12" fmla="*/ 0 w 355"/>
                    <a:gd name="T13" fmla="*/ 177 h 562"/>
                    <a:gd name="T14" fmla="*/ 178 w 355"/>
                    <a:gd name="T15" fmla="*/ 0 h 562"/>
                    <a:gd name="T16" fmla="*/ 355 w 355"/>
                    <a:gd name="T17" fmla="*/ 177 h 562"/>
                    <a:gd name="T18" fmla="*/ 347 w 355"/>
                    <a:gd name="T19" fmla="*/ 182 h 562"/>
                    <a:gd name="connsiteX0" fmla="*/ 9775 w 10000"/>
                    <a:gd name="connsiteY0" fmla="*/ 3238 h 10000"/>
                    <a:gd name="connsiteX1" fmla="*/ 5155 w 10000"/>
                    <a:gd name="connsiteY1" fmla="*/ 338 h 10000"/>
                    <a:gd name="connsiteX2" fmla="*/ 5155 w 10000"/>
                    <a:gd name="connsiteY2" fmla="*/ 10000 h 10000"/>
                    <a:gd name="connsiteX3" fmla="*/ 4901 w 10000"/>
                    <a:gd name="connsiteY3" fmla="*/ 5719 h 10000"/>
                    <a:gd name="connsiteX4" fmla="*/ 4901 w 10000"/>
                    <a:gd name="connsiteY4" fmla="*/ 338 h 10000"/>
                    <a:gd name="connsiteX5" fmla="*/ 197 w 10000"/>
                    <a:gd name="connsiteY5" fmla="*/ 3238 h 10000"/>
                    <a:gd name="connsiteX6" fmla="*/ 0 w 10000"/>
                    <a:gd name="connsiteY6" fmla="*/ 3149 h 10000"/>
                    <a:gd name="connsiteX7" fmla="*/ 5014 w 10000"/>
                    <a:gd name="connsiteY7" fmla="*/ 0 h 10000"/>
                    <a:gd name="connsiteX8" fmla="*/ 10000 w 10000"/>
                    <a:gd name="connsiteY8" fmla="*/ 3149 h 10000"/>
                    <a:gd name="connsiteX9" fmla="*/ 9775 w 10000"/>
                    <a:gd name="connsiteY9" fmla="*/ 3238 h 10000"/>
                    <a:gd name="connsiteX0" fmla="*/ 9775 w 10000"/>
                    <a:gd name="connsiteY0" fmla="*/ 3238 h 6117"/>
                    <a:gd name="connsiteX1" fmla="*/ 5155 w 10000"/>
                    <a:gd name="connsiteY1" fmla="*/ 338 h 6117"/>
                    <a:gd name="connsiteX2" fmla="*/ 5155 w 10000"/>
                    <a:gd name="connsiteY2" fmla="*/ 5598 h 6117"/>
                    <a:gd name="connsiteX3" fmla="*/ 4901 w 10000"/>
                    <a:gd name="connsiteY3" fmla="*/ 5719 h 6117"/>
                    <a:gd name="connsiteX4" fmla="*/ 4901 w 10000"/>
                    <a:gd name="connsiteY4" fmla="*/ 338 h 6117"/>
                    <a:gd name="connsiteX5" fmla="*/ 197 w 10000"/>
                    <a:gd name="connsiteY5" fmla="*/ 3238 h 6117"/>
                    <a:gd name="connsiteX6" fmla="*/ 0 w 10000"/>
                    <a:gd name="connsiteY6" fmla="*/ 3149 h 6117"/>
                    <a:gd name="connsiteX7" fmla="*/ 5014 w 10000"/>
                    <a:gd name="connsiteY7" fmla="*/ 0 h 6117"/>
                    <a:gd name="connsiteX8" fmla="*/ 10000 w 10000"/>
                    <a:gd name="connsiteY8" fmla="*/ 3149 h 6117"/>
                    <a:gd name="connsiteX9" fmla="*/ 9775 w 10000"/>
                    <a:gd name="connsiteY9" fmla="*/ 3238 h 6117"/>
                    <a:gd name="connsiteX0" fmla="*/ 9775 w 10000"/>
                    <a:gd name="connsiteY0" fmla="*/ 5293 h 9152"/>
                    <a:gd name="connsiteX1" fmla="*/ 5155 w 10000"/>
                    <a:gd name="connsiteY1" fmla="*/ 553 h 9152"/>
                    <a:gd name="connsiteX2" fmla="*/ 5155 w 10000"/>
                    <a:gd name="connsiteY2" fmla="*/ 9152 h 9152"/>
                    <a:gd name="connsiteX3" fmla="*/ 4901 w 10000"/>
                    <a:gd name="connsiteY3" fmla="*/ 553 h 9152"/>
                    <a:gd name="connsiteX4" fmla="*/ 197 w 10000"/>
                    <a:gd name="connsiteY4" fmla="*/ 5293 h 9152"/>
                    <a:gd name="connsiteX5" fmla="*/ 0 w 10000"/>
                    <a:gd name="connsiteY5" fmla="*/ 5148 h 9152"/>
                    <a:gd name="connsiteX6" fmla="*/ 5014 w 10000"/>
                    <a:gd name="connsiteY6" fmla="*/ 0 h 9152"/>
                    <a:gd name="connsiteX7" fmla="*/ 10000 w 10000"/>
                    <a:gd name="connsiteY7" fmla="*/ 5148 h 9152"/>
                    <a:gd name="connsiteX8" fmla="*/ 9775 w 10000"/>
                    <a:gd name="connsiteY8" fmla="*/ 5293 h 9152"/>
                    <a:gd name="connsiteX0" fmla="*/ 9775 w 10000"/>
                    <a:gd name="connsiteY0" fmla="*/ 5783 h 5783"/>
                    <a:gd name="connsiteX1" fmla="*/ 5155 w 10000"/>
                    <a:gd name="connsiteY1" fmla="*/ 604 h 5783"/>
                    <a:gd name="connsiteX2" fmla="*/ 4901 w 10000"/>
                    <a:gd name="connsiteY2" fmla="*/ 604 h 5783"/>
                    <a:gd name="connsiteX3" fmla="*/ 197 w 10000"/>
                    <a:gd name="connsiteY3" fmla="*/ 5783 h 5783"/>
                    <a:gd name="connsiteX4" fmla="*/ 0 w 10000"/>
                    <a:gd name="connsiteY4" fmla="*/ 5625 h 5783"/>
                    <a:gd name="connsiteX5" fmla="*/ 5014 w 10000"/>
                    <a:gd name="connsiteY5" fmla="*/ 0 h 5783"/>
                    <a:gd name="connsiteX6" fmla="*/ 10000 w 10000"/>
                    <a:gd name="connsiteY6" fmla="*/ 5625 h 5783"/>
                    <a:gd name="connsiteX7" fmla="*/ 9775 w 10000"/>
                    <a:gd name="connsiteY7" fmla="*/ 5783 h 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5783">
                      <a:moveTo>
                        <a:pt x="9775" y="5783"/>
                      </a:moveTo>
                      <a:lnTo>
                        <a:pt x="5155" y="604"/>
                      </a:lnTo>
                      <a:lnTo>
                        <a:pt x="4901" y="604"/>
                      </a:lnTo>
                      <a:lnTo>
                        <a:pt x="197" y="5783"/>
                      </a:lnTo>
                      <a:lnTo>
                        <a:pt x="0" y="5625"/>
                      </a:lnTo>
                      <a:lnTo>
                        <a:pt x="5014" y="0"/>
                      </a:lnTo>
                      <a:lnTo>
                        <a:pt x="10000" y="5625"/>
                      </a:lnTo>
                      <a:lnTo>
                        <a:pt x="9775" y="5783"/>
                      </a:lnTo>
                      <a:close/>
                    </a:path>
                  </a:pathLst>
                </a:custGeom>
                <a:solidFill>
                  <a:schemeClr val="accent3"/>
                </a:solidFill>
                <a:ln w="6350">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cxnSp>
              <p:nvCxnSpPr>
                <p:cNvPr id="104" name="Straight Connector 103"/>
                <p:cNvCxnSpPr>
                  <a:stCxn id="103" idx="5"/>
                </p:cNvCxnSpPr>
                <p:nvPr/>
              </p:nvCxnSpPr>
              <p:spPr>
                <a:xfrm>
                  <a:off x="10189487" y="1787441"/>
                  <a:ext cx="0" cy="29563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0" name="Group 109"/>
              <p:cNvGrpSpPr/>
              <p:nvPr/>
            </p:nvGrpSpPr>
            <p:grpSpPr>
              <a:xfrm>
                <a:off x="9366267" y="4101607"/>
                <a:ext cx="181674" cy="215306"/>
                <a:chOff x="10064410" y="1787441"/>
                <a:chExt cx="249455" cy="295634"/>
              </a:xfrm>
            </p:grpSpPr>
            <p:sp>
              <p:nvSpPr>
                <p:cNvPr id="114" name="Freeform 5"/>
                <p:cNvSpPr>
                  <a:spLocks/>
                </p:cNvSpPr>
                <p:nvPr/>
              </p:nvSpPr>
              <p:spPr bwMode="auto">
                <a:xfrm>
                  <a:off x="10064410" y="1787441"/>
                  <a:ext cx="249455" cy="127852"/>
                </a:xfrm>
                <a:custGeom>
                  <a:avLst/>
                  <a:gdLst>
                    <a:gd name="T0" fmla="*/ 347 w 355"/>
                    <a:gd name="T1" fmla="*/ 182 h 562"/>
                    <a:gd name="T2" fmla="*/ 183 w 355"/>
                    <a:gd name="T3" fmla="*/ 19 h 562"/>
                    <a:gd name="T4" fmla="*/ 183 w 355"/>
                    <a:gd name="T5" fmla="*/ 562 h 562"/>
                    <a:gd name="T6" fmla="*/ 174 w 355"/>
                    <a:gd name="T7" fmla="*/ 562 h 562"/>
                    <a:gd name="T8" fmla="*/ 174 w 355"/>
                    <a:gd name="T9" fmla="*/ 19 h 562"/>
                    <a:gd name="T10" fmla="*/ 7 w 355"/>
                    <a:gd name="T11" fmla="*/ 182 h 562"/>
                    <a:gd name="T12" fmla="*/ 0 w 355"/>
                    <a:gd name="T13" fmla="*/ 177 h 562"/>
                    <a:gd name="T14" fmla="*/ 178 w 355"/>
                    <a:gd name="T15" fmla="*/ 0 h 562"/>
                    <a:gd name="T16" fmla="*/ 355 w 355"/>
                    <a:gd name="T17" fmla="*/ 177 h 562"/>
                    <a:gd name="T18" fmla="*/ 347 w 355"/>
                    <a:gd name="T19" fmla="*/ 182 h 562"/>
                    <a:gd name="connsiteX0" fmla="*/ 9775 w 10000"/>
                    <a:gd name="connsiteY0" fmla="*/ 3238 h 10000"/>
                    <a:gd name="connsiteX1" fmla="*/ 5155 w 10000"/>
                    <a:gd name="connsiteY1" fmla="*/ 338 h 10000"/>
                    <a:gd name="connsiteX2" fmla="*/ 5155 w 10000"/>
                    <a:gd name="connsiteY2" fmla="*/ 10000 h 10000"/>
                    <a:gd name="connsiteX3" fmla="*/ 4901 w 10000"/>
                    <a:gd name="connsiteY3" fmla="*/ 5719 h 10000"/>
                    <a:gd name="connsiteX4" fmla="*/ 4901 w 10000"/>
                    <a:gd name="connsiteY4" fmla="*/ 338 h 10000"/>
                    <a:gd name="connsiteX5" fmla="*/ 197 w 10000"/>
                    <a:gd name="connsiteY5" fmla="*/ 3238 h 10000"/>
                    <a:gd name="connsiteX6" fmla="*/ 0 w 10000"/>
                    <a:gd name="connsiteY6" fmla="*/ 3149 h 10000"/>
                    <a:gd name="connsiteX7" fmla="*/ 5014 w 10000"/>
                    <a:gd name="connsiteY7" fmla="*/ 0 h 10000"/>
                    <a:gd name="connsiteX8" fmla="*/ 10000 w 10000"/>
                    <a:gd name="connsiteY8" fmla="*/ 3149 h 10000"/>
                    <a:gd name="connsiteX9" fmla="*/ 9775 w 10000"/>
                    <a:gd name="connsiteY9" fmla="*/ 3238 h 10000"/>
                    <a:gd name="connsiteX0" fmla="*/ 9775 w 10000"/>
                    <a:gd name="connsiteY0" fmla="*/ 3238 h 6117"/>
                    <a:gd name="connsiteX1" fmla="*/ 5155 w 10000"/>
                    <a:gd name="connsiteY1" fmla="*/ 338 h 6117"/>
                    <a:gd name="connsiteX2" fmla="*/ 5155 w 10000"/>
                    <a:gd name="connsiteY2" fmla="*/ 5598 h 6117"/>
                    <a:gd name="connsiteX3" fmla="*/ 4901 w 10000"/>
                    <a:gd name="connsiteY3" fmla="*/ 5719 h 6117"/>
                    <a:gd name="connsiteX4" fmla="*/ 4901 w 10000"/>
                    <a:gd name="connsiteY4" fmla="*/ 338 h 6117"/>
                    <a:gd name="connsiteX5" fmla="*/ 197 w 10000"/>
                    <a:gd name="connsiteY5" fmla="*/ 3238 h 6117"/>
                    <a:gd name="connsiteX6" fmla="*/ 0 w 10000"/>
                    <a:gd name="connsiteY6" fmla="*/ 3149 h 6117"/>
                    <a:gd name="connsiteX7" fmla="*/ 5014 w 10000"/>
                    <a:gd name="connsiteY7" fmla="*/ 0 h 6117"/>
                    <a:gd name="connsiteX8" fmla="*/ 10000 w 10000"/>
                    <a:gd name="connsiteY8" fmla="*/ 3149 h 6117"/>
                    <a:gd name="connsiteX9" fmla="*/ 9775 w 10000"/>
                    <a:gd name="connsiteY9" fmla="*/ 3238 h 6117"/>
                    <a:gd name="connsiteX0" fmla="*/ 9775 w 10000"/>
                    <a:gd name="connsiteY0" fmla="*/ 5293 h 9152"/>
                    <a:gd name="connsiteX1" fmla="*/ 5155 w 10000"/>
                    <a:gd name="connsiteY1" fmla="*/ 553 h 9152"/>
                    <a:gd name="connsiteX2" fmla="*/ 5155 w 10000"/>
                    <a:gd name="connsiteY2" fmla="*/ 9152 h 9152"/>
                    <a:gd name="connsiteX3" fmla="*/ 4901 w 10000"/>
                    <a:gd name="connsiteY3" fmla="*/ 553 h 9152"/>
                    <a:gd name="connsiteX4" fmla="*/ 197 w 10000"/>
                    <a:gd name="connsiteY4" fmla="*/ 5293 h 9152"/>
                    <a:gd name="connsiteX5" fmla="*/ 0 w 10000"/>
                    <a:gd name="connsiteY5" fmla="*/ 5148 h 9152"/>
                    <a:gd name="connsiteX6" fmla="*/ 5014 w 10000"/>
                    <a:gd name="connsiteY6" fmla="*/ 0 h 9152"/>
                    <a:gd name="connsiteX7" fmla="*/ 10000 w 10000"/>
                    <a:gd name="connsiteY7" fmla="*/ 5148 h 9152"/>
                    <a:gd name="connsiteX8" fmla="*/ 9775 w 10000"/>
                    <a:gd name="connsiteY8" fmla="*/ 5293 h 9152"/>
                    <a:gd name="connsiteX0" fmla="*/ 9775 w 10000"/>
                    <a:gd name="connsiteY0" fmla="*/ 5783 h 5783"/>
                    <a:gd name="connsiteX1" fmla="*/ 5155 w 10000"/>
                    <a:gd name="connsiteY1" fmla="*/ 604 h 5783"/>
                    <a:gd name="connsiteX2" fmla="*/ 4901 w 10000"/>
                    <a:gd name="connsiteY2" fmla="*/ 604 h 5783"/>
                    <a:gd name="connsiteX3" fmla="*/ 197 w 10000"/>
                    <a:gd name="connsiteY3" fmla="*/ 5783 h 5783"/>
                    <a:gd name="connsiteX4" fmla="*/ 0 w 10000"/>
                    <a:gd name="connsiteY4" fmla="*/ 5625 h 5783"/>
                    <a:gd name="connsiteX5" fmla="*/ 5014 w 10000"/>
                    <a:gd name="connsiteY5" fmla="*/ 0 h 5783"/>
                    <a:gd name="connsiteX6" fmla="*/ 10000 w 10000"/>
                    <a:gd name="connsiteY6" fmla="*/ 5625 h 5783"/>
                    <a:gd name="connsiteX7" fmla="*/ 9775 w 10000"/>
                    <a:gd name="connsiteY7" fmla="*/ 5783 h 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5783">
                      <a:moveTo>
                        <a:pt x="9775" y="5783"/>
                      </a:moveTo>
                      <a:lnTo>
                        <a:pt x="5155" y="604"/>
                      </a:lnTo>
                      <a:lnTo>
                        <a:pt x="4901" y="604"/>
                      </a:lnTo>
                      <a:lnTo>
                        <a:pt x="197" y="5783"/>
                      </a:lnTo>
                      <a:lnTo>
                        <a:pt x="0" y="5625"/>
                      </a:lnTo>
                      <a:lnTo>
                        <a:pt x="5014" y="0"/>
                      </a:lnTo>
                      <a:lnTo>
                        <a:pt x="10000" y="5625"/>
                      </a:lnTo>
                      <a:lnTo>
                        <a:pt x="9775" y="5783"/>
                      </a:lnTo>
                      <a:close/>
                    </a:path>
                  </a:pathLst>
                </a:custGeom>
                <a:solidFill>
                  <a:schemeClr val="accent3"/>
                </a:solidFill>
                <a:ln w="6350">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cxnSp>
              <p:nvCxnSpPr>
                <p:cNvPr id="115" name="Straight Connector 114"/>
                <p:cNvCxnSpPr>
                  <a:stCxn id="114" idx="5"/>
                </p:cNvCxnSpPr>
                <p:nvPr/>
              </p:nvCxnSpPr>
              <p:spPr>
                <a:xfrm>
                  <a:off x="10189487" y="1787441"/>
                  <a:ext cx="0" cy="29563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a:off x="9321891" y="4283193"/>
                <a:ext cx="270933" cy="310607"/>
                <a:chOff x="3410534" y="1218238"/>
                <a:chExt cx="611160" cy="700656"/>
              </a:xfrm>
              <a:solidFill>
                <a:schemeClr val="accent3">
                  <a:lumMod val="20000"/>
                  <a:lumOff val="80000"/>
                </a:schemeClr>
              </a:solidFill>
            </p:grpSpPr>
            <p:sp>
              <p:nvSpPr>
                <p:cNvPr id="120" name="Oval 119"/>
                <p:cNvSpPr/>
                <p:nvPr/>
              </p:nvSpPr>
              <p:spPr>
                <a:xfrm>
                  <a:off x="3422210" y="1770059"/>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21" name="Rectangle 120"/>
                <p:cNvSpPr/>
                <p:nvPr/>
              </p:nvSpPr>
              <p:spPr>
                <a:xfrm>
                  <a:off x="3410534" y="1292656"/>
                  <a:ext cx="611160" cy="551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22" name="Straight Connector 121"/>
                <p:cNvCxnSpPr>
                  <a:stCxn id="125" idx="2"/>
                  <a:endCxn id="120" idx="2"/>
                </p:cNvCxnSpPr>
                <p:nvPr/>
              </p:nvCxnSpPr>
              <p:spPr>
                <a:xfrm>
                  <a:off x="3422210"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25" idx="6"/>
                  <a:endCxn id="120" idx="6"/>
                </p:cNvCxnSpPr>
                <p:nvPr/>
              </p:nvCxnSpPr>
              <p:spPr>
                <a:xfrm>
                  <a:off x="4019739"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25" name="Oval 124"/>
                <p:cNvSpPr/>
                <p:nvPr/>
              </p:nvSpPr>
              <p:spPr>
                <a:xfrm>
                  <a:off x="3422210" y="1218238"/>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143" name="Group 142"/>
              <p:cNvGrpSpPr/>
              <p:nvPr/>
            </p:nvGrpSpPr>
            <p:grpSpPr>
              <a:xfrm>
                <a:off x="9167219" y="3633548"/>
                <a:ext cx="218075" cy="250009"/>
                <a:chOff x="3410534" y="1218238"/>
                <a:chExt cx="611160" cy="700656"/>
              </a:xfrm>
              <a:noFill/>
            </p:grpSpPr>
            <p:sp>
              <p:nvSpPr>
                <p:cNvPr id="144" name="Oval 143"/>
                <p:cNvSpPr/>
                <p:nvPr/>
              </p:nvSpPr>
              <p:spPr>
                <a:xfrm>
                  <a:off x="3422210" y="1770059"/>
                  <a:ext cx="597529" cy="148835"/>
                </a:xfrm>
                <a:prstGeom prst="ellipse">
                  <a:avLst/>
                </a:prstGeom>
                <a:grpFill/>
                <a:ln w="158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45" name="Rectangle 144"/>
                <p:cNvSpPr/>
                <p:nvPr/>
              </p:nvSpPr>
              <p:spPr>
                <a:xfrm>
                  <a:off x="3410534" y="1292656"/>
                  <a:ext cx="611160" cy="551821"/>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46" name="Straight Connector 145"/>
                <p:cNvCxnSpPr>
                  <a:stCxn id="148" idx="2"/>
                  <a:endCxn id="144" idx="2"/>
                </p:cNvCxnSpPr>
                <p:nvPr/>
              </p:nvCxnSpPr>
              <p:spPr>
                <a:xfrm>
                  <a:off x="3422210" y="1292656"/>
                  <a:ext cx="0" cy="551821"/>
                </a:xfrm>
                <a:prstGeom prst="line">
                  <a:avLst/>
                </a:prstGeom>
                <a:grpFill/>
                <a:ln w="158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48" idx="6"/>
                  <a:endCxn id="144" idx="6"/>
                </p:cNvCxnSpPr>
                <p:nvPr/>
              </p:nvCxnSpPr>
              <p:spPr>
                <a:xfrm>
                  <a:off x="4019739" y="1292656"/>
                  <a:ext cx="0" cy="551821"/>
                </a:xfrm>
                <a:prstGeom prst="line">
                  <a:avLst/>
                </a:prstGeom>
                <a:grpFill/>
                <a:ln w="1587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148" name="Oval 147"/>
                <p:cNvSpPr/>
                <p:nvPr/>
              </p:nvSpPr>
              <p:spPr>
                <a:xfrm>
                  <a:off x="3422210" y="1218238"/>
                  <a:ext cx="597529" cy="148835"/>
                </a:xfrm>
                <a:prstGeom prst="ellipse">
                  <a:avLst/>
                </a:prstGeom>
                <a:grpFill/>
                <a:ln w="15875">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73" name="Group 72"/>
              <p:cNvGrpSpPr/>
              <p:nvPr/>
            </p:nvGrpSpPr>
            <p:grpSpPr>
              <a:xfrm>
                <a:off x="8999104" y="4283193"/>
                <a:ext cx="270933" cy="310607"/>
                <a:chOff x="3410534" y="1218238"/>
                <a:chExt cx="611160" cy="700656"/>
              </a:xfrm>
              <a:solidFill>
                <a:schemeClr val="accent3">
                  <a:lumMod val="20000"/>
                  <a:lumOff val="80000"/>
                </a:schemeClr>
              </a:solidFill>
            </p:grpSpPr>
            <p:sp>
              <p:nvSpPr>
                <p:cNvPr id="75" name="Oval 74"/>
                <p:cNvSpPr/>
                <p:nvPr/>
              </p:nvSpPr>
              <p:spPr>
                <a:xfrm>
                  <a:off x="3422210" y="1770059"/>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77" name="Rectangle 76"/>
                <p:cNvSpPr/>
                <p:nvPr/>
              </p:nvSpPr>
              <p:spPr>
                <a:xfrm>
                  <a:off x="3410534" y="1292656"/>
                  <a:ext cx="611160" cy="551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79" name="Straight Connector 78"/>
                <p:cNvCxnSpPr>
                  <a:stCxn id="81" idx="2"/>
                  <a:endCxn id="75" idx="2"/>
                </p:cNvCxnSpPr>
                <p:nvPr/>
              </p:nvCxnSpPr>
              <p:spPr>
                <a:xfrm>
                  <a:off x="3422210"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81" idx="6"/>
                  <a:endCxn id="75" idx="6"/>
                </p:cNvCxnSpPr>
                <p:nvPr/>
              </p:nvCxnSpPr>
              <p:spPr>
                <a:xfrm>
                  <a:off x="4019739"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3422210" y="1218238"/>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grpSp>
      <p:sp>
        <p:nvSpPr>
          <p:cNvPr id="204" name="TextBox 203">
            <a:extLst>
              <a:ext uri="{FF2B5EF4-FFF2-40B4-BE49-F238E27FC236}">
                <a16:creationId xmlns:a16="http://schemas.microsoft.com/office/drawing/2014/main" id="{EFF85A4D-DA90-4164-AD72-9B41121C7292}"/>
              </a:ext>
            </a:extLst>
          </p:cNvPr>
          <p:cNvSpPr txBox="1"/>
          <p:nvPr/>
        </p:nvSpPr>
        <p:spPr>
          <a:xfrm>
            <a:off x="4891248" y="3378303"/>
            <a:ext cx="2009872" cy="830997"/>
          </a:xfrm>
          <a:prstGeom prst="rect">
            <a:avLst/>
          </a:prstGeom>
          <a:noFill/>
        </p:spPr>
        <p:txBody>
          <a:bodyPr wrap="square" rtlCol="0">
            <a:spAutoFit/>
          </a:bodyPr>
          <a:lstStyle/>
          <a:p>
            <a:pPr marL="0" marR="0" lvl="0" indent="0" algn="ctr"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172A5A"/>
                </a:solidFill>
                <a:effectLst/>
                <a:uLnTx/>
                <a:uFillTx/>
                <a:latin typeface="Arial"/>
                <a:ea typeface="+mn-ea"/>
                <a:cs typeface="+mn-cs"/>
              </a:rPr>
              <a:t>Azure Database Migration Service </a:t>
            </a:r>
            <a:br>
              <a:rPr kumimoji="0" lang="en-US" sz="1600" b="0" i="0" u="none" strike="noStrike" kern="0" cap="none" spc="0" normalizeH="0" baseline="0" noProof="0" dirty="0">
                <a:ln>
                  <a:noFill/>
                </a:ln>
                <a:solidFill>
                  <a:srgbClr val="172A5A"/>
                </a:solidFill>
                <a:effectLst/>
                <a:uLnTx/>
                <a:uFillTx/>
                <a:latin typeface="Arial"/>
                <a:ea typeface="+mn-ea"/>
                <a:cs typeface="+mn-cs"/>
              </a:rPr>
            </a:br>
            <a:r>
              <a:rPr kumimoji="0" lang="en-US" sz="1600" b="0" i="0" u="none" strike="noStrike" kern="0" cap="none" spc="0" normalizeH="0" baseline="0" noProof="0" dirty="0">
                <a:ln>
                  <a:noFill/>
                </a:ln>
                <a:solidFill>
                  <a:srgbClr val="172A5A"/>
                </a:solidFill>
                <a:effectLst/>
                <a:uLnTx/>
                <a:uFillTx/>
                <a:latin typeface="Arial"/>
                <a:ea typeface="+mn-ea"/>
                <a:cs typeface="+mn-cs"/>
              </a:rPr>
              <a:t>(Azure DMA)</a:t>
            </a:r>
          </a:p>
        </p:txBody>
      </p:sp>
      <p:grpSp>
        <p:nvGrpSpPr>
          <p:cNvPr id="35" name="Group 34"/>
          <p:cNvGrpSpPr/>
          <p:nvPr/>
        </p:nvGrpSpPr>
        <p:grpSpPr>
          <a:xfrm>
            <a:off x="5498299" y="2661349"/>
            <a:ext cx="683905" cy="703133"/>
            <a:chOff x="8772431" y="1722273"/>
            <a:chExt cx="1199912" cy="1233648"/>
          </a:xfrm>
        </p:grpSpPr>
        <p:sp>
          <p:nvSpPr>
            <p:cNvPr id="62" name="Freeform 5"/>
            <p:cNvSpPr>
              <a:spLocks/>
            </p:cNvSpPr>
            <p:nvPr/>
          </p:nvSpPr>
          <p:spPr bwMode="auto">
            <a:xfrm>
              <a:off x="8772431" y="1722273"/>
              <a:ext cx="1199912" cy="894091"/>
            </a:xfrm>
            <a:custGeom>
              <a:avLst/>
              <a:gdLst>
                <a:gd name="T0" fmla="*/ 258 w 258"/>
                <a:gd name="T1" fmla="*/ 115 h 191"/>
                <a:gd name="T2" fmla="*/ 207 w 258"/>
                <a:gd name="T3" fmla="*/ 171 h 191"/>
                <a:gd name="T4" fmla="*/ 205 w 258"/>
                <a:gd name="T5" fmla="*/ 171 h 191"/>
                <a:gd name="T6" fmla="*/ 205 w 258"/>
                <a:gd name="T7" fmla="*/ 167 h 191"/>
                <a:gd name="T8" fmla="*/ 207 w 258"/>
                <a:gd name="T9" fmla="*/ 167 h 191"/>
                <a:gd name="T10" fmla="*/ 254 w 258"/>
                <a:gd name="T11" fmla="*/ 115 h 191"/>
                <a:gd name="T12" fmla="*/ 208 w 258"/>
                <a:gd name="T13" fmla="*/ 64 h 191"/>
                <a:gd name="T14" fmla="*/ 207 w 258"/>
                <a:gd name="T15" fmla="*/ 64 h 191"/>
                <a:gd name="T16" fmla="*/ 207 w 258"/>
                <a:gd name="T17" fmla="*/ 63 h 191"/>
                <a:gd name="T18" fmla="*/ 142 w 258"/>
                <a:gd name="T19" fmla="*/ 4 h 191"/>
                <a:gd name="T20" fmla="*/ 79 w 258"/>
                <a:gd name="T21" fmla="*/ 56 h 191"/>
                <a:gd name="T22" fmla="*/ 79 w 258"/>
                <a:gd name="T23" fmla="*/ 58 h 191"/>
                <a:gd name="T24" fmla="*/ 76 w 258"/>
                <a:gd name="T25" fmla="*/ 57 h 191"/>
                <a:gd name="T26" fmla="*/ 76 w 258"/>
                <a:gd name="T27" fmla="*/ 57 h 191"/>
                <a:gd name="T28" fmla="*/ 51 w 258"/>
                <a:gd name="T29" fmla="*/ 76 h 191"/>
                <a:gd name="T30" fmla="*/ 51 w 258"/>
                <a:gd name="T31" fmla="*/ 78 h 191"/>
                <a:gd name="T32" fmla="*/ 50 w 258"/>
                <a:gd name="T33" fmla="*/ 78 h 191"/>
                <a:gd name="T34" fmla="*/ 4 w 258"/>
                <a:gd name="T35" fmla="*/ 132 h 191"/>
                <a:gd name="T36" fmla="*/ 59 w 258"/>
                <a:gd name="T37" fmla="*/ 187 h 191"/>
                <a:gd name="T38" fmla="*/ 198 w 258"/>
                <a:gd name="T39" fmla="*/ 187 h 191"/>
                <a:gd name="T40" fmla="*/ 198 w 258"/>
                <a:gd name="T41" fmla="*/ 191 h 191"/>
                <a:gd name="T42" fmla="*/ 59 w 258"/>
                <a:gd name="T43" fmla="*/ 191 h 191"/>
                <a:gd name="T44" fmla="*/ 0 w 258"/>
                <a:gd name="T45" fmla="*/ 132 h 191"/>
                <a:gd name="T46" fmla="*/ 48 w 258"/>
                <a:gd name="T47" fmla="*/ 74 h 191"/>
                <a:gd name="T48" fmla="*/ 75 w 258"/>
                <a:gd name="T49" fmla="*/ 53 h 191"/>
                <a:gd name="T50" fmla="*/ 142 w 258"/>
                <a:gd name="T51" fmla="*/ 0 h 191"/>
                <a:gd name="T52" fmla="*/ 211 w 258"/>
                <a:gd name="T53" fmla="*/ 61 h 191"/>
                <a:gd name="T54" fmla="*/ 258 w 258"/>
                <a:gd name="T55" fmla="*/ 11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58" h="191">
                  <a:moveTo>
                    <a:pt x="258" y="115"/>
                  </a:moveTo>
                  <a:cubicBezTo>
                    <a:pt x="258" y="144"/>
                    <a:pt x="236" y="168"/>
                    <a:pt x="207" y="171"/>
                  </a:cubicBezTo>
                  <a:cubicBezTo>
                    <a:pt x="205" y="171"/>
                    <a:pt x="205" y="171"/>
                    <a:pt x="205" y="171"/>
                  </a:cubicBezTo>
                  <a:cubicBezTo>
                    <a:pt x="205" y="167"/>
                    <a:pt x="205" y="167"/>
                    <a:pt x="205" y="167"/>
                  </a:cubicBezTo>
                  <a:cubicBezTo>
                    <a:pt x="207" y="167"/>
                    <a:pt x="207" y="167"/>
                    <a:pt x="207" y="167"/>
                  </a:cubicBezTo>
                  <a:cubicBezTo>
                    <a:pt x="233" y="164"/>
                    <a:pt x="254" y="142"/>
                    <a:pt x="254" y="115"/>
                  </a:cubicBezTo>
                  <a:cubicBezTo>
                    <a:pt x="254" y="89"/>
                    <a:pt x="234" y="68"/>
                    <a:pt x="208" y="64"/>
                  </a:cubicBezTo>
                  <a:cubicBezTo>
                    <a:pt x="207" y="64"/>
                    <a:pt x="207" y="64"/>
                    <a:pt x="207" y="64"/>
                  </a:cubicBezTo>
                  <a:cubicBezTo>
                    <a:pt x="207" y="63"/>
                    <a:pt x="207" y="63"/>
                    <a:pt x="207" y="63"/>
                  </a:cubicBezTo>
                  <a:cubicBezTo>
                    <a:pt x="204" y="29"/>
                    <a:pt x="176" y="4"/>
                    <a:pt x="142" y="4"/>
                  </a:cubicBezTo>
                  <a:cubicBezTo>
                    <a:pt x="112" y="4"/>
                    <a:pt x="85" y="26"/>
                    <a:pt x="79" y="56"/>
                  </a:cubicBezTo>
                  <a:cubicBezTo>
                    <a:pt x="79" y="58"/>
                    <a:pt x="79" y="58"/>
                    <a:pt x="79" y="58"/>
                  </a:cubicBezTo>
                  <a:cubicBezTo>
                    <a:pt x="76" y="57"/>
                    <a:pt x="76" y="57"/>
                    <a:pt x="76" y="57"/>
                  </a:cubicBezTo>
                  <a:cubicBezTo>
                    <a:pt x="76" y="57"/>
                    <a:pt x="76" y="57"/>
                    <a:pt x="76" y="57"/>
                  </a:cubicBezTo>
                  <a:cubicBezTo>
                    <a:pt x="64" y="57"/>
                    <a:pt x="54" y="65"/>
                    <a:pt x="51" y="76"/>
                  </a:cubicBezTo>
                  <a:cubicBezTo>
                    <a:pt x="51" y="78"/>
                    <a:pt x="51" y="78"/>
                    <a:pt x="51" y="78"/>
                  </a:cubicBezTo>
                  <a:cubicBezTo>
                    <a:pt x="50" y="78"/>
                    <a:pt x="50" y="78"/>
                    <a:pt x="50" y="78"/>
                  </a:cubicBezTo>
                  <a:cubicBezTo>
                    <a:pt x="24" y="82"/>
                    <a:pt x="4" y="106"/>
                    <a:pt x="4" y="132"/>
                  </a:cubicBezTo>
                  <a:cubicBezTo>
                    <a:pt x="4" y="162"/>
                    <a:pt x="29" y="187"/>
                    <a:pt x="59" y="187"/>
                  </a:cubicBezTo>
                  <a:cubicBezTo>
                    <a:pt x="198" y="187"/>
                    <a:pt x="198" y="187"/>
                    <a:pt x="198" y="187"/>
                  </a:cubicBezTo>
                  <a:cubicBezTo>
                    <a:pt x="198" y="191"/>
                    <a:pt x="198" y="191"/>
                    <a:pt x="198" y="191"/>
                  </a:cubicBezTo>
                  <a:cubicBezTo>
                    <a:pt x="59" y="191"/>
                    <a:pt x="59" y="191"/>
                    <a:pt x="59" y="191"/>
                  </a:cubicBezTo>
                  <a:cubicBezTo>
                    <a:pt x="27" y="191"/>
                    <a:pt x="0" y="164"/>
                    <a:pt x="0" y="132"/>
                  </a:cubicBezTo>
                  <a:cubicBezTo>
                    <a:pt x="0" y="104"/>
                    <a:pt x="21" y="80"/>
                    <a:pt x="48" y="74"/>
                  </a:cubicBezTo>
                  <a:cubicBezTo>
                    <a:pt x="52" y="62"/>
                    <a:pt x="63" y="53"/>
                    <a:pt x="75" y="53"/>
                  </a:cubicBezTo>
                  <a:cubicBezTo>
                    <a:pt x="82" y="22"/>
                    <a:pt x="110" y="0"/>
                    <a:pt x="142" y="0"/>
                  </a:cubicBezTo>
                  <a:cubicBezTo>
                    <a:pt x="177" y="0"/>
                    <a:pt x="207" y="26"/>
                    <a:pt x="211" y="61"/>
                  </a:cubicBezTo>
                  <a:cubicBezTo>
                    <a:pt x="238" y="65"/>
                    <a:pt x="258" y="88"/>
                    <a:pt x="258" y="115"/>
                  </a:cubicBezTo>
                  <a:close/>
                </a:path>
              </a:pathLst>
            </a:custGeom>
            <a:solidFill>
              <a:schemeClr val="accent3"/>
            </a:solidFill>
            <a:ln w="1270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grpSp>
          <p:nvGrpSpPr>
            <p:cNvPr id="59" name="Group 58"/>
            <p:cNvGrpSpPr/>
            <p:nvPr/>
          </p:nvGrpSpPr>
          <p:grpSpPr>
            <a:xfrm>
              <a:off x="9100852" y="2269247"/>
              <a:ext cx="598965" cy="686674"/>
              <a:chOff x="3410534" y="1218238"/>
              <a:chExt cx="611160" cy="700656"/>
            </a:xfrm>
            <a:solidFill>
              <a:schemeClr val="accent3">
                <a:lumMod val="20000"/>
                <a:lumOff val="80000"/>
              </a:schemeClr>
            </a:solidFill>
          </p:grpSpPr>
          <p:sp>
            <p:nvSpPr>
              <p:cNvPr id="65" name="Oval 64"/>
              <p:cNvSpPr/>
              <p:nvPr/>
            </p:nvSpPr>
            <p:spPr>
              <a:xfrm>
                <a:off x="3422210" y="1770059"/>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69" name="Rectangle 68"/>
              <p:cNvSpPr/>
              <p:nvPr/>
            </p:nvSpPr>
            <p:spPr>
              <a:xfrm>
                <a:off x="3410534" y="1292656"/>
                <a:ext cx="611160" cy="551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67" name="Straight Connector 66"/>
              <p:cNvCxnSpPr>
                <a:stCxn id="71" idx="2"/>
                <a:endCxn id="65" idx="2"/>
              </p:cNvCxnSpPr>
              <p:nvPr/>
            </p:nvCxnSpPr>
            <p:spPr>
              <a:xfrm>
                <a:off x="3422210"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71" idx="6"/>
                <a:endCxn id="65" idx="6"/>
              </p:cNvCxnSpPr>
              <p:nvPr/>
            </p:nvCxnSpPr>
            <p:spPr>
              <a:xfrm>
                <a:off x="4019739"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3422210" y="1218238"/>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31" name="Group 30"/>
            <p:cNvGrpSpPr/>
            <p:nvPr/>
          </p:nvGrpSpPr>
          <p:grpSpPr>
            <a:xfrm>
              <a:off x="9278597" y="2039928"/>
              <a:ext cx="249455" cy="295634"/>
              <a:chOff x="10064410" y="1787441"/>
              <a:chExt cx="249455" cy="295634"/>
            </a:xfrm>
          </p:grpSpPr>
          <p:sp>
            <p:nvSpPr>
              <p:cNvPr id="20" name="Freeform 5"/>
              <p:cNvSpPr>
                <a:spLocks/>
              </p:cNvSpPr>
              <p:nvPr/>
            </p:nvSpPr>
            <p:spPr bwMode="auto">
              <a:xfrm>
                <a:off x="10064410" y="1787441"/>
                <a:ext cx="249455" cy="127852"/>
              </a:xfrm>
              <a:custGeom>
                <a:avLst/>
                <a:gdLst>
                  <a:gd name="T0" fmla="*/ 347 w 355"/>
                  <a:gd name="T1" fmla="*/ 182 h 562"/>
                  <a:gd name="T2" fmla="*/ 183 w 355"/>
                  <a:gd name="T3" fmla="*/ 19 h 562"/>
                  <a:gd name="T4" fmla="*/ 183 w 355"/>
                  <a:gd name="T5" fmla="*/ 562 h 562"/>
                  <a:gd name="T6" fmla="*/ 174 w 355"/>
                  <a:gd name="T7" fmla="*/ 562 h 562"/>
                  <a:gd name="T8" fmla="*/ 174 w 355"/>
                  <a:gd name="T9" fmla="*/ 19 h 562"/>
                  <a:gd name="T10" fmla="*/ 7 w 355"/>
                  <a:gd name="T11" fmla="*/ 182 h 562"/>
                  <a:gd name="T12" fmla="*/ 0 w 355"/>
                  <a:gd name="T13" fmla="*/ 177 h 562"/>
                  <a:gd name="T14" fmla="*/ 178 w 355"/>
                  <a:gd name="T15" fmla="*/ 0 h 562"/>
                  <a:gd name="T16" fmla="*/ 355 w 355"/>
                  <a:gd name="T17" fmla="*/ 177 h 562"/>
                  <a:gd name="T18" fmla="*/ 347 w 355"/>
                  <a:gd name="T19" fmla="*/ 182 h 562"/>
                  <a:gd name="connsiteX0" fmla="*/ 9775 w 10000"/>
                  <a:gd name="connsiteY0" fmla="*/ 3238 h 10000"/>
                  <a:gd name="connsiteX1" fmla="*/ 5155 w 10000"/>
                  <a:gd name="connsiteY1" fmla="*/ 338 h 10000"/>
                  <a:gd name="connsiteX2" fmla="*/ 5155 w 10000"/>
                  <a:gd name="connsiteY2" fmla="*/ 10000 h 10000"/>
                  <a:gd name="connsiteX3" fmla="*/ 4901 w 10000"/>
                  <a:gd name="connsiteY3" fmla="*/ 5719 h 10000"/>
                  <a:gd name="connsiteX4" fmla="*/ 4901 w 10000"/>
                  <a:gd name="connsiteY4" fmla="*/ 338 h 10000"/>
                  <a:gd name="connsiteX5" fmla="*/ 197 w 10000"/>
                  <a:gd name="connsiteY5" fmla="*/ 3238 h 10000"/>
                  <a:gd name="connsiteX6" fmla="*/ 0 w 10000"/>
                  <a:gd name="connsiteY6" fmla="*/ 3149 h 10000"/>
                  <a:gd name="connsiteX7" fmla="*/ 5014 w 10000"/>
                  <a:gd name="connsiteY7" fmla="*/ 0 h 10000"/>
                  <a:gd name="connsiteX8" fmla="*/ 10000 w 10000"/>
                  <a:gd name="connsiteY8" fmla="*/ 3149 h 10000"/>
                  <a:gd name="connsiteX9" fmla="*/ 9775 w 10000"/>
                  <a:gd name="connsiteY9" fmla="*/ 3238 h 10000"/>
                  <a:gd name="connsiteX0" fmla="*/ 9775 w 10000"/>
                  <a:gd name="connsiteY0" fmla="*/ 3238 h 6117"/>
                  <a:gd name="connsiteX1" fmla="*/ 5155 w 10000"/>
                  <a:gd name="connsiteY1" fmla="*/ 338 h 6117"/>
                  <a:gd name="connsiteX2" fmla="*/ 5155 w 10000"/>
                  <a:gd name="connsiteY2" fmla="*/ 5598 h 6117"/>
                  <a:gd name="connsiteX3" fmla="*/ 4901 w 10000"/>
                  <a:gd name="connsiteY3" fmla="*/ 5719 h 6117"/>
                  <a:gd name="connsiteX4" fmla="*/ 4901 w 10000"/>
                  <a:gd name="connsiteY4" fmla="*/ 338 h 6117"/>
                  <a:gd name="connsiteX5" fmla="*/ 197 w 10000"/>
                  <a:gd name="connsiteY5" fmla="*/ 3238 h 6117"/>
                  <a:gd name="connsiteX6" fmla="*/ 0 w 10000"/>
                  <a:gd name="connsiteY6" fmla="*/ 3149 h 6117"/>
                  <a:gd name="connsiteX7" fmla="*/ 5014 w 10000"/>
                  <a:gd name="connsiteY7" fmla="*/ 0 h 6117"/>
                  <a:gd name="connsiteX8" fmla="*/ 10000 w 10000"/>
                  <a:gd name="connsiteY8" fmla="*/ 3149 h 6117"/>
                  <a:gd name="connsiteX9" fmla="*/ 9775 w 10000"/>
                  <a:gd name="connsiteY9" fmla="*/ 3238 h 6117"/>
                  <a:gd name="connsiteX0" fmla="*/ 9775 w 10000"/>
                  <a:gd name="connsiteY0" fmla="*/ 5293 h 9152"/>
                  <a:gd name="connsiteX1" fmla="*/ 5155 w 10000"/>
                  <a:gd name="connsiteY1" fmla="*/ 553 h 9152"/>
                  <a:gd name="connsiteX2" fmla="*/ 5155 w 10000"/>
                  <a:gd name="connsiteY2" fmla="*/ 9152 h 9152"/>
                  <a:gd name="connsiteX3" fmla="*/ 4901 w 10000"/>
                  <a:gd name="connsiteY3" fmla="*/ 553 h 9152"/>
                  <a:gd name="connsiteX4" fmla="*/ 197 w 10000"/>
                  <a:gd name="connsiteY4" fmla="*/ 5293 h 9152"/>
                  <a:gd name="connsiteX5" fmla="*/ 0 w 10000"/>
                  <a:gd name="connsiteY5" fmla="*/ 5148 h 9152"/>
                  <a:gd name="connsiteX6" fmla="*/ 5014 w 10000"/>
                  <a:gd name="connsiteY6" fmla="*/ 0 h 9152"/>
                  <a:gd name="connsiteX7" fmla="*/ 10000 w 10000"/>
                  <a:gd name="connsiteY7" fmla="*/ 5148 h 9152"/>
                  <a:gd name="connsiteX8" fmla="*/ 9775 w 10000"/>
                  <a:gd name="connsiteY8" fmla="*/ 5293 h 9152"/>
                  <a:gd name="connsiteX0" fmla="*/ 9775 w 10000"/>
                  <a:gd name="connsiteY0" fmla="*/ 5783 h 5783"/>
                  <a:gd name="connsiteX1" fmla="*/ 5155 w 10000"/>
                  <a:gd name="connsiteY1" fmla="*/ 604 h 5783"/>
                  <a:gd name="connsiteX2" fmla="*/ 4901 w 10000"/>
                  <a:gd name="connsiteY2" fmla="*/ 604 h 5783"/>
                  <a:gd name="connsiteX3" fmla="*/ 197 w 10000"/>
                  <a:gd name="connsiteY3" fmla="*/ 5783 h 5783"/>
                  <a:gd name="connsiteX4" fmla="*/ 0 w 10000"/>
                  <a:gd name="connsiteY4" fmla="*/ 5625 h 5783"/>
                  <a:gd name="connsiteX5" fmla="*/ 5014 w 10000"/>
                  <a:gd name="connsiteY5" fmla="*/ 0 h 5783"/>
                  <a:gd name="connsiteX6" fmla="*/ 10000 w 10000"/>
                  <a:gd name="connsiteY6" fmla="*/ 5625 h 5783"/>
                  <a:gd name="connsiteX7" fmla="*/ 9775 w 10000"/>
                  <a:gd name="connsiteY7" fmla="*/ 5783 h 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00" h="5783">
                    <a:moveTo>
                      <a:pt x="9775" y="5783"/>
                    </a:moveTo>
                    <a:lnTo>
                      <a:pt x="5155" y="604"/>
                    </a:lnTo>
                    <a:lnTo>
                      <a:pt x="4901" y="604"/>
                    </a:lnTo>
                    <a:lnTo>
                      <a:pt x="197" y="5783"/>
                    </a:lnTo>
                    <a:lnTo>
                      <a:pt x="0" y="5625"/>
                    </a:lnTo>
                    <a:lnTo>
                      <a:pt x="5014" y="0"/>
                    </a:lnTo>
                    <a:lnTo>
                      <a:pt x="10000" y="5625"/>
                    </a:lnTo>
                    <a:lnTo>
                      <a:pt x="9775" y="5783"/>
                    </a:lnTo>
                    <a:close/>
                  </a:path>
                </a:pathLst>
              </a:custGeom>
              <a:solidFill>
                <a:schemeClr val="accent3"/>
              </a:solidFill>
              <a:ln w="6350">
                <a:solidFill>
                  <a:schemeClr val="accent3"/>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A5A5A"/>
                  </a:solidFill>
                  <a:effectLst/>
                  <a:uLnTx/>
                  <a:uFillTx/>
                  <a:latin typeface="Arial"/>
                  <a:ea typeface="+mn-ea"/>
                  <a:cs typeface="+mn-cs"/>
                </a:endParaRPr>
              </a:p>
            </p:txBody>
          </p:sp>
          <p:cxnSp>
            <p:nvCxnSpPr>
              <p:cNvPr id="30" name="Straight Connector 29"/>
              <p:cNvCxnSpPr>
                <a:stCxn id="20" idx="5"/>
              </p:cNvCxnSpPr>
              <p:nvPr/>
            </p:nvCxnSpPr>
            <p:spPr>
              <a:xfrm>
                <a:off x="10189487" y="1787441"/>
                <a:ext cx="0" cy="295634"/>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cxnSp>
        <p:nvCxnSpPr>
          <p:cNvPr id="210" name="Straight Arrow Connector 209">
            <a:extLst>
              <a:ext uri="{FF2B5EF4-FFF2-40B4-BE49-F238E27FC236}">
                <a16:creationId xmlns:a16="http://schemas.microsoft.com/office/drawing/2014/main" id="{74CE54AF-DB00-408E-9E3D-3804998AFAAF}"/>
              </a:ext>
            </a:extLst>
          </p:cNvPr>
          <p:cNvCxnSpPr/>
          <p:nvPr/>
        </p:nvCxnSpPr>
        <p:spPr>
          <a:xfrm flipH="1" flipV="1">
            <a:off x="4934246" y="2244780"/>
            <a:ext cx="443765" cy="483320"/>
          </a:xfrm>
          <a:prstGeom prst="straightConnector1">
            <a:avLst/>
          </a:prstGeom>
          <a:ln w="19050">
            <a:solidFill>
              <a:schemeClr val="accent2"/>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4CE54AF-DB00-408E-9E3D-3804998AFAAF}"/>
              </a:ext>
            </a:extLst>
          </p:cNvPr>
          <p:cNvCxnSpPr/>
          <p:nvPr/>
        </p:nvCxnSpPr>
        <p:spPr>
          <a:xfrm flipV="1">
            <a:off x="6340265" y="2221748"/>
            <a:ext cx="421094" cy="506352"/>
          </a:xfrm>
          <a:prstGeom prst="straightConnector1">
            <a:avLst/>
          </a:prstGeom>
          <a:ln w="19050">
            <a:solidFill>
              <a:schemeClr val="accent2"/>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74CE54AF-DB00-408E-9E3D-3804998AFAAF}"/>
              </a:ext>
            </a:extLst>
          </p:cNvPr>
          <p:cNvCxnSpPr/>
          <p:nvPr/>
        </p:nvCxnSpPr>
        <p:spPr>
          <a:xfrm>
            <a:off x="5824895" y="4303573"/>
            <a:ext cx="0" cy="591635"/>
          </a:xfrm>
          <a:prstGeom prst="straightConnector1">
            <a:avLst/>
          </a:prstGeom>
          <a:ln w="19050">
            <a:solidFill>
              <a:schemeClr val="accent2"/>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248" name="Group 247"/>
          <p:cNvGrpSpPr/>
          <p:nvPr/>
        </p:nvGrpSpPr>
        <p:grpSpPr>
          <a:xfrm>
            <a:off x="3251551" y="1750987"/>
            <a:ext cx="2188854" cy="825890"/>
            <a:chOff x="2342863" y="1617327"/>
            <a:chExt cx="2188854" cy="825890"/>
          </a:xfrm>
        </p:grpSpPr>
        <p:sp>
          <p:nvSpPr>
            <p:cNvPr id="188" name="TextBox 187">
              <a:extLst>
                <a:ext uri="{FF2B5EF4-FFF2-40B4-BE49-F238E27FC236}">
                  <a16:creationId xmlns:a16="http://schemas.microsoft.com/office/drawing/2014/main" id="{EFF85A4D-DA90-4164-AD72-9B41121C7292}"/>
                </a:ext>
              </a:extLst>
            </p:cNvPr>
            <p:cNvSpPr txBox="1"/>
            <p:nvPr/>
          </p:nvSpPr>
          <p:spPr>
            <a:xfrm>
              <a:off x="2955615" y="1617327"/>
              <a:ext cx="1576102" cy="584775"/>
            </a:xfrm>
            <a:prstGeom prst="rect">
              <a:avLst/>
            </a:prstGeom>
            <a:noFill/>
          </p:spPr>
          <p:txBody>
            <a:bodyPr wrap="square" rtlCol="0">
              <a:spAutoFit/>
            </a:bodyPr>
            <a:lstStyle/>
            <a:p>
              <a:pPr marL="0" marR="0" lvl="0" indent="0" algn="l" defTabSz="89633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8A5FF"/>
                  </a:solidFill>
                  <a:effectLst/>
                  <a:uLnTx/>
                  <a:uFillTx/>
                  <a:latin typeface="Arial"/>
                  <a:ea typeface="+mn-ea"/>
                  <a:cs typeface="+mn-cs"/>
                </a:rPr>
                <a:t>Homogeneous</a:t>
              </a:r>
              <a:br>
                <a:rPr kumimoji="0" lang="en-US" sz="1600" b="0" i="0" u="none" strike="noStrike" kern="0" cap="none" spc="0" normalizeH="0" baseline="0" noProof="0" dirty="0">
                  <a:ln>
                    <a:noFill/>
                  </a:ln>
                  <a:solidFill>
                    <a:srgbClr val="28A5FF"/>
                  </a:solidFill>
                  <a:effectLst/>
                  <a:uLnTx/>
                  <a:uFillTx/>
                  <a:latin typeface="Arial"/>
                  <a:ea typeface="+mn-ea"/>
                  <a:cs typeface="+mn-cs"/>
                </a:rPr>
              </a:br>
              <a:r>
                <a:rPr kumimoji="0" lang="en-US" sz="1600" b="0" i="0" u="none" strike="noStrike" kern="0" cap="none" spc="0" normalizeH="0" baseline="0" noProof="0" dirty="0">
                  <a:ln>
                    <a:noFill/>
                  </a:ln>
                  <a:solidFill>
                    <a:srgbClr val="28A5FF"/>
                  </a:solidFill>
                  <a:effectLst/>
                  <a:uLnTx/>
                  <a:uFillTx/>
                  <a:latin typeface="Arial"/>
                  <a:ea typeface="+mn-ea"/>
                  <a:cs typeface="+mn-cs"/>
                </a:rPr>
                <a:t>sources</a:t>
              </a:r>
            </a:p>
          </p:txBody>
        </p:sp>
        <p:grpSp>
          <p:nvGrpSpPr>
            <p:cNvPr id="234" name="Group 233"/>
            <p:cNvGrpSpPr/>
            <p:nvPr/>
          </p:nvGrpSpPr>
          <p:grpSpPr>
            <a:xfrm>
              <a:off x="2342863" y="1690954"/>
              <a:ext cx="598965" cy="752263"/>
              <a:chOff x="2352818" y="2118953"/>
              <a:chExt cx="598965" cy="752263"/>
            </a:xfrm>
          </p:grpSpPr>
          <p:grpSp>
            <p:nvGrpSpPr>
              <p:cNvPr id="150" name="Group 149"/>
              <p:cNvGrpSpPr/>
              <p:nvPr/>
            </p:nvGrpSpPr>
            <p:grpSpPr>
              <a:xfrm>
                <a:off x="2352818" y="2184542"/>
                <a:ext cx="598965" cy="686674"/>
                <a:chOff x="3410534" y="1218238"/>
                <a:chExt cx="611160" cy="700656"/>
              </a:xfrm>
              <a:solidFill>
                <a:schemeClr val="accent3">
                  <a:lumMod val="60000"/>
                  <a:lumOff val="40000"/>
                </a:schemeClr>
              </a:solidFill>
            </p:grpSpPr>
            <p:sp>
              <p:nvSpPr>
                <p:cNvPr id="160" name="Oval 159"/>
                <p:cNvSpPr/>
                <p:nvPr/>
              </p:nvSpPr>
              <p:spPr>
                <a:xfrm>
                  <a:off x="3422210" y="1770059"/>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61" name="Rectangle 160"/>
                <p:cNvSpPr/>
                <p:nvPr/>
              </p:nvSpPr>
              <p:spPr>
                <a:xfrm>
                  <a:off x="3410534" y="1292656"/>
                  <a:ext cx="611160" cy="5518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62" name="Straight Connector 161"/>
                <p:cNvCxnSpPr>
                  <a:stCxn id="164" idx="2"/>
                  <a:endCxn id="160" idx="2"/>
                </p:cNvCxnSpPr>
                <p:nvPr/>
              </p:nvCxnSpPr>
              <p:spPr>
                <a:xfrm>
                  <a:off x="3422210"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64" idx="6"/>
                  <a:endCxn id="160" idx="6"/>
                </p:cNvCxnSpPr>
                <p:nvPr/>
              </p:nvCxnSpPr>
              <p:spPr>
                <a:xfrm>
                  <a:off x="4019739" y="1292656"/>
                  <a:ext cx="0" cy="551821"/>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64" name="Oval 163"/>
                <p:cNvSpPr/>
                <p:nvPr/>
              </p:nvSpPr>
              <p:spPr>
                <a:xfrm>
                  <a:off x="3422210" y="1218238"/>
                  <a:ext cx="597529" cy="14883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227" name="Group 226"/>
              <p:cNvGrpSpPr/>
              <p:nvPr/>
            </p:nvGrpSpPr>
            <p:grpSpPr>
              <a:xfrm>
                <a:off x="2352818" y="2287827"/>
                <a:ext cx="598965" cy="416927"/>
                <a:chOff x="1303309" y="2901973"/>
                <a:chExt cx="598965" cy="416927"/>
              </a:xfrm>
            </p:grpSpPr>
            <p:sp>
              <p:nvSpPr>
                <p:cNvPr id="172" name="Oval 171"/>
                <p:cNvSpPr/>
                <p:nvPr/>
              </p:nvSpPr>
              <p:spPr>
                <a:xfrm>
                  <a:off x="1314752" y="3173035"/>
                  <a:ext cx="585606" cy="145865"/>
                </a:xfrm>
                <a:prstGeom prst="ellipse">
                  <a:avLst/>
                </a:prstGeom>
                <a:solidFill>
                  <a:schemeClr val="accent3">
                    <a:lumMod val="20000"/>
                    <a:lumOff val="80000"/>
                  </a:schemeClr>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173" name="Rectangle 172"/>
                <p:cNvSpPr/>
                <p:nvPr/>
              </p:nvSpPr>
              <p:spPr>
                <a:xfrm>
                  <a:off x="1303309" y="3003482"/>
                  <a:ext cx="598965" cy="23370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174" name="Straight Connector 173"/>
                <p:cNvCxnSpPr>
                  <a:stCxn id="176" idx="2"/>
                  <a:endCxn id="172" idx="2"/>
                </p:cNvCxnSpPr>
                <p:nvPr/>
              </p:nvCxnSpPr>
              <p:spPr>
                <a:xfrm>
                  <a:off x="1314752" y="2974906"/>
                  <a:ext cx="0" cy="271062"/>
                </a:xfrm>
                <a:prstGeom prst="line">
                  <a:avLst/>
                </a:prstGeom>
                <a:solidFill>
                  <a:schemeClr val="accent3">
                    <a:lumMod val="20000"/>
                    <a:lumOff val="80000"/>
                  </a:schemeClr>
                </a:solid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76" idx="6"/>
                  <a:endCxn id="172" idx="6"/>
                </p:cNvCxnSpPr>
                <p:nvPr/>
              </p:nvCxnSpPr>
              <p:spPr>
                <a:xfrm>
                  <a:off x="1900358" y="2974906"/>
                  <a:ext cx="0" cy="271062"/>
                </a:xfrm>
                <a:prstGeom prst="line">
                  <a:avLst/>
                </a:prstGeom>
                <a:solidFill>
                  <a:schemeClr val="accent3">
                    <a:lumMod val="20000"/>
                    <a:lumOff val="80000"/>
                  </a:schemeClr>
                </a:solid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76" name="Oval 175"/>
                <p:cNvSpPr/>
                <p:nvPr/>
              </p:nvSpPr>
              <p:spPr>
                <a:xfrm>
                  <a:off x="1314752" y="2901973"/>
                  <a:ext cx="585606" cy="145865"/>
                </a:xfrm>
                <a:prstGeom prst="ellipse">
                  <a:avLst/>
                </a:prstGeom>
                <a:solidFill>
                  <a:schemeClr val="accent3">
                    <a:lumMod val="20000"/>
                    <a:lumOff val="80000"/>
                  </a:schemeClr>
                </a:solid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nvGrpSpPr>
              <p:cNvPr id="228" name="Group 227"/>
              <p:cNvGrpSpPr/>
              <p:nvPr/>
            </p:nvGrpSpPr>
            <p:grpSpPr>
              <a:xfrm>
                <a:off x="2352818" y="2118953"/>
                <a:ext cx="598965" cy="416927"/>
                <a:chOff x="1303309" y="2901973"/>
                <a:chExt cx="598965" cy="416927"/>
              </a:xfrm>
              <a:solidFill>
                <a:schemeClr val="bg1"/>
              </a:solidFill>
            </p:grpSpPr>
            <p:sp>
              <p:nvSpPr>
                <p:cNvPr id="229" name="Oval 228"/>
                <p:cNvSpPr/>
                <p:nvPr/>
              </p:nvSpPr>
              <p:spPr>
                <a:xfrm>
                  <a:off x="1314752" y="3173035"/>
                  <a:ext cx="585606" cy="14586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sp>
              <p:nvSpPr>
                <p:cNvPr id="230" name="Rectangle 229"/>
                <p:cNvSpPr/>
                <p:nvPr/>
              </p:nvSpPr>
              <p:spPr>
                <a:xfrm>
                  <a:off x="1303309" y="2993957"/>
                  <a:ext cx="598965" cy="2337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cxnSp>
              <p:nvCxnSpPr>
                <p:cNvPr id="231" name="Straight Connector 230"/>
                <p:cNvCxnSpPr>
                  <a:stCxn id="233" idx="2"/>
                  <a:endCxn id="229" idx="2"/>
                </p:cNvCxnSpPr>
                <p:nvPr/>
              </p:nvCxnSpPr>
              <p:spPr>
                <a:xfrm>
                  <a:off x="1314752" y="2974906"/>
                  <a:ext cx="0" cy="271062"/>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33" idx="6"/>
                  <a:endCxn id="229" idx="6"/>
                </p:cNvCxnSpPr>
                <p:nvPr/>
              </p:nvCxnSpPr>
              <p:spPr>
                <a:xfrm>
                  <a:off x="1900358" y="2974906"/>
                  <a:ext cx="0" cy="271062"/>
                </a:xfrm>
                <a:prstGeom prst="line">
                  <a:avLst/>
                </a:prstGeom>
                <a:grpFill/>
                <a:ln w="158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33" name="Oval 232"/>
                <p:cNvSpPr/>
                <p:nvPr/>
              </p:nvSpPr>
              <p:spPr>
                <a:xfrm>
                  <a:off x="1314752" y="2901973"/>
                  <a:ext cx="585606" cy="145865"/>
                </a:xfrm>
                <a:prstGeom prst="ellipse">
                  <a:avLst/>
                </a:prstGeom>
                <a:grpFill/>
                <a:ln w="158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FFFFFF"/>
                    </a:solidFill>
                    <a:effectLst/>
                    <a:uLnTx/>
                    <a:uFillTx/>
                    <a:latin typeface="Arial"/>
                    <a:ea typeface="+mn-ea"/>
                    <a:cs typeface="+mn-cs"/>
                  </a:endParaRPr>
                </a:p>
              </p:txBody>
            </p:sp>
          </p:grpSp>
        </p:grpSp>
      </p:grpSp>
      <p:cxnSp>
        <p:nvCxnSpPr>
          <p:cNvPr id="242" name="Straight Arrow Connector 241">
            <a:extLst>
              <a:ext uri="{FF2B5EF4-FFF2-40B4-BE49-F238E27FC236}">
                <a16:creationId xmlns:a16="http://schemas.microsoft.com/office/drawing/2014/main" id="{74CE54AF-DB00-408E-9E3D-3804998AFAAF}"/>
              </a:ext>
            </a:extLst>
          </p:cNvPr>
          <p:cNvCxnSpPr/>
          <p:nvPr/>
        </p:nvCxnSpPr>
        <p:spPr>
          <a:xfrm flipH="1">
            <a:off x="4370238" y="3641402"/>
            <a:ext cx="613107" cy="235887"/>
          </a:xfrm>
          <a:prstGeom prst="straightConnector1">
            <a:avLst/>
          </a:prstGeom>
          <a:ln w="19050">
            <a:solidFill>
              <a:schemeClr val="accent2"/>
            </a:solidFill>
            <a:headEnd type="none"/>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002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BA5BC-0FB7-4638-B66E-705575DA2CBF}"/>
              </a:ext>
            </a:extLst>
          </p:cNvPr>
          <p:cNvSpPr>
            <a:spLocks noGrp="1"/>
          </p:cNvSpPr>
          <p:nvPr>
            <p:ph type="title"/>
          </p:nvPr>
        </p:nvSpPr>
        <p:spPr>
          <a:xfrm>
            <a:off x="268927" y="286381"/>
            <a:ext cx="11653523" cy="900617"/>
          </a:xfrm>
        </p:spPr>
        <p:txBody>
          <a:bodyPr/>
          <a:lstStyle/>
          <a:p>
            <a:pPr algn="ctr"/>
            <a:r>
              <a:rPr lang="en-US" sz="3600" dirty="0"/>
              <a:t>DATA MIGRATION METHODS SQL SERVER</a:t>
            </a:r>
            <a:endParaRPr lang="en-US" sz="3529" b="0" spc="-147" dirty="0">
              <a:solidFill>
                <a:schemeClr val="tx2"/>
              </a:solidFill>
              <a:latin typeface="+mj-lt"/>
            </a:endParaRPr>
          </a:p>
        </p:txBody>
      </p:sp>
      <p:cxnSp>
        <p:nvCxnSpPr>
          <p:cNvPr id="11" name="Straight Connector 10">
            <a:extLst>
              <a:ext uri="{FF2B5EF4-FFF2-40B4-BE49-F238E27FC236}">
                <a16:creationId xmlns:a16="http://schemas.microsoft.com/office/drawing/2014/main" id="{020BB24B-2965-1547-94A1-6AC44B6D338C}"/>
              </a:ext>
            </a:extLst>
          </p:cNvPr>
          <p:cNvCxnSpPr>
            <a:cxnSpLocks/>
          </p:cNvCxnSpPr>
          <p:nvPr/>
        </p:nvCxnSpPr>
        <p:spPr>
          <a:xfrm>
            <a:off x="5393068" y="2587268"/>
            <a:ext cx="1678686" cy="0"/>
          </a:xfrm>
          <a:prstGeom prst="line">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133543A-7715-8847-A94F-9198B61E348D}"/>
              </a:ext>
            </a:extLst>
          </p:cNvPr>
          <p:cNvSpPr/>
          <p:nvPr/>
        </p:nvSpPr>
        <p:spPr>
          <a:xfrm>
            <a:off x="7192377" y="1799111"/>
            <a:ext cx="4537032" cy="1482105"/>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18652"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Native way, </a:t>
            </a:r>
            <a:r>
              <a:rPr lang="en-US" sz="1400" dirty="0">
                <a:gradFill>
                  <a:gsLst>
                    <a:gs pos="0">
                      <a:srgbClr val="000000"/>
                    </a:gs>
                    <a:gs pos="100000">
                      <a:srgbClr val="000000"/>
                    </a:gs>
                  </a:gsLst>
                  <a:lin ang="5400000" scaled="1"/>
                </a:gradFill>
                <a:latin typeface="Segoe UI Semibold"/>
              </a:rPr>
              <a:t>just requires Blob Storage</a:t>
            </a: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Use when application can tolerate downtime, VLDB or disconnected to On premise</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endParaRPr>
          </a:p>
          <a:p>
            <a:pPr marL="171450" marR="0" lvl="0" indent="-1714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SQLDB requires BACPAC</a:t>
            </a:r>
          </a:p>
          <a:p>
            <a:pPr marL="171450" marR="0" lvl="0" indent="-1714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Managed Instance native SQL BAK</a:t>
            </a:r>
          </a:p>
        </p:txBody>
      </p:sp>
      <p:sp>
        <p:nvSpPr>
          <p:cNvPr id="14" name="Text Placeholder 2">
            <a:extLst>
              <a:ext uri="{FF2B5EF4-FFF2-40B4-BE49-F238E27FC236}">
                <a16:creationId xmlns:a16="http://schemas.microsoft.com/office/drawing/2014/main" id="{6A3713A3-D423-0B41-BA7D-5C0BA49CABC4}"/>
              </a:ext>
            </a:extLst>
          </p:cNvPr>
          <p:cNvSpPr txBox="1">
            <a:spLocks/>
          </p:cNvSpPr>
          <p:nvPr/>
        </p:nvSpPr>
        <p:spPr>
          <a:xfrm>
            <a:off x="426424" y="2174185"/>
            <a:ext cx="6354016" cy="917745"/>
          </a:xfrm>
          <a:prstGeom prst="rect">
            <a:avLst/>
          </a:prstGeom>
        </p:spPr>
        <p:txBody>
          <a:bodyPr lIns="0"/>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BACPAC or BAK</a:t>
            </a: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Native commands, to Azure Blob Storage</a:t>
            </a: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lang="en-US" sz="1600" dirty="0">
                <a:solidFill>
                  <a:srgbClr val="000000"/>
                </a:solidFill>
                <a:latin typeface="Segoe UI Semibold" panose="020B0502040204020203" pitchFamily="34" charset="0"/>
                <a:ea typeface="Segoe UI Semibold" panose="020B0502040204020203" pitchFamily="34" charset="0"/>
                <a:cs typeface="Segoe UI Semibold" panose="020B0502040204020203" pitchFamily="34" charset="0"/>
              </a:rPr>
              <a:t>Use in conjunction with Azure Data Transfer Services</a:t>
            </a:r>
            <a:endPar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800" b="1" i="0" u="none" strike="noStrike" kern="1200" cap="none" spc="0" normalizeH="0" baseline="0" noProof="0" dirty="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Replication</a:t>
            </a: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Transactional, near-zero down time migration</a:t>
            </a: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err="1">
                <a:ln>
                  <a:noFill/>
                </a:ln>
                <a:solidFill>
                  <a:srgbClr val="50505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hlinkClick r:id="rId3"/>
              </a:rPr>
              <a:t>Attunity</a:t>
            </a:r>
            <a:r>
              <a:rPr kumimoji="0" lang="en-US" sz="1600" b="0" i="0" u="none" strike="noStrike" kern="1200" cap="none" spc="0" normalizeH="0" baseline="0" noProof="0" dirty="0">
                <a:ln>
                  <a:noFill/>
                </a:ln>
                <a:solidFill>
                  <a:srgbClr val="50505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 </a:t>
            </a:r>
            <a:r>
              <a:rPr kumimoji="0" lang="en-US" sz="1600" b="0" i="0" u="none" strike="noStrike" kern="1200" cap="none" spc="0" normalizeH="0" baseline="0" noProof="0" dirty="0">
                <a:ln>
                  <a:noFill/>
                </a:ln>
                <a:solidFill>
                  <a:srgbClr val="EAEAEA">
                    <a:lumMod val="10000"/>
                  </a:srgbClr>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ne</a:t>
            </a:r>
            <a:r>
              <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ar-zero down time migration</a:t>
            </a: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32563"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78D7"/>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Azure Database Migration Service</a:t>
            </a:r>
          </a:p>
        </p:txBody>
      </p:sp>
      <p:cxnSp>
        <p:nvCxnSpPr>
          <p:cNvPr id="4" name="Straight Connector 3">
            <a:extLst>
              <a:ext uri="{FF2B5EF4-FFF2-40B4-BE49-F238E27FC236}">
                <a16:creationId xmlns:a16="http://schemas.microsoft.com/office/drawing/2014/main" id="{97E737C1-CDF7-BE47-83E1-2275404697FB}"/>
              </a:ext>
            </a:extLst>
          </p:cNvPr>
          <p:cNvCxnSpPr>
            <a:cxnSpLocks/>
          </p:cNvCxnSpPr>
          <p:nvPr/>
        </p:nvCxnSpPr>
        <p:spPr>
          <a:xfrm>
            <a:off x="5384976" y="2086385"/>
            <a:ext cx="8092" cy="100975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A117D3E-A726-264B-8AE9-D08457DCEF5F}"/>
              </a:ext>
            </a:extLst>
          </p:cNvPr>
          <p:cNvCxnSpPr>
            <a:cxnSpLocks/>
          </p:cNvCxnSpPr>
          <p:nvPr/>
        </p:nvCxnSpPr>
        <p:spPr>
          <a:xfrm rot="5400000">
            <a:off x="5266652" y="1963855"/>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9B377D-92BB-2A43-9C4B-48E0EB70EFDF}"/>
              </a:ext>
            </a:extLst>
          </p:cNvPr>
          <p:cNvCxnSpPr>
            <a:cxnSpLocks/>
          </p:cNvCxnSpPr>
          <p:nvPr/>
        </p:nvCxnSpPr>
        <p:spPr>
          <a:xfrm rot="5400000">
            <a:off x="5276763" y="2973609"/>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9F9C475-897D-C04A-A873-AB557CA28E0D}"/>
              </a:ext>
            </a:extLst>
          </p:cNvPr>
          <p:cNvCxnSpPr>
            <a:cxnSpLocks/>
          </p:cNvCxnSpPr>
          <p:nvPr/>
        </p:nvCxnSpPr>
        <p:spPr>
          <a:xfrm>
            <a:off x="5384975" y="3379561"/>
            <a:ext cx="0" cy="1288968"/>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086D12-4B03-664F-9EF4-FB2C15ABF070}"/>
              </a:ext>
            </a:extLst>
          </p:cNvPr>
          <p:cNvCxnSpPr>
            <a:cxnSpLocks/>
          </p:cNvCxnSpPr>
          <p:nvPr/>
        </p:nvCxnSpPr>
        <p:spPr>
          <a:xfrm rot="5400000">
            <a:off x="5274746" y="3261240"/>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CB9B307-C7F1-0B43-B83D-2F92F41C760F}"/>
              </a:ext>
            </a:extLst>
          </p:cNvPr>
          <p:cNvCxnSpPr>
            <a:cxnSpLocks/>
          </p:cNvCxnSpPr>
          <p:nvPr/>
        </p:nvCxnSpPr>
        <p:spPr>
          <a:xfrm rot="5400000">
            <a:off x="5266652" y="4550208"/>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299CFF6-DB62-4D4B-A5E7-90C974F49CD4}"/>
              </a:ext>
            </a:extLst>
          </p:cNvPr>
          <p:cNvCxnSpPr>
            <a:cxnSpLocks/>
          </p:cNvCxnSpPr>
          <p:nvPr/>
        </p:nvCxnSpPr>
        <p:spPr>
          <a:xfrm>
            <a:off x="5386993" y="5030555"/>
            <a:ext cx="0" cy="7121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F033256-7C70-E34C-AADD-6E8F3B64E991}"/>
              </a:ext>
            </a:extLst>
          </p:cNvPr>
          <p:cNvCxnSpPr>
            <a:cxnSpLocks/>
          </p:cNvCxnSpPr>
          <p:nvPr/>
        </p:nvCxnSpPr>
        <p:spPr>
          <a:xfrm rot="5400000">
            <a:off x="5268671" y="4912234"/>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9A750B-A0FC-774F-8594-386EF6B5BA39}"/>
              </a:ext>
            </a:extLst>
          </p:cNvPr>
          <p:cNvCxnSpPr>
            <a:cxnSpLocks/>
          </p:cNvCxnSpPr>
          <p:nvPr/>
        </p:nvCxnSpPr>
        <p:spPr>
          <a:xfrm rot="5400000">
            <a:off x="5268670" y="5624334"/>
            <a:ext cx="0" cy="23664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47C31A-A7EF-D349-825C-18B82584E423}"/>
              </a:ext>
            </a:extLst>
          </p:cNvPr>
          <p:cNvCxnSpPr>
            <a:cxnSpLocks/>
          </p:cNvCxnSpPr>
          <p:nvPr/>
        </p:nvCxnSpPr>
        <p:spPr>
          <a:xfrm>
            <a:off x="5393068" y="4069228"/>
            <a:ext cx="1678686" cy="0"/>
          </a:xfrm>
          <a:prstGeom prst="line">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B60478D-A8BF-9141-A9D2-BE15BAA9AA55}"/>
              </a:ext>
            </a:extLst>
          </p:cNvPr>
          <p:cNvSpPr/>
          <p:nvPr/>
        </p:nvSpPr>
        <p:spPr>
          <a:xfrm>
            <a:off x="7192377" y="3618918"/>
            <a:ext cx="4537032" cy="900619"/>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18652"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Needs to be setup, </a:t>
            </a:r>
            <a:r>
              <a:rPr kumimoji="0" lang="en-US" sz="1400" b="0" i="0" u="none" strike="noStrike" kern="1200" cap="none" spc="0" normalizeH="0" baseline="0" noProof="0" dirty="0" err="1">
                <a:ln>
                  <a:noFill/>
                </a:ln>
                <a:gradFill>
                  <a:gsLst>
                    <a:gs pos="0">
                      <a:srgbClr val="000000"/>
                    </a:gs>
                    <a:gs pos="100000">
                      <a:srgbClr val="000000"/>
                    </a:gs>
                  </a:gsLst>
                  <a:lin ang="5400000" scaled="1"/>
                </a:gradFill>
                <a:effectLst/>
                <a:uLnTx/>
                <a:uFillTx/>
                <a:latin typeface="Segoe UI Semibold"/>
                <a:ea typeface="+mn-ea"/>
                <a:cs typeface="+mn-cs"/>
              </a:rPr>
              <a:t>Attunity</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 may require licenses</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Use when application </a:t>
            </a:r>
            <a:r>
              <a:rPr kumimoji="0" lang="en-US" sz="1400" b="1"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cannot</a:t>
            </a: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 tolerate downtime</a:t>
            </a:r>
          </a:p>
        </p:txBody>
      </p:sp>
      <p:cxnSp>
        <p:nvCxnSpPr>
          <p:cNvPr id="29" name="Straight Connector 28">
            <a:extLst>
              <a:ext uri="{FF2B5EF4-FFF2-40B4-BE49-F238E27FC236}">
                <a16:creationId xmlns:a16="http://schemas.microsoft.com/office/drawing/2014/main" id="{DAF74F88-0D77-7C48-9C99-2CCDF66A1981}"/>
              </a:ext>
            </a:extLst>
          </p:cNvPr>
          <p:cNvCxnSpPr>
            <a:cxnSpLocks/>
          </p:cNvCxnSpPr>
          <p:nvPr/>
        </p:nvCxnSpPr>
        <p:spPr>
          <a:xfrm>
            <a:off x="5384974" y="5358195"/>
            <a:ext cx="1678686" cy="0"/>
          </a:xfrm>
          <a:prstGeom prst="line">
            <a:avLst/>
          </a:prstGeom>
          <a:ln w="19050">
            <a:solidFill>
              <a:schemeClr val="tx1"/>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E5A33D3-5797-6E4E-A079-DAEA617ACABE}"/>
              </a:ext>
            </a:extLst>
          </p:cNvPr>
          <p:cNvSpPr/>
          <p:nvPr/>
        </p:nvSpPr>
        <p:spPr>
          <a:xfrm>
            <a:off x="7192377" y="4907885"/>
            <a:ext cx="4537032" cy="900619"/>
          </a:xfrm>
          <a:prstGeom prst="rect">
            <a:avLst/>
          </a:prstGeom>
          <a:no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18652" rtlCol="0" anchor="ctr"/>
          <a:lstStyle/>
          <a:p>
            <a:pPr marL="0" marR="0" lvl="0" indent="0" algn="l" defTabSz="932597" rtl="0" eaLnBrk="1" fontAlgn="auto" latinLnBrk="0" hangingPunct="1">
              <a:lnSpc>
                <a:spcPct val="100000"/>
              </a:lnSpc>
              <a:spcBef>
                <a:spcPts val="0"/>
              </a:spcBef>
              <a:spcAft>
                <a:spcPts val="7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Fully-orchestrated migration service logins and DB</a:t>
            </a:r>
          </a:p>
          <a:p>
            <a:pPr marL="0" marR="0" lvl="0" indent="0" algn="l" defTabSz="932597" rtl="0" eaLnBrk="1" fontAlgn="auto" latinLnBrk="0" hangingPunct="1">
              <a:lnSpc>
                <a:spcPct val="100000"/>
              </a:lnSpc>
              <a:spcBef>
                <a:spcPts val="0"/>
              </a:spcBef>
              <a:spcAft>
                <a:spcPts val="7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On-line and Offline Migrations across an instance</a:t>
            </a:r>
          </a:p>
          <a:p>
            <a:pPr marL="0" marR="0" lvl="0" indent="0" algn="l" defTabSz="932597" rtl="0" eaLnBrk="1" fontAlgn="auto" latinLnBrk="0" hangingPunct="1">
              <a:lnSpc>
                <a:spcPct val="100000"/>
              </a:lnSpc>
              <a:spcBef>
                <a:spcPts val="0"/>
              </a:spcBef>
              <a:spcAft>
                <a:spcPts val="700"/>
              </a:spcAft>
              <a:buClrTx/>
              <a:buSzTx/>
              <a:buFontTx/>
              <a:buNone/>
              <a:tabLst/>
              <a:defRPr/>
            </a:pPr>
            <a:r>
              <a:rPr kumimoji="0" lang="en-US" sz="1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Semibold"/>
                <a:ea typeface="+mn-ea"/>
                <a:cs typeface="+mn-cs"/>
              </a:rPr>
              <a:t>SSIS Migration (Preview 2012 or above)</a:t>
            </a:r>
          </a:p>
        </p:txBody>
      </p:sp>
    </p:spTree>
    <p:extLst>
      <p:ext uri="{BB962C8B-B14F-4D97-AF65-F5344CB8AC3E}">
        <p14:creationId xmlns:p14="http://schemas.microsoft.com/office/powerpoint/2010/main" val="42839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476249" y="2969672"/>
            <a:ext cx="11410950" cy="1218795"/>
          </a:xfrm>
        </p:spPr>
        <p:txBody>
          <a:bodyPr/>
          <a:lstStyle/>
          <a:p>
            <a:r>
              <a:rPr lang="en-GB"/>
              <a:t>WHERE TO GO TO GET STARTED</a:t>
            </a:r>
            <a:br>
              <a:rPr lang="en-US"/>
            </a:br>
            <a:endParaRPr lang="en-US"/>
          </a:p>
        </p:txBody>
      </p:sp>
    </p:spTree>
    <p:extLst>
      <p:ext uri="{BB962C8B-B14F-4D97-AF65-F5344CB8AC3E}">
        <p14:creationId xmlns:p14="http://schemas.microsoft.com/office/powerpoint/2010/main" val="2554583205"/>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3A62-AF11-400B-9411-0868F73A6218}"/>
              </a:ext>
            </a:extLst>
          </p:cNvPr>
          <p:cNvSpPr>
            <a:spLocks noGrp="1"/>
          </p:cNvSpPr>
          <p:nvPr>
            <p:ph type="title"/>
          </p:nvPr>
        </p:nvSpPr>
        <p:spPr/>
        <p:txBody>
          <a:bodyPr/>
          <a:lstStyle/>
          <a:p>
            <a:r>
              <a:rPr lang="en-US"/>
              <a:t>Migration cookbook</a:t>
            </a:r>
          </a:p>
        </p:txBody>
      </p:sp>
      <p:sp>
        <p:nvSpPr>
          <p:cNvPr id="8" name="Content Placeholder 2">
            <a:extLst>
              <a:ext uri="{FF2B5EF4-FFF2-40B4-BE49-F238E27FC236}">
                <a16:creationId xmlns:a16="http://schemas.microsoft.com/office/drawing/2014/main" id="{A6DCE36A-4CEA-4A81-9D53-19E5783AFAFB}"/>
              </a:ext>
            </a:extLst>
          </p:cNvPr>
          <p:cNvSpPr txBox="1">
            <a:spLocks/>
          </p:cNvSpPr>
          <p:nvPr/>
        </p:nvSpPr>
        <p:spPr>
          <a:xfrm>
            <a:off x="143405" y="1906556"/>
            <a:ext cx="4568767" cy="38627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a:ln>
                  <a:noFill/>
                </a:ln>
                <a:solidFill>
                  <a:srgbClr val="FFFFFF"/>
                </a:solidFill>
                <a:effectLst/>
                <a:uLnTx/>
                <a:uFillTx/>
                <a:latin typeface="Segoe UI Semilight" charset="0"/>
                <a:ea typeface="+mn-ea"/>
                <a:cs typeface="Segoe UI Semilight" charset="0"/>
              </a:rPr>
              <a:t>Migrate an on-premises SQL Server database to Azure SQL Database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a:ln>
                  <a:noFill/>
                </a:ln>
                <a:solidFill>
                  <a:srgbClr val="FFFFFF"/>
                </a:solidFill>
                <a:effectLst/>
                <a:uLnTx/>
                <a:uFillTx/>
                <a:latin typeface="Segoe UI Semilight" charset="0"/>
                <a:ea typeface="+mn-ea"/>
                <a:cs typeface="Segoe UI Semilight" charset="0"/>
              </a:rPr>
              <a:t>The Migration Cookbook describes various approaches you can use to migrate an on-premises SQL Server database to the latest Azure SQL Database Update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100" normalizeH="0" baseline="0" noProof="0">
                <a:ln>
                  <a:noFill/>
                </a:ln>
                <a:solidFill>
                  <a:srgbClr val="FFFFFF"/>
                </a:solidFill>
                <a:effectLst/>
                <a:uLnTx/>
                <a:uFillTx/>
                <a:latin typeface="Segoe UI Semilight" charset="0"/>
                <a:ea typeface="+mn-ea"/>
                <a:cs typeface="Segoe UI Semilight" charset="0"/>
              </a:rPr>
              <a:t>Download:</a:t>
            </a:r>
            <a:r>
              <a:rPr kumimoji="0" lang="en-US" sz="2200" b="0" i="0" u="none" strike="noStrike" kern="1200" cap="none" spc="0" normalizeH="0" baseline="0" noProof="0">
                <a:ln>
                  <a:noFill/>
                </a:ln>
                <a:solidFill>
                  <a:srgbClr val="000000"/>
                </a:solidFill>
                <a:effectLst/>
                <a:uLnTx/>
                <a:uFillTx/>
                <a:latin typeface="Segoe UI"/>
                <a:ea typeface="+mn-ea"/>
                <a:cs typeface="+mn-cs"/>
              </a:rPr>
              <a:t> </a:t>
            </a:r>
            <a:r>
              <a:rPr kumimoji="0" lang="en-US" sz="2200" b="0" i="0" u="none" strike="noStrike" kern="1200" cap="none" spc="0" normalizeH="0" baseline="0" noProof="0">
                <a:ln>
                  <a:noFill/>
                </a:ln>
                <a:solidFill>
                  <a:srgbClr val="000000"/>
                </a:solidFill>
                <a:effectLst/>
                <a:uLnTx/>
                <a:uFillTx/>
                <a:latin typeface="Segoe UI"/>
                <a:ea typeface="+mn-ea"/>
                <a:cs typeface="+mn-cs"/>
                <a:hlinkClick r:id="rId3"/>
              </a:rPr>
              <a:t>https://azure.microsoft.com/en-us/resources/choosing-your-database-migration-path-to-azure/en-us/</a:t>
            </a:r>
            <a:endParaRPr kumimoji="0" lang="en-US" sz="2200" b="0" i="0" u="none" strike="noStrike" kern="1200" cap="none" spc="0"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D6535054-50C9-4FFB-9DC8-1A81296F2EDD}"/>
              </a:ext>
            </a:extLst>
          </p:cNvPr>
          <p:cNvPicPr>
            <a:picLocks noChangeAspect="1"/>
          </p:cNvPicPr>
          <p:nvPr/>
        </p:nvPicPr>
        <p:blipFill>
          <a:blip r:embed="rId4"/>
          <a:stretch>
            <a:fillRect/>
          </a:stretch>
        </p:blipFill>
        <p:spPr>
          <a:xfrm>
            <a:off x="6901545" y="664842"/>
            <a:ext cx="4314249" cy="5522239"/>
          </a:xfrm>
          <a:prstGeom prst="rect">
            <a:avLst/>
          </a:prstGeom>
        </p:spPr>
      </p:pic>
    </p:spTree>
    <p:extLst>
      <p:ext uri="{BB962C8B-B14F-4D97-AF65-F5344CB8AC3E}">
        <p14:creationId xmlns:p14="http://schemas.microsoft.com/office/powerpoint/2010/main" val="90543069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3A62-AF11-400B-9411-0868F73A6218}"/>
              </a:ext>
            </a:extLst>
          </p:cNvPr>
          <p:cNvSpPr>
            <a:spLocks noGrp="1"/>
          </p:cNvSpPr>
          <p:nvPr>
            <p:ph type="title"/>
          </p:nvPr>
        </p:nvSpPr>
        <p:spPr/>
        <p:txBody>
          <a:bodyPr/>
          <a:lstStyle/>
          <a:p>
            <a:r>
              <a:rPr lang="en-US"/>
              <a:t>Your single destination for all things migration</a:t>
            </a:r>
          </a:p>
        </p:txBody>
      </p:sp>
      <p:sp>
        <p:nvSpPr>
          <p:cNvPr id="8" name="Content Placeholder 2">
            <a:extLst>
              <a:ext uri="{FF2B5EF4-FFF2-40B4-BE49-F238E27FC236}">
                <a16:creationId xmlns:a16="http://schemas.microsoft.com/office/drawing/2014/main" id="{A6DCE36A-4CEA-4A81-9D53-19E5783AFAFB}"/>
              </a:ext>
            </a:extLst>
          </p:cNvPr>
          <p:cNvSpPr txBox="1">
            <a:spLocks/>
          </p:cNvSpPr>
          <p:nvPr/>
        </p:nvSpPr>
        <p:spPr>
          <a:xfrm>
            <a:off x="269240" y="2314245"/>
            <a:ext cx="4568767" cy="386271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Provides guidance, tools, and partners in context of your migration scenario</a:t>
            </a:r>
          </a:p>
          <a:p>
            <a:pPr marL="0" marR="0" lvl="0"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endParaRPr>
          </a:p>
          <a:p>
            <a:pPr marL="0" marR="0" lvl="0"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endParaRPr>
          </a:p>
          <a:p>
            <a:pPr marL="0" marR="0" lvl="0"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Enables you to:</a:t>
            </a:r>
          </a:p>
          <a:p>
            <a:pPr marL="397735"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Build your case, find others like you</a:t>
            </a:r>
          </a:p>
          <a:p>
            <a:pPr marL="397735"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Assess your environment</a:t>
            </a:r>
          </a:p>
          <a:p>
            <a:pPr marL="397735"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Identify the right migration strategies</a:t>
            </a:r>
          </a:p>
          <a:p>
            <a:pPr marL="397735"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Optimize your cloud resources</a:t>
            </a:r>
          </a:p>
          <a:p>
            <a:pPr marL="0" marR="0" lvl="0" indent="0" algn="l" defTabSz="914367" rtl="0" eaLnBrk="1" fontAlgn="auto" latinLnBrk="0" hangingPunct="1">
              <a:lnSpc>
                <a:spcPct val="9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Connects you to a migration expert</a:t>
            </a:r>
          </a:p>
          <a:p>
            <a:pPr marL="4572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Chat enabled, backed by engineering resources </a:t>
            </a:r>
          </a:p>
          <a:p>
            <a:pPr marL="457200" marR="0" lvl="1" indent="-3429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400" b="0" i="0" u="none" strike="noStrike" kern="1200" cap="none" spc="100" normalizeH="0" baseline="0" noProof="0">
                <a:ln>
                  <a:noFill/>
                </a:ln>
                <a:solidFill>
                  <a:srgbClr val="FFFFFF"/>
                </a:solidFill>
                <a:effectLst/>
                <a:uLnTx/>
                <a:uFillTx/>
                <a:latin typeface="Segoe UI Semilight" charset="0"/>
                <a:ea typeface="+mn-ea"/>
                <a:cs typeface="Segoe UI Semilight" charset="0"/>
              </a:rPr>
              <a:t>Guides you to FastTrack, partner, seller, or DIY outcomes</a:t>
            </a:r>
          </a:p>
        </p:txBody>
      </p:sp>
      <p:pic>
        <p:nvPicPr>
          <p:cNvPr id="16" name="Picture 15">
            <a:extLst>
              <a:ext uri="{FF2B5EF4-FFF2-40B4-BE49-F238E27FC236}">
                <a16:creationId xmlns:a16="http://schemas.microsoft.com/office/drawing/2014/main" id="{9784026F-702E-42E7-B530-11C3EB46A7D5}"/>
              </a:ext>
            </a:extLst>
          </p:cNvPr>
          <p:cNvPicPr>
            <a:picLocks noChangeAspect="1"/>
          </p:cNvPicPr>
          <p:nvPr/>
        </p:nvPicPr>
        <p:blipFill>
          <a:blip r:embed="rId3"/>
          <a:stretch>
            <a:fillRect/>
          </a:stretch>
        </p:blipFill>
        <p:spPr>
          <a:xfrm>
            <a:off x="6096000" y="1750075"/>
            <a:ext cx="4901821" cy="3761721"/>
          </a:xfrm>
          <a:prstGeom prst="rect">
            <a:avLst/>
          </a:prstGeom>
          <a:ln>
            <a:noFill/>
          </a:ln>
          <a:effectLst>
            <a:outerShdw blurRad="292100" dist="139700" dir="2700000" algn="tl" rotWithShape="0">
              <a:srgbClr val="333333">
                <a:alpha val="65000"/>
              </a:srgbClr>
            </a:outerShdw>
          </a:effectLst>
          <a:scene3d>
            <a:camera prst="perspectiveLeft"/>
            <a:lightRig rig="threePt" dir="t"/>
          </a:scene3d>
        </p:spPr>
      </p:pic>
      <p:sp>
        <p:nvSpPr>
          <p:cNvPr id="17" name="TextBox 16">
            <a:extLst>
              <a:ext uri="{FF2B5EF4-FFF2-40B4-BE49-F238E27FC236}">
                <a16:creationId xmlns:a16="http://schemas.microsoft.com/office/drawing/2014/main" id="{6DEF481B-BF8C-4080-9BF4-6250105755A6}"/>
              </a:ext>
            </a:extLst>
          </p:cNvPr>
          <p:cNvSpPr txBox="1"/>
          <p:nvPr/>
        </p:nvSpPr>
        <p:spPr>
          <a:xfrm>
            <a:off x="5500914" y="357637"/>
            <a:ext cx="634472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a:ln>
                  <a:noFill/>
                </a:ln>
                <a:solidFill>
                  <a:srgbClr val="000000"/>
                </a:solidFill>
                <a:effectLst/>
                <a:uLnTx/>
                <a:uFillTx/>
                <a:latin typeface="Segoe UI Semibold" charset="0"/>
                <a:ea typeface="+mn-ea"/>
                <a:cs typeface="Segoe UI Semibold" charset="0"/>
              </a:rPr>
              <a:t>Azure migration center</a:t>
            </a:r>
          </a:p>
        </p:txBody>
      </p:sp>
      <p:sp>
        <p:nvSpPr>
          <p:cNvPr id="18" name="TextBox 17">
            <a:extLst>
              <a:ext uri="{FF2B5EF4-FFF2-40B4-BE49-F238E27FC236}">
                <a16:creationId xmlns:a16="http://schemas.microsoft.com/office/drawing/2014/main" id="{6D77AF10-17CF-4F5B-BE8E-669CAB35CC0C}"/>
              </a:ext>
            </a:extLst>
          </p:cNvPr>
          <p:cNvSpPr txBox="1"/>
          <p:nvPr/>
        </p:nvSpPr>
        <p:spPr>
          <a:xfrm>
            <a:off x="1191368" y="6082984"/>
            <a:ext cx="3176960"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Azure.com/Migration</a:t>
            </a:r>
          </a:p>
        </p:txBody>
      </p:sp>
    </p:spTree>
    <p:extLst>
      <p:ext uri="{BB962C8B-B14F-4D97-AF65-F5344CB8AC3E}">
        <p14:creationId xmlns:p14="http://schemas.microsoft.com/office/powerpoint/2010/main" val="25709933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2659" y="-2994"/>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381000" y="2565707"/>
            <a:ext cx="11410950" cy="2437590"/>
          </a:xfrm>
        </p:spPr>
        <p:txBody>
          <a:bodyPr/>
          <a:lstStyle/>
          <a:p>
            <a:r>
              <a:rPr lang="en-US"/>
              <a:t>Pressure is mounting for organizations to stay relevant and get ahead.</a:t>
            </a:r>
            <a:br>
              <a:rPr lang="en-US"/>
            </a:br>
            <a:endParaRPr lang="en-US"/>
          </a:p>
        </p:txBody>
      </p:sp>
    </p:spTree>
    <p:extLst>
      <p:ext uri="{BB962C8B-B14F-4D97-AF65-F5344CB8AC3E}">
        <p14:creationId xmlns:p14="http://schemas.microsoft.com/office/powerpoint/2010/main" val="121343415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588263" y="3152001"/>
            <a:ext cx="5146331" cy="553998"/>
          </a:xfrm>
        </p:spPr>
        <p:txBody>
          <a:bodyPr/>
          <a:lstStyle/>
          <a:p>
            <a:r>
              <a:rPr lang="en-US"/>
              <a:t>SUMMRY  &amp; TIPS</a:t>
            </a:r>
          </a:p>
        </p:txBody>
      </p:sp>
      <p:sp>
        <p:nvSpPr>
          <p:cNvPr id="4" name="Text Placeholder 3">
            <a:extLst>
              <a:ext uri="{FF2B5EF4-FFF2-40B4-BE49-F238E27FC236}">
                <a16:creationId xmlns:a16="http://schemas.microsoft.com/office/drawing/2014/main" id="{4EB949A3-2652-47BE-8B98-E0E5B60E690C}"/>
              </a:ext>
            </a:extLst>
          </p:cNvPr>
          <p:cNvSpPr>
            <a:spLocks noGrp="1"/>
          </p:cNvSpPr>
          <p:nvPr>
            <p:ph type="body" sz="quarter" idx="10"/>
          </p:nvPr>
        </p:nvSpPr>
        <p:spPr>
          <a:xfrm>
            <a:off x="7317414" y="1551563"/>
            <a:ext cx="4569786" cy="4308872"/>
          </a:xfrm>
        </p:spPr>
        <p:txBody>
          <a:bodyPr/>
          <a:lstStyle/>
          <a:p>
            <a:pPr marL="0" indent="0">
              <a:buNone/>
            </a:pPr>
            <a:r>
              <a:rPr lang="en-US"/>
              <a:t>Start with the end in mind and consider the </a:t>
            </a:r>
            <a:r>
              <a:rPr lang="en-US" u="sng"/>
              <a:t>entire</a:t>
            </a:r>
            <a:r>
              <a:rPr lang="en-US"/>
              <a:t> SQL Estate + Applications to drive efficiency.</a:t>
            </a:r>
          </a:p>
          <a:p>
            <a:pPr marL="0" indent="0">
              <a:buNone/>
            </a:pPr>
            <a:r>
              <a:rPr lang="en-US"/>
              <a:t>Clear business case that focuses on </a:t>
            </a:r>
            <a:r>
              <a:rPr lang="en-US" u="sng"/>
              <a:t>Value</a:t>
            </a:r>
            <a:r>
              <a:rPr lang="en-US"/>
              <a:t>, not just Savings. Pick a candidate to </a:t>
            </a:r>
            <a:r>
              <a:rPr lang="en-US" u="sng"/>
              <a:t>run a </a:t>
            </a:r>
            <a:r>
              <a:rPr lang="en-US" u="sng" err="1"/>
              <a:t>PoV</a:t>
            </a:r>
            <a:r>
              <a:rPr lang="en-US" u="sng"/>
              <a:t> / PoC</a:t>
            </a:r>
            <a:r>
              <a:rPr lang="en-US"/>
              <a:t>.</a:t>
            </a:r>
          </a:p>
          <a:p>
            <a:pPr marL="0" indent="0">
              <a:buNone/>
            </a:pPr>
            <a:r>
              <a:rPr lang="en-US"/>
              <a:t>Use the methodology to be build </a:t>
            </a:r>
            <a:r>
              <a:rPr lang="en-US" u="sng"/>
              <a:t>repeatable</a:t>
            </a:r>
            <a:r>
              <a:rPr lang="en-US"/>
              <a:t> pipelines for migration.</a:t>
            </a:r>
          </a:p>
          <a:p>
            <a:pPr marL="0" indent="0">
              <a:buNone/>
            </a:pPr>
            <a:r>
              <a:rPr lang="en-US"/>
              <a:t>If </a:t>
            </a:r>
            <a:r>
              <a:rPr lang="en-US" err="1"/>
              <a:t>Modernising</a:t>
            </a:r>
            <a:r>
              <a:rPr lang="en-US"/>
              <a:t> Many databases – use a </a:t>
            </a:r>
            <a:r>
              <a:rPr lang="en-US" u="sng"/>
              <a:t>Factory</a:t>
            </a:r>
            <a:r>
              <a:rPr lang="en-US"/>
              <a:t> approach (&gt;100 DB + at a time)</a:t>
            </a:r>
          </a:p>
          <a:p>
            <a:pPr marL="0" indent="0">
              <a:buNone/>
            </a:pPr>
            <a:endParaRPr lang="en-US"/>
          </a:p>
        </p:txBody>
      </p:sp>
      <p:grpSp>
        <p:nvGrpSpPr>
          <p:cNvPr id="13" name="Group 12">
            <a:extLst>
              <a:ext uri="{FF2B5EF4-FFF2-40B4-BE49-F238E27FC236}">
                <a16:creationId xmlns:a16="http://schemas.microsoft.com/office/drawing/2014/main" id="{ACEA9A9E-81F9-4C16-BB2D-620786B14A84}"/>
              </a:ext>
            </a:extLst>
          </p:cNvPr>
          <p:cNvGrpSpPr/>
          <p:nvPr/>
        </p:nvGrpSpPr>
        <p:grpSpPr>
          <a:xfrm>
            <a:off x="6714706" y="1576863"/>
            <a:ext cx="350338" cy="350338"/>
            <a:chOff x="2454274" y="4329114"/>
            <a:chExt cx="419100" cy="419100"/>
          </a:xfrm>
          <a:solidFill>
            <a:schemeClr val="accent2"/>
          </a:solidFill>
        </p:grpSpPr>
        <p:sp>
          <p:nvSpPr>
            <p:cNvPr id="14" name="Freeform 37">
              <a:extLst>
                <a:ext uri="{FF2B5EF4-FFF2-40B4-BE49-F238E27FC236}">
                  <a16:creationId xmlns:a16="http://schemas.microsoft.com/office/drawing/2014/main" id="{4315E317-501C-4F2D-AE13-E1B89E579A03}"/>
                </a:ext>
              </a:extLst>
            </p:cNvPr>
            <p:cNvSpPr>
              <a:spLocks noEditPoints="1"/>
            </p:cNvSpPr>
            <p:nvPr/>
          </p:nvSpPr>
          <p:spPr bwMode="auto">
            <a:xfrm>
              <a:off x="2454274" y="4329114"/>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solidFill>
                <a:schemeClr val="bg2">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75000"/>
                  </a:srgbClr>
                </a:solidFill>
                <a:effectLst/>
                <a:uLnTx/>
                <a:uFillTx/>
                <a:latin typeface="Segoe UI"/>
                <a:ea typeface="+mn-ea"/>
                <a:cs typeface="+mn-cs"/>
              </a:endParaRPr>
            </a:p>
          </p:txBody>
        </p:sp>
        <p:sp>
          <p:nvSpPr>
            <p:cNvPr id="15" name="Freeform 38">
              <a:extLst>
                <a:ext uri="{FF2B5EF4-FFF2-40B4-BE49-F238E27FC236}">
                  <a16:creationId xmlns:a16="http://schemas.microsoft.com/office/drawing/2014/main" id="{96992661-FD32-4F97-8458-39DEBA1EB395}"/>
                </a:ext>
              </a:extLst>
            </p:cNvPr>
            <p:cNvSpPr>
              <a:spLocks/>
            </p:cNvSpPr>
            <p:nvPr/>
          </p:nvSpPr>
          <p:spPr bwMode="auto">
            <a:xfrm>
              <a:off x="2549525" y="4449765"/>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ABDA7D3D-C7CC-40E6-A253-0B38F094A644}"/>
              </a:ext>
            </a:extLst>
          </p:cNvPr>
          <p:cNvGrpSpPr/>
          <p:nvPr/>
        </p:nvGrpSpPr>
        <p:grpSpPr>
          <a:xfrm rot="21419752">
            <a:off x="6720760" y="2788113"/>
            <a:ext cx="350338" cy="350338"/>
            <a:chOff x="2454275" y="4329113"/>
            <a:chExt cx="419100" cy="419100"/>
          </a:xfrm>
          <a:solidFill>
            <a:schemeClr val="accent2"/>
          </a:solidFill>
        </p:grpSpPr>
        <p:sp>
          <p:nvSpPr>
            <p:cNvPr id="17" name="Freeform 37">
              <a:extLst>
                <a:ext uri="{FF2B5EF4-FFF2-40B4-BE49-F238E27FC236}">
                  <a16:creationId xmlns:a16="http://schemas.microsoft.com/office/drawing/2014/main" id="{624EB18E-B976-4F27-95AF-067FCD934F68}"/>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38">
              <a:extLst>
                <a:ext uri="{FF2B5EF4-FFF2-40B4-BE49-F238E27FC236}">
                  <a16:creationId xmlns:a16="http://schemas.microsoft.com/office/drawing/2014/main" id="{29066AD5-BE02-4A69-96F3-E24327998240}"/>
                </a:ext>
              </a:extLst>
            </p:cNvPr>
            <p:cNvSpPr>
              <a:spLocks/>
            </p:cNvSpPr>
            <p:nvPr/>
          </p:nvSpPr>
          <p:spPr bwMode="auto">
            <a:xfrm>
              <a:off x="2549525" y="4449763"/>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72D67150-5156-4B8C-8D84-31853827BF32}"/>
              </a:ext>
            </a:extLst>
          </p:cNvPr>
          <p:cNvGrpSpPr/>
          <p:nvPr/>
        </p:nvGrpSpPr>
        <p:grpSpPr>
          <a:xfrm>
            <a:off x="6714706" y="4817214"/>
            <a:ext cx="350338" cy="350338"/>
            <a:chOff x="2454275" y="4329113"/>
            <a:chExt cx="419100" cy="419100"/>
          </a:xfrm>
          <a:solidFill>
            <a:schemeClr val="accent2"/>
          </a:solidFill>
        </p:grpSpPr>
        <p:sp>
          <p:nvSpPr>
            <p:cNvPr id="20" name="Freeform 37">
              <a:extLst>
                <a:ext uri="{FF2B5EF4-FFF2-40B4-BE49-F238E27FC236}">
                  <a16:creationId xmlns:a16="http://schemas.microsoft.com/office/drawing/2014/main" id="{D393A56F-03EC-4217-8B39-5CA261D15AD0}"/>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Freeform 38">
              <a:extLst>
                <a:ext uri="{FF2B5EF4-FFF2-40B4-BE49-F238E27FC236}">
                  <a16:creationId xmlns:a16="http://schemas.microsoft.com/office/drawing/2014/main" id="{D65F04CB-6E18-48B1-8A42-545DFBAFB58E}"/>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C2BD0016-5950-4738-B37C-7CD3FE9FB409}"/>
              </a:ext>
            </a:extLst>
          </p:cNvPr>
          <p:cNvGrpSpPr/>
          <p:nvPr/>
        </p:nvGrpSpPr>
        <p:grpSpPr>
          <a:xfrm>
            <a:off x="6720394" y="3894718"/>
            <a:ext cx="350338" cy="350338"/>
            <a:chOff x="2454275" y="4329113"/>
            <a:chExt cx="419100" cy="419100"/>
          </a:xfrm>
          <a:solidFill>
            <a:schemeClr val="accent2"/>
          </a:solidFill>
        </p:grpSpPr>
        <p:sp>
          <p:nvSpPr>
            <p:cNvPr id="28" name="Freeform 37">
              <a:extLst>
                <a:ext uri="{FF2B5EF4-FFF2-40B4-BE49-F238E27FC236}">
                  <a16:creationId xmlns:a16="http://schemas.microsoft.com/office/drawing/2014/main" id="{538B5E66-2693-4DD2-9373-31954E5BBC3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38">
              <a:extLst>
                <a:ext uri="{FF2B5EF4-FFF2-40B4-BE49-F238E27FC236}">
                  <a16:creationId xmlns:a16="http://schemas.microsoft.com/office/drawing/2014/main" id="{4B304E57-8D4C-4FA3-A9D0-272966C9A142}"/>
                </a:ext>
              </a:extLst>
            </p:cNvPr>
            <p:cNvSpPr>
              <a:spLocks/>
            </p:cNvSpPr>
            <p:nvPr/>
          </p:nvSpPr>
          <p:spPr bwMode="auto">
            <a:xfrm>
              <a:off x="2549525" y="4449763"/>
              <a:ext cx="228599" cy="173039"/>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81173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99776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nvGraphicFramePr>
        <p:xfrm>
          <a:off x="1702998" y="1112239"/>
          <a:ext cx="7611893" cy="521162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117653" y="6382365"/>
            <a:ext cx="4211976" cy="5909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1</a:t>
            </a:r>
            <a:r>
              <a:rPr kumimoji="0" lang="en-US" sz="900" b="0" i="0" u="none" strike="noStrike" kern="1200" cap="none" spc="0" normalizeH="0" baseline="0" noProof="0">
                <a:ln>
                  <a:noFill/>
                </a:ln>
                <a:solidFill>
                  <a:srgbClr val="353535"/>
                </a:solidFill>
                <a:effectLst/>
                <a:uLnTx/>
                <a:uFillTx/>
                <a:latin typeface="Segoe UI Semilight"/>
                <a:ea typeface="+mn-ea"/>
                <a:cs typeface="+mn-cs"/>
              </a:rPr>
              <a:t> Pie Chart *IDC Worldwide DB Forecast Dec 2016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900" b="0" i="0" u="none" strike="noStrike" kern="1200" cap="none" spc="0" normalizeH="0" baseline="30000" noProof="0">
                <a:ln>
                  <a:noFill/>
                </a:ln>
                <a:solidFill>
                  <a:srgbClr val="353535"/>
                </a:solidFill>
                <a:effectLst/>
                <a:uLnTx/>
                <a:uFillTx/>
                <a:latin typeface="Segoe UI Semilight"/>
                <a:ea typeface="+mn-ea"/>
                <a:cs typeface="+mn-cs"/>
              </a:rPr>
              <a:t>2</a:t>
            </a:r>
            <a:r>
              <a:rPr kumimoji="0" lang="en-US" sz="900" b="0" i="0" u="none" strike="noStrike" kern="1200" cap="none" spc="0" normalizeH="0" baseline="0" noProof="0">
                <a:ln>
                  <a:noFill/>
                </a:ln>
                <a:solidFill>
                  <a:srgbClr val="353535"/>
                </a:solidFill>
                <a:effectLst/>
                <a:uLnTx/>
                <a:uFillTx/>
                <a:latin typeface="Segoe UI Semilight"/>
                <a:ea typeface="+mn-ea"/>
                <a:cs typeface="+mn-cs"/>
              </a:rPr>
              <a:t> Microsoft Internal Sources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Rectangle 10"/>
          <p:cNvSpPr/>
          <p:nvPr/>
        </p:nvSpPr>
        <p:spPr>
          <a:xfrm>
            <a:off x="0" y="2802049"/>
            <a:ext cx="3139440" cy="2739211"/>
          </a:xfrm>
          <a:prstGeom prst="rect">
            <a:avLst/>
          </a:prstGeom>
          <a:ln w="19050">
            <a:noFill/>
            <a:miter lim="800000"/>
          </a:ln>
        </p:spPr>
        <p:txBody>
          <a:bodyPr wrap="square" tIns="4572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SQL Server</a:t>
            </a:r>
            <a:endParaRPr kumimoji="0" lang="en-US" sz="2800" b="1" i="0" u="none" strike="noStrike" kern="1200" cap="none" spc="0" normalizeH="0" baseline="0" noProof="0" dirty="0">
              <a:ln>
                <a:noFill/>
              </a:ln>
              <a:solidFill>
                <a:srgbClr val="0078D7"/>
              </a:solidFill>
              <a:effectLst/>
              <a:uLnTx/>
              <a:uFillTx/>
              <a:latin typeface="Segoe UI Semilight"/>
              <a:ea typeface="+mn-ea"/>
              <a:cs typeface="Segoe UI" panose="020B05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37% of all units run Microsoft,</a:t>
            </a:r>
            <a:br>
              <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&gt;50% of units run 2008/R2 or older</a:t>
            </a:r>
            <a:r>
              <a:rPr kumimoji="0" lang="en-US" sz="14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a:t>
            </a: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6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p:txBody>
          <a:bodyPr/>
          <a:lstStyle/>
          <a:p>
            <a:pPr algn="ctr"/>
            <a:r>
              <a:rPr lang="en-US" sz="2800" cap="all" dirty="0">
                <a:solidFill>
                  <a:schemeClr val="tx2"/>
                </a:solidFill>
                <a:latin typeface="Segoe UI Semilight" panose="020B0402040204020203" pitchFamily="34" charset="0"/>
                <a:cs typeface="Segoe UI Semilight" panose="020B0402040204020203" pitchFamily="34" charset="0"/>
              </a:rPr>
              <a:t>DATA OPTIMISATION is key to digital transformation</a:t>
            </a:r>
          </a:p>
        </p:txBody>
      </p:sp>
      <p:grpSp>
        <p:nvGrpSpPr>
          <p:cNvPr id="8" name="Group 7"/>
          <p:cNvGrpSpPr/>
          <p:nvPr/>
        </p:nvGrpSpPr>
        <p:grpSpPr>
          <a:xfrm>
            <a:off x="3309639" y="1804473"/>
            <a:ext cx="3999798" cy="3744855"/>
            <a:chOff x="4011425" y="1719934"/>
            <a:chExt cx="3999798" cy="3744855"/>
          </a:xfrm>
        </p:grpSpPr>
        <p:sp>
          <p:nvSpPr>
            <p:cNvPr id="2" name="Arc 1"/>
            <p:cNvSpPr/>
            <p:nvPr/>
          </p:nvSpPr>
          <p:spPr>
            <a:xfrm rot="13500000">
              <a:off x="4266368" y="1719934"/>
              <a:ext cx="3744855" cy="3744855"/>
            </a:xfrm>
            <a:prstGeom prst="arc">
              <a:avLst>
                <a:gd name="adj1" fmla="val 16389244"/>
                <a:gd name="adj2" fmla="val 263937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p:cNvCxnSpPr>
              <a:cxnSpLocks/>
            </p:cNvCxnSpPr>
            <p:nvPr/>
          </p:nvCxnSpPr>
          <p:spPr>
            <a:xfrm>
              <a:off x="4011425" y="2802365"/>
              <a:ext cx="43325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7363493" y="1937884"/>
            <a:ext cx="4561587" cy="367485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Priorities</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Eliminate time spent managing “long tail” of applications—lift and shift to managed cloud</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Free up limited IT resources to drive transformation</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Semilight" panose="020B0402040204020203" pitchFamily="34" charset="0"/>
                <a:ea typeface="+mn-ea"/>
                <a:cs typeface="Segoe UI Semilight" panose="020B0402040204020203" pitchFamily="34" charset="0"/>
              </a:rPr>
              <a:t>Migrate business critical apps to cloud—extend and innovate</a:t>
            </a:r>
          </a:p>
          <a:p>
            <a:pPr marL="285750" marR="0" lvl="0" indent="-285750" algn="l" defTabSz="914400" rtl="0" eaLnBrk="1" fontAlgn="auto" latinLnBrk="0" hangingPunct="1">
              <a:lnSpc>
                <a:spcPct val="90000"/>
              </a:lnSpc>
              <a:spcBef>
                <a:spcPts val="600"/>
              </a:spcBef>
              <a:spcAft>
                <a:spcPts val="120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18627350-BD8F-4344-B9F1-2103B606B596}"/>
              </a:ext>
            </a:extLst>
          </p:cNvPr>
          <p:cNvSpPr/>
          <p:nvPr/>
        </p:nvSpPr>
        <p:spPr>
          <a:xfrm>
            <a:off x="1401573" y="5352799"/>
            <a:ext cx="8214742" cy="7386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b="0" i="0" u="none" strike="noStrike" kern="1200" cap="none" spc="0" normalizeH="0" baseline="3000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rgbClr val="E81123"/>
                </a:solidFill>
                <a:effectLst/>
                <a:uLnTx/>
                <a:uFillTx/>
                <a:latin typeface="Segoe UI Semilight" panose="020B0402040204020203" pitchFamily="34" charset="0"/>
                <a:ea typeface="+mn-ea"/>
                <a:cs typeface="Segoe UI Semilight" panose="020B0402040204020203" pitchFamily="34" charset="0"/>
              </a:rPr>
              <a:t>END OF EXTENDED SUPPORT WINDOWS 2008 AND SQL 2008 JULY 2019</a:t>
            </a:r>
          </a:p>
        </p:txBody>
      </p:sp>
    </p:spTree>
    <p:extLst>
      <p:ext uri="{BB962C8B-B14F-4D97-AF65-F5344CB8AC3E}">
        <p14:creationId xmlns:p14="http://schemas.microsoft.com/office/powerpoint/2010/main" val="357665711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Oval 34">
            <a:extLst>
              <a:ext uri="{FF2B5EF4-FFF2-40B4-BE49-F238E27FC236}">
                <a16:creationId xmlns:a16="http://schemas.microsoft.com/office/drawing/2014/main" id="{295A9262-CC9E-4C92-9BF8-B4A2235627E9}"/>
              </a:ext>
            </a:extLst>
          </p:cNvPr>
          <p:cNvSpPr/>
          <p:nvPr/>
        </p:nvSpPr>
        <p:spPr bwMode="auto">
          <a:xfrm>
            <a:off x="8284042" y="2762119"/>
            <a:ext cx="1006934" cy="1006934"/>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385B64AA-86B6-4448-8AA2-A81611A2A5F7}"/>
              </a:ext>
            </a:extLst>
          </p:cNvPr>
          <p:cNvSpPr/>
          <p:nvPr/>
        </p:nvSpPr>
        <p:spPr bwMode="auto">
          <a:xfrm>
            <a:off x="6815510" y="1293587"/>
            <a:ext cx="3943998" cy="3943998"/>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A37D3FA-B805-4544-AA3E-3A18AFDEAC8A}"/>
              </a:ext>
            </a:extLst>
          </p:cNvPr>
          <p:cNvSpPr/>
          <p:nvPr/>
        </p:nvSpPr>
        <p:spPr bwMode="auto">
          <a:xfrm>
            <a:off x="7329714" y="1807791"/>
            <a:ext cx="2915590" cy="2915590"/>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74BF71BF-AB97-4E12-91CE-D0C79D8E392A}"/>
              </a:ext>
            </a:extLst>
          </p:cNvPr>
          <p:cNvSpPr/>
          <p:nvPr/>
        </p:nvSpPr>
        <p:spPr bwMode="auto">
          <a:xfrm>
            <a:off x="3599544" y="-1922379"/>
            <a:ext cx="10375930" cy="10375930"/>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382E0CF1-37E3-4A7B-A57D-57E3B5B4C591}"/>
              </a:ext>
            </a:extLst>
          </p:cNvPr>
          <p:cNvSpPr/>
          <p:nvPr/>
        </p:nvSpPr>
        <p:spPr bwMode="auto">
          <a:xfrm>
            <a:off x="4570218" y="-951705"/>
            <a:ext cx="8434582" cy="8434582"/>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0" name="Straight Arrow Connector 9">
            <a:extLst>
              <a:ext uri="{FF2B5EF4-FFF2-40B4-BE49-F238E27FC236}">
                <a16:creationId xmlns:a16="http://schemas.microsoft.com/office/drawing/2014/main" id="{0A5676C7-3933-418D-BA4B-AF2E0E6D2CB7}"/>
              </a:ext>
            </a:extLst>
          </p:cNvPr>
          <p:cNvCxnSpPr>
            <a:cxnSpLocks/>
            <a:stCxn id="36" idx="7"/>
          </p:cNvCxnSpPr>
          <p:nvPr/>
        </p:nvCxnSpPr>
        <p:spPr>
          <a:xfrm flipV="1">
            <a:off x="8903246" y="108857"/>
            <a:ext cx="2769305" cy="3040992"/>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BC3AC08-F734-4D22-979F-089DEB0E39BD}"/>
              </a:ext>
            </a:extLst>
          </p:cNvPr>
          <p:cNvCxnSpPr>
            <a:cxnSpLocks/>
          </p:cNvCxnSpPr>
          <p:nvPr/>
        </p:nvCxnSpPr>
        <p:spPr>
          <a:xfrm>
            <a:off x="8866531" y="3410048"/>
            <a:ext cx="1160690" cy="3382638"/>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A5FBCFC-7CB6-4891-9B5D-DC59974E2A6A}"/>
              </a:ext>
            </a:extLst>
          </p:cNvPr>
          <p:cNvSpPr txBox="1"/>
          <p:nvPr/>
        </p:nvSpPr>
        <p:spPr>
          <a:xfrm rot="20561704">
            <a:off x="8978959" y="5171389"/>
            <a:ext cx="1097703" cy="387798"/>
          </a:xfrm>
          <a:prstGeom prst="rect">
            <a:avLst/>
          </a:prstGeom>
          <a:solidFill>
            <a:schemeClr val="bg1"/>
          </a:solidFill>
        </p:spPr>
        <p:txBody>
          <a:bodyPr wrap="square" lIns="91440" tIns="45720" rIns="91440" bIns="45720" rtlCol="0">
            <a:spAutoFit/>
          </a:bodyPr>
          <a:lstStyle>
            <a:defPPr>
              <a:defRPr lang="en-US"/>
            </a:defPPr>
            <a:lvl1pPr algn="ctr">
              <a:lnSpc>
                <a:spcPct val="90000"/>
              </a:lnSpc>
              <a:spcAft>
                <a:spcPts val="600"/>
              </a:spcAft>
              <a:defRPr sz="1200">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Unstructured data</a:t>
            </a:r>
          </a:p>
        </p:txBody>
      </p:sp>
      <p:sp>
        <p:nvSpPr>
          <p:cNvPr id="14" name="Oval 13">
            <a:extLst>
              <a:ext uri="{FF2B5EF4-FFF2-40B4-BE49-F238E27FC236}">
                <a16:creationId xmlns:a16="http://schemas.microsoft.com/office/drawing/2014/main" id="{B2DF949E-0640-444E-AD9E-74F1B6EC70D6}"/>
              </a:ext>
            </a:extLst>
          </p:cNvPr>
          <p:cNvSpPr/>
          <p:nvPr/>
        </p:nvSpPr>
        <p:spPr bwMode="auto">
          <a:xfrm>
            <a:off x="6283120" y="761197"/>
            <a:ext cx="5008777" cy="5008777"/>
          </a:xfrm>
          <a:prstGeom prst="ellipse">
            <a:avLst/>
          </a:prstGeom>
          <a:noFill/>
          <a:ln w="12700">
            <a:solidFill>
              <a:schemeClr val="accent1">
                <a:alpha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23D32056-71A4-439B-990B-4921334823D5}"/>
              </a:ext>
            </a:extLst>
          </p:cNvPr>
          <p:cNvCxnSpPr>
            <a:cxnSpLocks/>
            <a:stCxn id="36" idx="2"/>
          </p:cNvCxnSpPr>
          <p:nvPr/>
        </p:nvCxnSpPr>
        <p:spPr>
          <a:xfrm flipH="1" flipV="1">
            <a:off x="50802" y="1811220"/>
            <a:ext cx="8573030" cy="1454366"/>
          </a:xfrm>
          <a:prstGeom prst="straightConnector1">
            <a:avLst/>
          </a:prstGeom>
          <a:ln w="12700">
            <a:solidFill>
              <a:schemeClr val="tx2"/>
            </a:solidFill>
            <a:headEnd type="none"/>
            <a:tailEnd type="triangle" w="med" len="lg"/>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A6C7-C3F9-419B-BEB9-EB1D1F90C982}"/>
              </a:ext>
            </a:extLst>
          </p:cNvPr>
          <p:cNvSpPr txBox="1"/>
          <p:nvPr/>
        </p:nvSpPr>
        <p:spPr>
          <a:xfrm rot="533644">
            <a:off x="5102328" y="2400776"/>
            <a:ext cx="123731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Volume</a:t>
            </a:r>
          </a:p>
        </p:txBody>
      </p:sp>
      <p:sp>
        <p:nvSpPr>
          <p:cNvPr id="17" name="TextBox 16">
            <a:extLst>
              <a:ext uri="{FF2B5EF4-FFF2-40B4-BE49-F238E27FC236}">
                <a16:creationId xmlns:a16="http://schemas.microsoft.com/office/drawing/2014/main" id="{4EBB17F9-5AB9-46B1-87FD-8F5550228B46}"/>
              </a:ext>
            </a:extLst>
          </p:cNvPr>
          <p:cNvSpPr txBox="1"/>
          <p:nvPr/>
        </p:nvSpPr>
        <p:spPr>
          <a:xfrm rot="18749705">
            <a:off x="10165325" y="526098"/>
            <a:ext cx="1404474"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Velocity</a:t>
            </a:r>
          </a:p>
        </p:txBody>
      </p:sp>
      <p:sp>
        <p:nvSpPr>
          <p:cNvPr id="19" name="TextBox 18">
            <a:extLst>
              <a:ext uri="{FF2B5EF4-FFF2-40B4-BE49-F238E27FC236}">
                <a16:creationId xmlns:a16="http://schemas.microsoft.com/office/drawing/2014/main" id="{20E5DD8C-869C-40DA-B809-728B07B00977}"/>
              </a:ext>
            </a:extLst>
          </p:cNvPr>
          <p:cNvSpPr txBox="1"/>
          <p:nvPr/>
        </p:nvSpPr>
        <p:spPr>
          <a:xfrm rot="4260000">
            <a:off x="9327218" y="5982086"/>
            <a:ext cx="1372378" cy="341632"/>
          </a:xfrm>
          <a:prstGeom prst="rect">
            <a:avLst/>
          </a:prstGeom>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a:ea typeface="+mn-ea"/>
                <a:cs typeface="Segoe UI Semilight" panose="020B0402040204020203" pitchFamily="34" charset="0"/>
              </a:rPr>
              <a:t>Variety</a:t>
            </a:r>
          </a:p>
        </p:txBody>
      </p:sp>
      <p:sp>
        <p:nvSpPr>
          <p:cNvPr id="21" name="TextBox 20">
            <a:extLst>
              <a:ext uri="{FF2B5EF4-FFF2-40B4-BE49-F238E27FC236}">
                <a16:creationId xmlns:a16="http://schemas.microsoft.com/office/drawing/2014/main" id="{2436595C-9312-4222-94C8-513FDBD7CE17}"/>
              </a:ext>
            </a:extLst>
          </p:cNvPr>
          <p:cNvSpPr txBox="1"/>
          <p:nvPr/>
        </p:nvSpPr>
        <p:spPr>
          <a:xfrm rot="2478929">
            <a:off x="9845682" y="1501545"/>
            <a:ext cx="899769"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Real-time</a:t>
            </a:r>
          </a:p>
        </p:txBody>
      </p:sp>
      <p:sp>
        <p:nvSpPr>
          <p:cNvPr id="23" name="TextBox 22">
            <a:extLst>
              <a:ext uri="{FF2B5EF4-FFF2-40B4-BE49-F238E27FC236}">
                <a16:creationId xmlns:a16="http://schemas.microsoft.com/office/drawing/2014/main" id="{A93DA59B-8D36-4BC6-AD3C-F903ED6C6F2F}"/>
              </a:ext>
            </a:extLst>
          </p:cNvPr>
          <p:cNvSpPr txBox="1"/>
          <p:nvPr/>
        </p:nvSpPr>
        <p:spPr>
          <a:xfrm rot="2559356">
            <a:off x="8930264" y="2724449"/>
            <a:ext cx="555197" cy="203133"/>
          </a:xfrm>
          <a:prstGeom prst="rect">
            <a:avLst/>
          </a:prstGeom>
          <a:solidFill>
            <a:schemeClr val="bg1"/>
          </a:solidFill>
        </p:spPr>
        <p:txBody>
          <a:bodyPr wrap="square" lIns="45720" tIns="18288" rIns="45720" bIns="18288"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Batch</a:t>
            </a:r>
          </a:p>
        </p:txBody>
      </p:sp>
      <p:sp>
        <p:nvSpPr>
          <p:cNvPr id="24" name="TextBox 23">
            <a:extLst>
              <a:ext uri="{FF2B5EF4-FFF2-40B4-BE49-F238E27FC236}">
                <a16:creationId xmlns:a16="http://schemas.microsoft.com/office/drawing/2014/main" id="{FCFA9CBC-2B44-4418-8459-5B44C5132DD4}"/>
              </a:ext>
            </a:extLst>
          </p:cNvPr>
          <p:cNvSpPr txBox="1"/>
          <p:nvPr/>
        </p:nvSpPr>
        <p:spPr>
          <a:xfrm rot="20488488">
            <a:off x="8487037" y="3694926"/>
            <a:ext cx="1097703" cy="4247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Structured data</a:t>
            </a:r>
          </a:p>
        </p:txBody>
      </p:sp>
      <p:sp>
        <p:nvSpPr>
          <p:cNvPr id="25" name="TextBox 24">
            <a:extLst>
              <a:ext uri="{FF2B5EF4-FFF2-40B4-BE49-F238E27FC236}">
                <a16:creationId xmlns:a16="http://schemas.microsoft.com/office/drawing/2014/main" id="{4E69D0AF-16B8-42E6-B894-C4B93EC6C309}"/>
              </a:ext>
            </a:extLst>
          </p:cNvPr>
          <p:cNvSpPr txBox="1"/>
          <p:nvPr/>
        </p:nvSpPr>
        <p:spPr>
          <a:xfrm rot="16714432">
            <a:off x="6398058" y="2760157"/>
            <a:ext cx="382451" cy="258532"/>
          </a:xfrm>
          <a:prstGeom prst="rect">
            <a:avLst/>
          </a:prstGeom>
          <a:solidFill>
            <a:schemeClr val="bg1"/>
          </a:solid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ZB</a:t>
            </a:r>
          </a:p>
        </p:txBody>
      </p:sp>
      <p:sp>
        <p:nvSpPr>
          <p:cNvPr id="26" name="TextBox 25">
            <a:extLst>
              <a:ext uri="{FF2B5EF4-FFF2-40B4-BE49-F238E27FC236}">
                <a16:creationId xmlns:a16="http://schemas.microsoft.com/office/drawing/2014/main" id="{8A63C2C2-D24F-4D57-852E-1A2C14534523}"/>
              </a:ext>
            </a:extLst>
          </p:cNvPr>
          <p:cNvSpPr txBox="1"/>
          <p:nvPr/>
        </p:nvSpPr>
        <p:spPr>
          <a:xfrm rot="16841992">
            <a:off x="7997130" y="3062517"/>
            <a:ext cx="284526" cy="258532"/>
          </a:xfrm>
          <a:prstGeom prst="rect">
            <a:avLst/>
          </a:prstGeom>
          <a:solidFill>
            <a:schemeClr val="bg1"/>
          </a:solidFill>
        </p:spPr>
        <p:txBody>
          <a:bodyPr wrap="squar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GB</a:t>
            </a:r>
          </a:p>
        </p:txBody>
      </p:sp>
      <p:sp>
        <p:nvSpPr>
          <p:cNvPr id="27" name="TextBox 26">
            <a:extLst>
              <a:ext uri="{FF2B5EF4-FFF2-40B4-BE49-F238E27FC236}">
                <a16:creationId xmlns:a16="http://schemas.microsoft.com/office/drawing/2014/main" id="{32962A79-05E2-4786-86B0-592463C7CCEB}"/>
              </a:ext>
            </a:extLst>
          </p:cNvPr>
          <p:cNvSpPr txBox="1"/>
          <p:nvPr/>
        </p:nvSpPr>
        <p:spPr>
          <a:xfrm>
            <a:off x="553024" y="5423128"/>
            <a:ext cx="6234567" cy="757130"/>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Each dimension of data is </a:t>
            </a:r>
            <a:r>
              <a:rPr kumimoji="0" lang="en-US" sz="2400" b="0" i="0" u="none" strike="noStrike" kern="1200" cap="none" spc="0" normalizeH="0" baseline="0" noProof="0">
                <a:ln>
                  <a:noFill/>
                </a:ln>
                <a:solidFill>
                  <a:srgbClr val="0078D7"/>
                </a:solidFill>
                <a:effectLst/>
                <a:uLnTx/>
                <a:uFillTx/>
                <a:latin typeface="Segoe UI Semibold"/>
                <a:ea typeface="+mn-ea"/>
                <a:cs typeface="+mn-cs"/>
              </a:rPr>
              <a:t>constantly expanding </a:t>
            </a:r>
          </a:p>
        </p:txBody>
      </p:sp>
      <p:sp>
        <p:nvSpPr>
          <p:cNvPr id="28" name="Oval 27">
            <a:extLst>
              <a:ext uri="{FF2B5EF4-FFF2-40B4-BE49-F238E27FC236}">
                <a16:creationId xmlns:a16="http://schemas.microsoft.com/office/drawing/2014/main" id="{30978CAA-C971-4827-8B31-E04C754E1B31}"/>
              </a:ext>
            </a:extLst>
          </p:cNvPr>
          <p:cNvSpPr/>
          <p:nvPr/>
        </p:nvSpPr>
        <p:spPr bwMode="auto">
          <a:xfrm>
            <a:off x="2048296" y="-3473627"/>
            <a:ext cx="13478426" cy="13478426"/>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F1FD183E-22BA-4E13-A45C-336A36158882}"/>
              </a:ext>
            </a:extLst>
          </p:cNvPr>
          <p:cNvSpPr/>
          <p:nvPr/>
        </p:nvSpPr>
        <p:spPr bwMode="auto">
          <a:xfrm>
            <a:off x="7864167" y="2342244"/>
            <a:ext cx="1846684" cy="1846684"/>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a:extLst>
              <a:ext uri="{FF2B5EF4-FFF2-40B4-BE49-F238E27FC236}">
                <a16:creationId xmlns:a16="http://schemas.microsoft.com/office/drawing/2014/main" id="{527AB94B-5014-4DE5-9AD1-7C6FBBB88527}"/>
              </a:ext>
            </a:extLst>
          </p:cNvPr>
          <p:cNvSpPr/>
          <p:nvPr/>
        </p:nvSpPr>
        <p:spPr bwMode="auto">
          <a:xfrm>
            <a:off x="-243114" y="-5460237"/>
            <a:ext cx="17807246" cy="17807246"/>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a:extLst>
              <a:ext uri="{FF2B5EF4-FFF2-40B4-BE49-F238E27FC236}">
                <a16:creationId xmlns:a16="http://schemas.microsoft.com/office/drawing/2014/main" id="{EFA31D6A-E15A-405F-8F16-D220515E716D}"/>
              </a:ext>
            </a:extLst>
          </p:cNvPr>
          <p:cNvSpPr/>
          <p:nvPr/>
        </p:nvSpPr>
        <p:spPr bwMode="auto">
          <a:xfrm>
            <a:off x="8623832" y="3101909"/>
            <a:ext cx="327354" cy="327354"/>
          </a:xfrm>
          <a:prstGeom prst="ellipse">
            <a:avLst/>
          </a:prstGeom>
          <a:noFill/>
          <a:ln w="12700">
            <a:solidFill>
              <a:schemeClr val="bg2">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37B33B65-92FD-42A3-8FB9-99762ECF8FA6}"/>
              </a:ext>
            </a:extLst>
          </p:cNvPr>
          <p:cNvSpPr>
            <a:spLocks noGrp="1"/>
          </p:cNvSpPr>
          <p:nvPr>
            <p:ph type="title"/>
          </p:nvPr>
        </p:nvSpPr>
        <p:spPr>
          <a:xfrm>
            <a:off x="588263" y="457200"/>
            <a:ext cx="11018520" cy="369332"/>
          </a:xfrm>
        </p:spPr>
        <p:txBody>
          <a:bodyPr/>
          <a:lstStyle/>
          <a:p>
            <a:r>
              <a:rPr lang="en-US" sz="2400" cap="all" spc="300">
                <a:solidFill>
                  <a:schemeClr val="accent1"/>
                </a:solidFill>
                <a:latin typeface="Segoe UI Semilight" panose="020B0402040204020203" pitchFamily="34" charset="0"/>
                <a:cs typeface="Segoe UI Semilight" panose="020B0402040204020203" pitchFamily="34" charset="0"/>
              </a:rPr>
              <a:t>But data is more complex than ever</a:t>
            </a:r>
          </a:p>
        </p:txBody>
      </p:sp>
    </p:spTree>
    <p:extLst>
      <p:ext uri="{BB962C8B-B14F-4D97-AF65-F5344CB8AC3E}">
        <p14:creationId xmlns:p14="http://schemas.microsoft.com/office/powerpoint/2010/main" val="2179035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a:xfrm>
            <a:off x="269240" y="289512"/>
            <a:ext cx="11655840" cy="764225"/>
          </a:xfrm>
        </p:spPr>
        <p:txBody>
          <a:bodyPr/>
          <a:lstStyle/>
          <a:p>
            <a:pPr algn="ctr"/>
            <a:r>
              <a:rPr lang="en-US" sz="2800" cap="all" dirty="0">
                <a:solidFill>
                  <a:schemeClr val="tx2"/>
                </a:solidFill>
                <a:latin typeface="Segoe UI Semilight" panose="020B0402040204020203" pitchFamily="34" charset="0"/>
                <a:cs typeface="Segoe UI Semilight" panose="020B0402040204020203" pitchFamily="34" charset="0"/>
              </a:rPr>
              <a:t>DATA MATURITY Assessment</a:t>
            </a:r>
          </a:p>
        </p:txBody>
      </p:sp>
      <p:sp>
        <p:nvSpPr>
          <p:cNvPr id="12" name="Text Placeholder 5">
            <a:extLst>
              <a:ext uri="{FF2B5EF4-FFF2-40B4-BE49-F238E27FC236}">
                <a16:creationId xmlns:a16="http://schemas.microsoft.com/office/drawing/2014/main" id="{CCE39BB5-E4C0-44E2-ABD9-5AB737F77285}"/>
              </a:ext>
            </a:extLst>
          </p:cNvPr>
          <p:cNvSpPr txBox="1">
            <a:spLocks/>
          </p:cNvSpPr>
          <p:nvPr/>
        </p:nvSpPr>
        <p:spPr>
          <a:xfrm>
            <a:off x="344490" y="772240"/>
            <a:ext cx="11503025" cy="445996"/>
          </a:xfrm>
          <a:prstGeom prst="rect">
            <a:avLst/>
          </a:prstGeom>
        </p:spPr>
        <p:txBody>
          <a:bodyPr>
            <a:normAutofit/>
          </a:bodyPr>
          <a:lstStyle>
            <a:lvl1pPr marL="0" indent="0" algn="l" defTabSz="816120" rtl="0" eaLnBrk="1" latinLnBrk="0" hangingPunct="1">
              <a:lnSpc>
                <a:spcPct val="105000"/>
              </a:lnSpc>
              <a:spcBef>
                <a:spcPts val="0"/>
              </a:spcBef>
              <a:spcAft>
                <a:spcPts val="1607"/>
              </a:spcAft>
              <a:buFont typeface="Arial" panose="020B0604020202020204" pitchFamily="34" charset="0"/>
              <a:buNone/>
              <a:defRPr sz="2131" b="1" i="0" kern="1200">
                <a:solidFill>
                  <a:srgbClr val="0082E6"/>
                </a:solidFill>
                <a:latin typeface="Arial"/>
                <a:ea typeface="+mn-ea"/>
                <a:cs typeface="Arial"/>
              </a:defRPr>
            </a:lvl1pPr>
            <a:lvl2pPr marL="0" indent="0" algn="l" defTabSz="816120" rtl="0" eaLnBrk="1" latinLnBrk="0" hangingPunct="1">
              <a:lnSpc>
                <a:spcPct val="105000"/>
              </a:lnSpc>
              <a:spcBef>
                <a:spcPts val="0"/>
              </a:spcBef>
              <a:spcAft>
                <a:spcPts val="893"/>
              </a:spcAft>
              <a:buFont typeface="Arial" panose="020B0604020202020204" pitchFamily="34" charset="0"/>
              <a:buNone/>
              <a:defRPr sz="1599" kern="1200">
                <a:solidFill>
                  <a:schemeClr val="tx1"/>
                </a:solidFill>
                <a:latin typeface="+mn-lt"/>
                <a:ea typeface="+mn-ea"/>
                <a:cs typeface="+mn-cs"/>
              </a:defRPr>
            </a:lvl2pPr>
            <a:lvl3pPr marL="204031" indent="-204031" algn="l" defTabSz="816120" rtl="0" eaLnBrk="1" latinLnBrk="0" hangingPunct="1">
              <a:lnSpc>
                <a:spcPct val="105000"/>
              </a:lnSpc>
              <a:spcBef>
                <a:spcPts val="0"/>
              </a:spcBef>
              <a:spcAft>
                <a:spcPts val="893"/>
              </a:spcAft>
              <a:buFont typeface="Arial" panose="020B0604020202020204" pitchFamily="34" charset="0"/>
              <a:buChar char="•"/>
              <a:defRPr sz="1599" kern="1200">
                <a:solidFill>
                  <a:schemeClr val="tx1"/>
                </a:solidFill>
                <a:latin typeface="+mn-lt"/>
                <a:ea typeface="+mn-ea"/>
                <a:cs typeface="+mn-cs"/>
              </a:defRPr>
            </a:lvl3pPr>
            <a:lvl4pPr marL="408060" indent="-204031" algn="l" defTabSz="816120" rtl="0" eaLnBrk="1" latinLnBrk="0" hangingPunct="1">
              <a:lnSpc>
                <a:spcPct val="105000"/>
              </a:lnSpc>
              <a:spcBef>
                <a:spcPts val="0"/>
              </a:spcBef>
              <a:spcAft>
                <a:spcPts val="893"/>
              </a:spcAft>
              <a:buFont typeface="Courier New" panose="02070309020205020404" pitchFamily="49" charset="0"/>
              <a:buChar char="o"/>
              <a:defRPr sz="1465" kern="1200">
                <a:solidFill>
                  <a:schemeClr val="tx1"/>
                </a:solidFill>
                <a:latin typeface="+mn-lt"/>
                <a:ea typeface="+mn-ea"/>
                <a:cs typeface="+mn-cs"/>
              </a:defRPr>
            </a:lvl4pPr>
            <a:lvl5pPr marL="612089" indent="-204031" algn="l" defTabSz="816120" rtl="0" eaLnBrk="1" latinLnBrk="0" hangingPunct="1">
              <a:lnSpc>
                <a:spcPct val="105000"/>
              </a:lnSpc>
              <a:spcBef>
                <a:spcPts val="0"/>
              </a:spcBef>
              <a:spcAft>
                <a:spcPts val="893"/>
              </a:spcAft>
              <a:buFont typeface="Arial" panose="020B0604020202020204" pitchFamily="34" charset="0"/>
              <a:buChar char="•"/>
              <a:defRPr sz="1199" kern="1200">
                <a:solidFill>
                  <a:schemeClr val="tx1"/>
                </a:solidFill>
                <a:latin typeface="+mn-lt"/>
                <a:ea typeface="+mn-ea"/>
                <a:cs typeface="+mn-cs"/>
              </a:defRPr>
            </a:lvl5pPr>
            <a:lvl6pPr marL="2244331"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6pPr>
            <a:lvl7pPr marL="2652391"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7pPr>
            <a:lvl8pPr marL="3060452"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8pPr>
            <a:lvl9pPr marL="3468513" indent="-204031" algn="l" defTabSz="816120" rtl="0" eaLnBrk="1" latinLnBrk="0" hangingPunct="1">
              <a:lnSpc>
                <a:spcPct val="90000"/>
              </a:lnSpc>
              <a:spcBef>
                <a:spcPts val="446"/>
              </a:spcBef>
              <a:buFont typeface="Arial" panose="020B0604020202020204" pitchFamily="34" charset="0"/>
              <a:buChar char="•"/>
              <a:defRPr sz="1732" kern="1200">
                <a:solidFill>
                  <a:schemeClr val="tx1"/>
                </a:solidFill>
                <a:latin typeface="+mn-lt"/>
                <a:ea typeface="+mn-ea"/>
                <a:cs typeface="+mn-cs"/>
              </a:defRPr>
            </a:lvl9pPr>
          </a:lstStyle>
          <a:p>
            <a:pPr marL="0" marR="0" lvl="0" indent="0" algn="ctr" defTabSz="816120" rtl="0" eaLnBrk="1" fontAlgn="auto" latinLnBrk="0" hangingPunct="1">
              <a:lnSpc>
                <a:spcPct val="105000"/>
              </a:lnSpc>
              <a:spcBef>
                <a:spcPts val="0"/>
              </a:spcBef>
              <a:spcAft>
                <a:spcPts val="1607"/>
              </a:spcAft>
              <a:buClrTx/>
              <a:buSzTx/>
              <a:buFont typeface="Arial" panose="020B0604020202020204" pitchFamily="34" charset="0"/>
              <a:buNone/>
              <a:tabLst/>
              <a:defRPr/>
            </a:pPr>
            <a:r>
              <a:rPr kumimoji="0" lang="en-US" sz="1800" b="0" i="0" u="none" strike="noStrike" kern="1200" cap="none" spc="0" normalizeH="0" baseline="0" noProof="0" dirty="0">
                <a:ln>
                  <a:noFill/>
                </a:ln>
                <a:solidFill>
                  <a:schemeClr val="bg2">
                    <a:lumMod val="50000"/>
                  </a:schemeClr>
                </a:solidFill>
                <a:effectLst/>
                <a:uLnTx/>
                <a:uFillTx/>
                <a:latin typeface="Arial"/>
                <a:ea typeface="+mn-ea"/>
                <a:cs typeface="Arial"/>
              </a:rPr>
              <a:t>Finding the value of Modern Data Platform </a:t>
            </a:r>
            <a:r>
              <a:rPr lang="en-US" sz="1800" b="0" dirty="0">
                <a:solidFill>
                  <a:schemeClr val="bg2">
                    <a:lumMod val="50000"/>
                  </a:schemeClr>
                </a:solidFill>
              </a:rPr>
              <a:t>for Businesses</a:t>
            </a:r>
            <a:endParaRPr kumimoji="0" lang="en-US" sz="1800" b="0" i="0" u="none" strike="noStrike" kern="1200" cap="none" spc="0" normalizeH="0" baseline="0" noProof="0" dirty="0">
              <a:ln>
                <a:noFill/>
              </a:ln>
              <a:solidFill>
                <a:schemeClr val="bg2">
                  <a:lumMod val="50000"/>
                </a:schemeClr>
              </a:solidFill>
              <a:effectLst/>
              <a:uLnTx/>
              <a:uFillTx/>
              <a:latin typeface="Arial"/>
              <a:ea typeface="+mn-ea"/>
              <a:cs typeface="Arial"/>
            </a:endParaRPr>
          </a:p>
        </p:txBody>
      </p:sp>
      <p:sp>
        <p:nvSpPr>
          <p:cNvPr id="6" name="Rectangle 5">
            <a:extLst>
              <a:ext uri="{FF2B5EF4-FFF2-40B4-BE49-F238E27FC236}">
                <a16:creationId xmlns:a16="http://schemas.microsoft.com/office/drawing/2014/main" id="{E71886C7-A863-406E-82B9-A3D111980F70}"/>
              </a:ext>
            </a:extLst>
          </p:cNvPr>
          <p:cNvSpPr/>
          <p:nvPr/>
        </p:nvSpPr>
        <p:spPr bwMode="auto">
          <a:xfrm>
            <a:off x="1322025" y="1832368"/>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3" name="TextBox 12">
            <a:extLst>
              <a:ext uri="{FF2B5EF4-FFF2-40B4-BE49-F238E27FC236}">
                <a16:creationId xmlns:a16="http://schemas.microsoft.com/office/drawing/2014/main" id="{D74B6BE8-AFE8-4AF2-9C73-D79A900FB37E}"/>
              </a:ext>
            </a:extLst>
          </p:cNvPr>
          <p:cNvSpPr txBox="1"/>
          <p:nvPr/>
        </p:nvSpPr>
        <p:spPr>
          <a:xfrm>
            <a:off x="1178806" y="1271882"/>
            <a:ext cx="1608462" cy="4801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600"/>
              </a:spcBef>
              <a:spcAft>
                <a:spcPts val="1200"/>
              </a:spcAft>
              <a:buClrTx/>
              <a:buSzTx/>
              <a:buFontTx/>
              <a:buNone/>
              <a:tabLst/>
              <a:defRPr/>
            </a:pPr>
            <a:r>
              <a:rPr lang="en-US" sz="2800" b="1" dirty="0">
                <a:solidFill>
                  <a:srgbClr val="0078D7"/>
                </a:solidFill>
                <a:latin typeface="Segoe UI Semilight" panose="020B0402040204020203" pitchFamily="34" charset="0"/>
                <a:cs typeface="Segoe UI Semilight" panose="020B0402040204020203" pitchFamily="34" charset="0"/>
              </a:rPr>
              <a:t>Data</a:t>
            </a:r>
            <a:endPar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4" name="Rectangle 13">
            <a:extLst>
              <a:ext uri="{FF2B5EF4-FFF2-40B4-BE49-F238E27FC236}">
                <a16:creationId xmlns:a16="http://schemas.microsoft.com/office/drawing/2014/main" id="{C2252BB8-133D-42F6-979B-D2A1567047F7}"/>
              </a:ext>
            </a:extLst>
          </p:cNvPr>
          <p:cNvSpPr/>
          <p:nvPr/>
        </p:nvSpPr>
        <p:spPr bwMode="auto">
          <a:xfrm>
            <a:off x="1626825" y="183669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207B98C5-FEE3-459A-BC26-5870938BBF0F}"/>
              </a:ext>
            </a:extLst>
          </p:cNvPr>
          <p:cNvSpPr/>
          <p:nvPr/>
        </p:nvSpPr>
        <p:spPr bwMode="auto">
          <a:xfrm>
            <a:off x="1698434" y="2098669"/>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7" name="Rectangle 16">
            <a:extLst>
              <a:ext uri="{FF2B5EF4-FFF2-40B4-BE49-F238E27FC236}">
                <a16:creationId xmlns:a16="http://schemas.microsoft.com/office/drawing/2014/main" id="{ECB79456-0D96-446B-96CC-EFC97FCE70DD}"/>
              </a:ext>
            </a:extLst>
          </p:cNvPr>
          <p:cNvSpPr/>
          <p:nvPr/>
        </p:nvSpPr>
        <p:spPr bwMode="auto">
          <a:xfrm>
            <a:off x="1322026" y="225232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8" name="Rectangle 17">
            <a:extLst>
              <a:ext uri="{FF2B5EF4-FFF2-40B4-BE49-F238E27FC236}">
                <a16:creationId xmlns:a16="http://schemas.microsoft.com/office/drawing/2014/main" id="{8AFA538E-8975-4D25-AD09-D51F787E195F}"/>
              </a:ext>
            </a:extLst>
          </p:cNvPr>
          <p:cNvSpPr/>
          <p:nvPr/>
        </p:nvSpPr>
        <p:spPr bwMode="auto">
          <a:xfrm>
            <a:off x="1483606" y="251725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9" name="Rectangle 18">
            <a:extLst>
              <a:ext uri="{FF2B5EF4-FFF2-40B4-BE49-F238E27FC236}">
                <a16:creationId xmlns:a16="http://schemas.microsoft.com/office/drawing/2014/main" id="{4F85360B-5E9E-4D18-861B-6A4CF7ADD6A7}"/>
              </a:ext>
            </a:extLst>
          </p:cNvPr>
          <p:cNvSpPr/>
          <p:nvPr/>
        </p:nvSpPr>
        <p:spPr bwMode="auto">
          <a:xfrm>
            <a:off x="1983037" y="221251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0" name="Rectangle 19">
            <a:extLst>
              <a:ext uri="{FF2B5EF4-FFF2-40B4-BE49-F238E27FC236}">
                <a16:creationId xmlns:a16="http://schemas.microsoft.com/office/drawing/2014/main" id="{15252CBA-C31F-4F6E-9AA3-F5BC65351AA3}"/>
              </a:ext>
            </a:extLst>
          </p:cNvPr>
          <p:cNvSpPr/>
          <p:nvPr/>
        </p:nvSpPr>
        <p:spPr bwMode="auto">
          <a:xfrm>
            <a:off x="1983037" y="2426465"/>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1" name="Rectangle 20">
            <a:extLst>
              <a:ext uri="{FF2B5EF4-FFF2-40B4-BE49-F238E27FC236}">
                <a16:creationId xmlns:a16="http://schemas.microsoft.com/office/drawing/2014/main" id="{FCE78045-59EF-4C4D-A0B5-5907B118C36B}"/>
              </a:ext>
            </a:extLst>
          </p:cNvPr>
          <p:cNvSpPr/>
          <p:nvPr/>
        </p:nvSpPr>
        <p:spPr bwMode="auto">
          <a:xfrm>
            <a:off x="1863687" y="2671486"/>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2" name="Rectangle 21">
            <a:extLst>
              <a:ext uri="{FF2B5EF4-FFF2-40B4-BE49-F238E27FC236}">
                <a16:creationId xmlns:a16="http://schemas.microsoft.com/office/drawing/2014/main" id="{67B10BE2-8182-4638-A1A5-725DF27FC86B}"/>
              </a:ext>
            </a:extLst>
          </p:cNvPr>
          <p:cNvSpPr/>
          <p:nvPr/>
        </p:nvSpPr>
        <p:spPr bwMode="auto">
          <a:xfrm>
            <a:off x="2074845" y="1887639"/>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3" name="Rectangle 22">
            <a:extLst>
              <a:ext uri="{FF2B5EF4-FFF2-40B4-BE49-F238E27FC236}">
                <a16:creationId xmlns:a16="http://schemas.microsoft.com/office/drawing/2014/main" id="{24747A1A-238D-4300-82B9-0F9ABA291B56}"/>
              </a:ext>
            </a:extLst>
          </p:cNvPr>
          <p:cNvSpPr/>
          <p:nvPr/>
        </p:nvSpPr>
        <p:spPr bwMode="auto">
          <a:xfrm>
            <a:off x="2418713" y="2785789"/>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4" name="Rectangle 23">
            <a:extLst>
              <a:ext uri="{FF2B5EF4-FFF2-40B4-BE49-F238E27FC236}">
                <a16:creationId xmlns:a16="http://schemas.microsoft.com/office/drawing/2014/main" id="{AF259402-F08E-4EF3-B0E6-E05B54A6508B}"/>
              </a:ext>
            </a:extLst>
          </p:cNvPr>
          <p:cNvSpPr/>
          <p:nvPr/>
        </p:nvSpPr>
        <p:spPr bwMode="auto">
          <a:xfrm>
            <a:off x="2218062" y="2509708"/>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5" name="Rectangle 24">
            <a:extLst>
              <a:ext uri="{FF2B5EF4-FFF2-40B4-BE49-F238E27FC236}">
                <a16:creationId xmlns:a16="http://schemas.microsoft.com/office/drawing/2014/main" id="{9255AF4A-8F28-4264-819F-9635BDAB4C10}"/>
              </a:ext>
            </a:extLst>
          </p:cNvPr>
          <p:cNvSpPr/>
          <p:nvPr/>
        </p:nvSpPr>
        <p:spPr bwMode="auto">
          <a:xfrm>
            <a:off x="2418712" y="2233648"/>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6" name="Rectangle 25">
            <a:extLst>
              <a:ext uri="{FF2B5EF4-FFF2-40B4-BE49-F238E27FC236}">
                <a16:creationId xmlns:a16="http://schemas.microsoft.com/office/drawing/2014/main" id="{9B333D96-A700-47C7-ADF5-35F386626640}"/>
              </a:ext>
            </a:extLst>
          </p:cNvPr>
          <p:cNvSpPr/>
          <p:nvPr/>
        </p:nvSpPr>
        <p:spPr bwMode="auto">
          <a:xfrm>
            <a:off x="1349566" y="2819584"/>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7" name="Rectangle 26">
            <a:extLst>
              <a:ext uri="{FF2B5EF4-FFF2-40B4-BE49-F238E27FC236}">
                <a16:creationId xmlns:a16="http://schemas.microsoft.com/office/drawing/2014/main" id="{A14F0957-1DA9-4AE2-B620-C0D80DA898BB}"/>
              </a:ext>
            </a:extLst>
          </p:cNvPr>
          <p:cNvSpPr/>
          <p:nvPr/>
        </p:nvSpPr>
        <p:spPr bwMode="auto">
          <a:xfrm>
            <a:off x="1788001" y="3074433"/>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8" name="Rectangle 27">
            <a:extLst>
              <a:ext uri="{FF2B5EF4-FFF2-40B4-BE49-F238E27FC236}">
                <a16:creationId xmlns:a16="http://schemas.microsoft.com/office/drawing/2014/main" id="{E1223FED-96D9-41D8-8C09-6F28E8EF55CF}"/>
              </a:ext>
            </a:extLst>
          </p:cNvPr>
          <p:cNvSpPr/>
          <p:nvPr/>
        </p:nvSpPr>
        <p:spPr bwMode="auto">
          <a:xfrm>
            <a:off x="1421175" y="2060110"/>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29" name="Rectangle 28">
            <a:extLst>
              <a:ext uri="{FF2B5EF4-FFF2-40B4-BE49-F238E27FC236}">
                <a16:creationId xmlns:a16="http://schemas.microsoft.com/office/drawing/2014/main" id="{FF00114E-FFB5-4B78-9353-7C2E3B7360A9}"/>
              </a:ext>
            </a:extLst>
          </p:cNvPr>
          <p:cNvSpPr/>
          <p:nvPr/>
        </p:nvSpPr>
        <p:spPr bwMode="auto">
          <a:xfrm>
            <a:off x="1584824" y="231706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0" name="Rectangle 29">
            <a:extLst>
              <a:ext uri="{FF2B5EF4-FFF2-40B4-BE49-F238E27FC236}">
                <a16:creationId xmlns:a16="http://schemas.microsoft.com/office/drawing/2014/main" id="{7E0852F5-E92B-46F5-9B32-3E8F351D9EE0}"/>
              </a:ext>
            </a:extLst>
          </p:cNvPr>
          <p:cNvSpPr/>
          <p:nvPr/>
        </p:nvSpPr>
        <p:spPr bwMode="auto">
          <a:xfrm>
            <a:off x="1766371" y="2471858"/>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1" name="Rectangle 30">
            <a:extLst>
              <a:ext uri="{FF2B5EF4-FFF2-40B4-BE49-F238E27FC236}">
                <a16:creationId xmlns:a16="http://schemas.microsoft.com/office/drawing/2014/main" id="{85934AC2-1ABF-4B8C-8B99-764BB6109D11}"/>
              </a:ext>
            </a:extLst>
          </p:cNvPr>
          <p:cNvSpPr/>
          <p:nvPr/>
        </p:nvSpPr>
        <p:spPr bwMode="auto">
          <a:xfrm>
            <a:off x="1564393" y="2731646"/>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2" name="Rectangle 31">
            <a:extLst>
              <a:ext uri="{FF2B5EF4-FFF2-40B4-BE49-F238E27FC236}">
                <a16:creationId xmlns:a16="http://schemas.microsoft.com/office/drawing/2014/main" id="{8DA68243-D854-48C8-99A3-BC9B0A09BA44}"/>
              </a:ext>
            </a:extLst>
          </p:cNvPr>
          <p:cNvSpPr/>
          <p:nvPr/>
        </p:nvSpPr>
        <p:spPr bwMode="auto">
          <a:xfrm>
            <a:off x="1893068" y="193711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3" name="Rectangle 32">
            <a:extLst>
              <a:ext uri="{FF2B5EF4-FFF2-40B4-BE49-F238E27FC236}">
                <a16:creationId xmlns:a16="http://schemas.microsoft.com/office/drawing/2014/main" id="{F68A53C6-428C-45E1-BDCF-2D7226306CC8}"/>
              </a:ext>
            </a:extLst>
          </p:cNvPr>
          <p:cNvSpPr/>
          <p:nvPr/>
        </p:nvSpPr>
        <p:spPr bwMode="auto">
          <a:xfrm>
            <a:off x="2231665" y="2305379"/>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4" name="Rectangle 33">
            <a:extLst>
              <a:ext uri="{FF2B5EF4-FFF2-40B4-BE49-F238E27FC236}">
                <a16:creationId xmlns:a16="http://schemas.microsoft.com/office/drawing/2014/main" id="{BED191B4-F567-45F5-8D07-0B1DB8C9E169}"/>
              </a:ext>
            </a:extLst>
          </p:cNvPr>
          <p:cNvSpPr/>
          <p:nvPr/>
        </p:nvSpPr>
        <p:spPr bwMode="auto">
          <a:xfrm>
            <a:off x="1935296" y="2889575"/>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5" name="Rectangle 34">
            <a:extLst>
              <a:ext uri="{FF2B5EF4-FFF2-40B4-BE49-F238E27FC236}">
                <a16:creationId xmlns:a16="http://schemas.microsoft.com/office/drawing/2014/main" id="{ACC0417A-FD65-41D0-99D6-27B99F2117F3}"/>
              </a:ext>
            </a:extLst>
          </p:cNvPr>
          <p:cNvSpPr/>
          <p:nvPr/>
        </p:nvSpPr>
        <p:spPr bwMode="auto">
          <a:xfrm>
            <a:off x="2215419" y="3094261"/>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6" name="Rectangle 35">
            <a:extLst>
              <a:ext uri="{FF2B5EF4-FFF2-40B4-BE49-F238E27FC236}">
                <a16:creationId xmlns:a16="http://schemas.microsoft.com/office/drawing/2014/main" id="{C49F2095-3D2A-4C21-93B5-225D94D89587}"/>
              </a:ext>
            </a:extLst>
          </p:cNvPr>
          <p:cNvSpPr/>
          <p:nvPr/>
        </p:nvSpPr>
        <p:spPr bwMode="auto">
          <a:xfrm>
            <a:off x="1329774" y="3064911"/>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18BA4A37-B88B-4150-92F2-210B16425A06}"/>
              </a:ext>
            </a:extLst>
          </p:cNvPr>
          <p:cNvSpPr/>
          <p:nvPr/>
        </p:nvSpPr>
        <p:spPr bwMode="auto">
          <a:xfrm>
            <a:off x="1694761" y="2896702"/>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1CAC268D-30DE-481F-BB99-4C3CD55AEF5E}"/>
              </a:ext>
            </a:extLst>
          </p:cNvPr>
          <p:cNvSpPr/>
          <p:nvPr/>
        </p:nvSpPr>
        <p:spPr bwMode="auto">
          <a:xfrm>
            <a:off x="1323467" y="2535952"/>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CBCBB988-43BB-4BE0-80AC-BB94C1F7E8EF}"/>
              </a:ext>
            </a:extLst>
          </p:cNvPr>
          <p:cNvSpPr/>
          <p:nvPr/>
        </p:nvSpPr>
        <p:spPr bwMode="auto">
          <a:xfrm>
            <a:off x="2432890" y="2503583"/>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0" name="Rectangle 39">
            <a:extLst>
              <a:ext uri="{FF2B5EF4-FFF2-40B4-BE49-F238E27FC236}">
                <a16:creationId xmlns:a16="http://schemas.microsoft.com/office/drawing/2014/main" id="{ABC32F11-01F0-420D-A2DC-8F29AC367009}"/>
              </a:ext>
            </a:extLst>
          </p:cNvPr>
          <p:cNvSpPr/>
          <p:nvPr/>
        </p:nvSpPr>
        <p:spPr bwMode="auto">
          <a:xfrm>
            <a:off x="1778236" y="2287762"/>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1" name="Rectangle 40">
            <a:extLst>
              <a:ext uri="{FF2B5EF4-FFF2-40B4-BE49-F238E27FC236}">
                <a16:creationId xmlns:a16="http://schemas.microsoft.com/office/drawing/2014/main" id="{32EE6AE1-89D0-4F6D-869D-052719F91686}"/>
              </a:ext>
            </a:extLst>
          </p:cNvPr>
          <p:cNvSpPr/>
          <p:nvPr/>
        </p:nvSpPr>
        <p:spPr bwMode="auto">
          <a:xfrm>
            <a:off x="2418711" y="1880460"/>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2" name="Rectangle 41">
            <a:extLst>
              <a:ext uri="{FF2B5EF4-FFF2-40B4-BE49-F238E27FC236}">
                <a16:creationId xmlns:a16="http://schemas.microsoft.com/office/drawing/2014/main" id="{B1F1034B-FD02-474C-BD7E-EB2B60707911}"/>
              </a:ext>
            </a:extLst>
          </p:cNvPr>
          <p:cNvSpPr/>
          <p:nvPr/>
        </p:nvSpPr>
        <p:spPr bwMode="auto">
          <a:xfrm>
            <a:off x="2406378" y="3043811"/>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3" name="Rectangle 42">
            <a:extLst>
              <a:ext uri="{FF2B5EF4-FFF2-40B4-BE49-F238E27FC236}">
                <a16:creationId xmlns:a16="http://schemas.microsoft.com/office/drawing/2014/main" id="{F7250A38-DD44-4864-AD4C-EA3BC8EB980F}"/>
              </a:ext>
            </a:extLst>
          </p:cNvPr>
          <p:cNvSpPr/>
          <p:nvPr/>
        </p:nvSpPr>
        <p:spPr bwMode="auto">
          <a:xfrm>
            <a:off x="2187838" y="2819584"/>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4" name="Rectangle 43">
            <a:extLst>
              <a:ext uri="{FF2B5EF4-FFF2-40B4-BE49-F238E27FC236}">
                <a16:creationId xmlns:a16="http://schemas.microsoft.com/office/drawing/2014/main" id="{EE6A3856-4376-46AE-A1CD-05AFF296282C}"/>
              </a:ext>
            </a:extLst>
          </p:cNvPr>
          <p:cNvSpPr/>
          <p:nvPr/>
        </p:nvSpPr>
        <p:spPr bwMode="auto">
          <a:xfrm>
            <a:off x="1983037" y="3064911"/>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5" name="Rectangle 44">
            <a:extLst>
              <a:ext uri="{FF2B5EF4-FFF2-40B4-BE49-F238E27FC236}">
                <a16:creationId xmlns:a16="http://schemas.microsoft.com/office/drawing/2014/main" id="{3B5A703D-419B-40F8-A0F3-A02121907FF6}"/>
              </a:ext>
            </a:extLst>
          </p:cNvPr>
          <p:cNvSpPr/>
          <p:nvPr/>
        </p:nvSpPr>
        <p:spPr bwMode="auto">
          <a:xfrm>
            <a:off x="1698434" y="2641853"/>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6" name="Rectangle 45">
            <a:extLst>
              <a:ext uri="{FF2B5EF4-FFF2-40B4-BE49-F238E27FC236}">
                <a16:creationId xmlns:a16="http://schemas.microsoft.com/office/drawing/2014/main" id="{739E6C22-CF33-4051-AC97-AD2BE835D8EE}"/>
              </a:ext>
            </a:extLst>
          </p:cNvPr>
          <p:cNvSpPr/>
          <p:nvPr/>
        </p:nvSpPr>
        <p:spPr bwMode="auto">
          <a:xfrm>
            <a:off x="1395781" y="2210899"/>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7" name="Rectangle 46">
            <a:extLst>
              <a:ext uri="{FF2B5EF4-FFF2-40B4-BE49-F238E27FC236}">
                <a16:creationId xmlns:a16="http://schemas.microsoft.com/office/drawing/2014/main" id="{5632857E-EDB4-409F-AA9D-6D80FC8E70F2}"/>
              </a:ext>
            </a:extLst>
          </p:cNvPr>
          <p:cNvSpPr/>
          <p:nvPr/>
        </p:nvSpPr>
        <p:spPr bwMode="auto">
          <a:xfrm>
            <a:off x="2187838" y="2083210"/>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48" name="TextBox 47">
            <a:extLst>
              <a:ext uri="{FF2B5EF4-FFF2-40B4-BE49-F238E27FC236}">
                <a16:creationId xmlns:a16="http://schemas.microsoft.com/office/drawing/2014/main" id="{E5C56295-8C4E-43B3-8DCC-C30EB473CF0C}"/>
              </a:ext>
            </a:extLst>
          </p:cNvPr>
          <p:cNvSpPr txBox="1"/>
          <p:nvPr/>
        </p:nvSpPr>
        <p:spPr>
          <a:xfrm>
            <a:off x="5291769" y="1245287"/>
            <a:ext cx="1608462" cy="4801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800" b="1" dirty="0">
                <a:solidFill>
                  <a:srgbClr val="0078D7"/>
                </a:solidFill>
                <a:latin typeface="Segoe UI Semilight" panose="020B0402040204020203" pitchFamily="34" charset="0"/>
                <a:cs typeface="Segoe UI Semilight" panose="020B0402040204020203" pitchFamily="34" charset="0"/>
              </a:rPr>
              <a:t>Analytics</a:t>
            </a:r>
            <a:endPar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49" name="TextBox 48">
            <a:extLst>
              <a:ext uri="{FF2B5EF4-FFF2-40B4-BE49-F238E27FC236}">
                <a16:creationId xmlns:a16="http://schemas.microsoft.com/office/drawing/2014/main" id="{95F79A26-222F-495C-BF27-CBC187DEEB62}"/>
              </a:ext>
            </a:extLst>
          </p:cNvPr>
          <p:cNvSpPr txBox="1"/>
          <p:nvPr/>
        </p:nvSpPr>
        <p:spPr>
          <a:xfrm>
            <a:off x="9392307" y="1271882"/>
            <a:ext cx="1796668" cy="480131"/>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800" b="1" dirty="0">
                <a:solidFill>
                  <a:srgbClr val="0078D7"/>
                </a:solidFill>
                <a:latin typeface="Segoe UI Semilight" panose="020B0402040204020203" pitchFamily="34" charset="0"/>
                <a:cs typeface="Segoe UI Semilight" panose="020B0402040204020203" pitchFamily="34" charset="0"/>
              </a:rPr>
              <a:t>Decisions</a:t>
            </a:r>
            <a:endParaRPr kumimoji="0" lang="en-US" sz="28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49">
            <a:extLst>
              <a:ext uri="{FF2B5EF4-FFF2-40B4-BE49-F238E27FC236}">
                <a16:creationId xmlns:a16="http://schemas.microsoft.com/office/drawing/2014/main" id="{D8A15EF8-2870-4BF9-A02D-EE5DE2B30E0D}"/>
              </a:ext>
            </a:extLst>
          </p:cNvPr>
          <p:cNvSpPr/>
          <p:nvPr/>
        </p:nvSpPr>
        <p:spPr bwMode="auto">
          <a:xfrm>
            <a:off x="5387703" y="1755722"/>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1" name="Rectangle 50">
            <a:extLst>
              <a:ext uri="{FF2B5EF4-FFF2-40B4-BE49-F238E27FC236}">
                <a16:creationId xmlns:a16="http://schemas.microsoft.com/office/drawing/2014/main" id="{4F09BB8A-AB4C-492D-BC2E-FBC392D7B14F}"/>
              </a:ext>
            </a:extLst>
          </p:cNvPr>
          <p:cNvSpPr/>
          <p:nvPr/>
        </p:nvSpPr>
        <p:spPr bwMode="auto">
          <a:xfrm>
            <a:off x="5387703" y="1974740"/>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3" name="Rectangle 52">
            <a:extLst>
              <a:ext uri="{FF2B5EF4-FFF2-40B4-BE49-F238E27FC236}">
                <a16:creationId xmlns:a16="http://schemas.microsoft.com/office/drawing/2014/main" id="{58E70338-B747-4AD4-AC25-AD6893FC43CB}"/>
              </a:ext>
            </a:extLst>
          </p:cNvPr>
          <p:cNvSpPr/>
          <p:nvPr/>
        </p:nvSpPr>
        <p:spPr bwMode="auto">
          <a:xfrm>
            <a:off x="5952781" y="2164785"/>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5" name="Rectangle 54">
            <a:extLst>
              <a:ext uri="{FF2B5EF4-FFF2-40B4-BE49-F238E27FC236}">
                <a16:creationId xmlns:a16="http://schemas.microsoft.com/office/drawing/2014/main" id="{A826DB96-F414-458D-9A02-34C275FA4E17}"/>
              </a:ext>
            </a:extLst>
          </p:cNvPr>
          <p:cNvSpPr/>
          <p:nvPr/>
        </p:nvSpPr>
        <p:spPr bwMode="auto">
          <a:xfrm>
            <a:off x="6276631" y="2164785"/>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7" name="Rectangle 56">
            <a:extLst>
              <a:ext uri="{FF2B5EF4-FFF2-40B4-BE49-F238E27FC236}">
                <a16:creationId xmlns:a16="http://schemas.microsoft.com/office/drawing/2014/main" id="{E2A3DC60-BF00-40B6-903E-B362A90DB5F3}"/>
              </a:ext>
            </a:extLst>
          </p:cNvPr>
          <p:cNvSpPr/>
          <p:nvPr/>
        </p:nvSpPr>
        <p:spPr bwMode="auto">
          <a:xfrm>
            <a:off x="6600481" y="2162828"/>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8" name="Rectangle 57">
            <a:extLst>
              <a:ext uri="{FF2B5EF4-FFF2-40B4-BE49-F238E27FC236}">
                <a16:creationId xmlns:a16="http://schemas.microsoft.com/office/drawing/2014/main" id="{FE6B04DF-E4FE-45A0-BBE2-8DDFEB3B9FB1}"/>
              </a:ext>
            </a:extLst>
          </p:cNvPr>
          <p:cNvSpPr/>
          <p:nvPr/>
        </p:nvSpPr>
        <p:spPr bwMode="auto">
          <a:xfrm>
            <a:off x="5387703" y="2221362"/>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59" name="Rectangle 58">
            <a:extLst>
              <a:ext uri="{FF2B5EF4-FFF2-40B4-BE49-F238E27FC236}">
                <a16:creationId xmlns:a16="http://schemas.microsoft.com/office/drawing/2014/main" id="{892F37B8-775E-42FF-AE92-DE2C59C5E511}"/>
              </a:ext>
            </a:extLst>
          </p:cNvPr>
          <p:cNvSpPr/>
          <p:nvPr/>
        </p:nvSpPr>
        <p:spPr bwMode="auto">
          <a:xfrm>
            <a:off x="6276631" y="239474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0" name="Rectangle 59">
            <a:extLst>
              <a:ext uri="{FF2B5EF4-FFF2-40B4-BE49-F238E27FC236}">
                <a16:creationId xmlns:a16="http://schemas.microsoft.com/office/drawing/2014/main" id="{7E8BB0F9-A7D7-434E-BD4A-83FC2172D7FE}"/>
              </a:ext>
            </a:extLst>
          </p:cNvPr>
          <p:cNvSpPr/>
          <p:nvPr/>
        </p:nvSpPr>
        <p:spPr bwMode="auto">
          <a:xfrm>
            <a:off x="6600481" y="2382497"/>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1" name="Rectangle 60">
            <a:extLst>
              <a:ext uri="{FF2B5EF4-FFF2-40B4-BE49-F238E27FC236}">
                <a16:creationId xmlns:a16="http://schemas.microsoft.com/office/drawing/2014/main" id="{3EDECC24-9DFC-45FB-88CB-B1604C240ED6}"/>
              </a:ext>
            </a:extLst>
          </p:cNvPr>
          <p:cNvSpPr/>
          <p:nvPr/>
        </p:nvSpPr>
        <p:spPr bwMode="auto">
          <a:xfrm>
            <a:off x="5952781" y="1962347"/>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2" name="Rectangle 61">
            <a:extLst>
              <a:ext uri="{FF2B5EF4-FFF2-40B4-BE49-F238E27FC236}">
                <a16:creationId xmlns:a16="http://schemas.microsoft.com/office/drawing/2014/main" id="{62F0EC10-773E-454C-AFC1-64B47A058E42}"/>
              </a:ext>
            </a:extLst>
          </p:cNvPr>
          <p:cNvSpPr/>
          <p:nvPr/>
        </p:nvSpPr>
        <p:spPr bwMode="auto">
          <a:xfrm>
            <a:off x="6600481" y="1733403"/>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4" name="Rectangle 63">
            <a:extLst>
              <a:ext uri="{FF2B5EF4-FFF2-40B4-BE49-F238E27FC236}">
                <a16:creationId xmlns:a16="http://schemas.microsoft.com/office/drawing/2014/main" id="{A7FD1704-F592-4832-8118-F2256CFA9BE0}"/>
              </a:ext>
            </a:extLst>
          </p:cNvPr>
          <p:cNvSpPr/>
          <p:nvPr/>
        </p:nvSpPr>
        <p:spPr bwMode="auto">
          <a:xfrm>
            <a:off x="5973613" y="2594368"/>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5" name="Rectangle 64">
            <a:extLst>
              <a:ext uri="{FF2B5EF4-FFF2-40B4-BE49-F238E27FC236}">
                <a16:creationId xmlns:a16="http://schemas.microsoft.com/office/drawing/2014/main" id="{9D998339-7381-4C9C-B4DF-A23F70BE0F7E}"/>
              </a:ext>
            </a:extLst>
          </p:cNvPr>
          <p:cNvSpPr/>
          <p:nvPr/>
        </p:nvSpPr>
        <p:spPr bwMode="auto">
          <a:xfrm>
            <a:off x="5966896" y="2813138"/>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6" name="Rectangle 65">
            <a:extLst>
              <a:ext uri="{FF2B5EF4-FFF2-40B4-BE49-F238E27FC236}">
                <a16:creationId xmlns:a16="http://schemas.microsoft.com/office/drawing/2014/main" id="{408F4630-FFC8-4131-83E5-89B854263E2F}"/>
              </a:ext>
            </a:extLst>
          </p:cNvPr>
          <p:cNvSpPr/>
          <p:nvPr/>
        </p:nvSpPr>
        <p:spPr bwMode="auto">
          <a:xfrm>
            <a:off x="6276630" y="2819584"/>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7" name="Rectangle 66">
            <a:extLst>
              <a:ext uri="{FF2B5EF4-FFF2-40B4-BE49-F238E27FC236}">
                <a16:creationId xmlns:a16="http://schemas.microsoft.com/office/drawing/2014/main" id="{0DB4E88D-52E4-4E48-B98F-50BA641661D3}"/>
              </a:ext>
            </a:extLst>
          </p:cNvPr>
          <p:cNvSpPr/>
          <p:nvPr/>
        </p:nvSpPr>
        <p:spPr bwMode="auto">
          <a:xfrm>
            <a:off x="6271695" y="1962347"/>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8" name="Rectangle 67">
            <a:extLst>
              <a:ext uri="{FF2B5EF4-FFF2-40B4-BE49-F238E27FC236}">
                <a16:creationId xmlns:a16="http://schemas.microsoft.com/office/drawing/2014/main" id="{7A8E03DA-2A68-4AA2-AEA1-D24B0617A4D9}"/>
              </a:ext>
            </a:extLst>
          </p:cNvPr>
          <p:cNvSpPr/>
          <p:nvPr/>
        </p:nvSpPr>
        <p:spPr bwMode="auto">
          <a:xfrm>
            <a:off x="5391718" y="2441998"/>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69" name="Rectangle 68">
            <a:extLst>
              <a:ext uri="{FF2B5EF4-FFF2-40B4-BE49-F238E27FC236}">
                <a16:creationId xmlns:a16="http://schemas.microsoft.com/office/drawing/2014/main" id="{7F8D12C4-040C-42CF-A7C0-F6618AFB711D}"/>
              </a:ext>
            </a:extLst>
          </p:cNvPr>
          <p:cNvSpPr/>
          <p:nvPr/>
        </p:nvSpPr>
        <p:spPr bwMode="auto">
          <a:xfrm>
            <a:off x="5670242" y="2426465"/>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1" name="Rectangle 70">
            <a:extLst>
              <a:ext uri="{FF2B5EF4-FFF2-40B4-BE49-F238E27FC236}">
                <a16:creationId xmlns:a16="http://schemas.microsoft.com/office/drawing/2014/main" id="{573FBD79-38C5-4B1A-B353-54FE049AA784}"/>
              </a:ext>
            </a:extLst>
          </p:cNvPr>
          <p:cNvSpPr/>
          <p:nvPr/>
        </p:nvSpPr>
        <p:spPr bwMode="auto">
          <a:xfrm>
            <a:off x="6246902" y="1767286"/>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2" name="Rectangle 71">
            <a:extLst>
              <a:ext uri="{FF2B5EF4-FFF2-40B4-BE49-F238E27FC236}">
                <a16:creationId xmlns:a16="http://schemas.microsoft.com/office/drawing/2014/main" id="{535C454F-D64A-47CB-AA72-41DD8EECDCF0}"/>
              </a:ext>
            </a:extLst>
          </p:cNvPr>
          <p:cNvSpPr/>
          <p:nvPr/>
        </p:nvSpPr>
        <p:spPr bwMode="auto">
          <a:xfrm>
            <a:off x="5674487" y="1752469"/>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3" name="Rectangle 72">
            <a:extLst>
              <a:ext uri="{FF2B5EF4-FFF2-40B4-BE49-F238E27FC236}">
                <a16:creationId xmlns:a16="http://schemas.microsoft.com/office/drawing/2014/main" id="{6AB0A91F-5300-4F88-93D4-3E8A68EE281B}"/>
              </a:ext>
            </a:extLst>
          </p:cNvPr>
          <p:cNvSpPr/>
          <p:nvPr/>
        </p:nvSpPr>
        <p:spPr bwMode="auto">
          <a:xfrm>
            <a:off x="5396720" y="3013898"/>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4" name="Rectangle 73">
            <a:extLst>
              <a:ext uri="{FF2B5EF4-FFF2-40B4-BE49-F238E27FC236}">
                <a16:creationId xmlns:a16="http://schemas.microsoft.com/office/drawing/2014/main" id="{BB3689DC-59D4-4F22-A684-C55246E7DF3C}"/>
              </a:ext>
            </a:extLst>
          </p:cNvPr>
          <p:cNvSpPr/>
          <p:nvPr/>
        </p:nvSpPr>
        <p:spPr bwMode="auto">
          <a:xfrm>
            <a:off x="6271694" y="2998417"/>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5" name="Rectangle 74">
            <a:extLst>
              <a:ext uri="{FF2B5EF4-FFF2-40B4-BE49-F238E27FC236}">
                <a16:creationId xmlns:a16="http://schemas.microsoft.com/office/drawing/2014/main" id="{BFD68646-477E-4884-9EB1-3FC6C0E03505}"/>
              </a:ext>
            </a:extLst>
          </p:cNvPr>
          <p:cNvSpPr/>
          <p:nvPr/>
        </p:nvSpPr>
        <p:spPr bwMode="auto">
          <a:xfrm>
            <a:off x="6578957" y="2590921"/>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6" name="Rectangle 75">
            <a:extLst>
              <a:ext uri="{FF2B5EF4-FFF2-40B4-BE49-F238E27FC236}">
                <a16:creationId xmlns:a16="http://schemas.microsoft.com/office/drawing/2014/main" id="{C586D35F-40DB-4BB6-94B7-4DD975EDA772}"/>
              </a:ext>
            </a:extLst>
          </p:cNvPr>
          <p:cNvSpPr/>
          <p:nvPr/>
        </p:nvSpPr>
        <p:spPr bwMode="auto">
          <a:xfrm>
            <a:off x="6586364" y="280876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7" name="Rectangle 76">
            <a:extLst>
              <a:ext uri="{FF2B5EF4-FFF2-40B4-BE49-F238E27FC236}">
                <a16:creationId xmlns:a16="http://schemas.microsoft.com/office/drawing/2014/main" id="{26758D6C-DAA7-4B4D-92F5-E0740E60DCCB}"/>
              </a:ext>
            </a:extLst>
          </p:cNvPr>
          <p:cNvSpPr/>
          <p:nvPr/>
        </p:nvSpPr>
        <p:spPr bwMode="auto">
          <a:xfrm>
            <a:off x="5952781" y="301500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8" name="Rectangle 77">
            <a:extLst>
              <a:ext uri="{FF2B5EF4-FFF2-40B4-BE49-F238E27FC236}">
                <a16:creationId xmlns:a16="http://schemas.microsoft.com/office/drawing/2014/main" id="{2753C54A-8DE3-4B1F-84F8-CAC4F01BE2CE}"/>
              </a:ext>
            </a:extLst>
          </p:cNvPr>
          <p:cNvSpPr/>
          <p:nvPr/>
        </p:nvSpPr>
        <p:spPr bwMode="auto">
          <a:xfrm>
            <a:off x="5404410" y="2694748"/>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79" name="Rectangle 78">
            <a:extLst>
              <a:ext uri="{FF2B5EF4-FFF2-40B4-BE49-F238E27FC236}">
                <a16:creationId xmlns:a16="http://schemas.microsoft.com/office/drawing/2014/main" id="{01AF529E-DB4D-4C92-8E15-9A2109430BF1}"/>
              </a:ext>
            </a:extLst>
          </p:cNvPr>
          <p:cNvSpPr/>
          <p:nvPr/>
        </p:nvSpPr>
        <p:spPr bwMode="auto">
          <a:xfrm>
            <a:off x="6600480" y="2995176"/>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0" name="Rectangle 79">
            <a:extLst>
              <a:ext uri="{FF2B5EF4-FFF2-40B4-BE49-F238E27FC236}">
                <a16:creationId xmlns:a16="http://schemas.microsoft.com/office/drawing/2014/main" id="{10B36978-C4A8-480E-9FDE-084C616FB80F}"/>
              </a:ext>
            </a:extLst>
          </p:cNvPr>
          <p:cNvSpPr/>
          <p:nvPr/>
        </p:nvSpPr>
        <p:spPr bwMode="auto">
          <a:xfrm>
            <a:off x="5651545" y="2641853"/>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1" name="Rectangle 80">
            <a:extLst>
              <a:ext uri="{FF2B5EF4-FFF2-40B4-BE49-F238E27FC236}">
                <a16:creationId xmlns:a16="http://schemas.microsoft.com/office/drawing/2014/main" id="{C89DFBD8-5778-4F6E-8449-29E706789442}"/>
              </a:ext>
            </a:extLst>
          </p:cNvPr>
          <p:cNvSpPr/>
          <p:nvPr/>
        </p:nvSpPr>
        <p:spPr bwMode="auto">
          <a:xfrm>
            <a:off x="5677553" y="301500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2" name="Rectangle 81">
            <a:extLst>
              <a:ext uri="{FF2B5EF4-FFF2-40B4-BE49-F238E27FC236}">
                <a16:creationId xmlns:a16="http://schemas.microsoft.com/office/drawing/2014/main" id="{98931A7C-5F82-4C81-B44E-052988E3A570}"/>
              </a:ext>
            </a:extLst>
          </p:cNvPr>
          <p:cNvSpPr/>
          <p:nvPr/>
        </p:nvSpPr>
        <p:spPr bwMode="auto">
          <a:xfrm>
            <a:off x="5960118" y="1756303"/>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3" name="Rectangle 82">
            <a:extLst>
              <a:ext uri="{FF2B5EF4-FFF2-40B4-BE49-F238E27FC236}">
                <a16:creationId xmlns:a16="http://schemas.microsoft.com/office/drawing/2014/main" id="{423689B3-D61E-41B9-BE70-CDE9F68EE1AA}"/>
              </a:ext>
            </a:extLst>
          </p:cNvPr>
          <p:cNvSpPr/>
          <p:nvPr/>
        </p:nvSpPr>
        <p:spPr bwMode="auto">
          <a:xfrm>
            <a:off x="10845367" y="1753058"/>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4" name="Rectangle 83">
            <a:extLst>
              <a:ext uri="{FF2B5EF4-FFF2-40B4-BE49-F238E27FC236}">
                <a16:creationId xmlns:a16="http://schemas.microsoft.com/office/drawing/2014/main" id="{28B5F69A-4970-4D0E-8EC1-1DEB806CBEA7}"/>
              </a:ext>
            </a:extLst>
          </p:cNvPr>
          <p:cNvSpPr/>
          <p:nvPr/>
        </p:nvSpPr>
        <p:spPr bwMode="auto">
          <a:xfrm>
            <a:off x="10845122" y="1965346"/>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5" name="Rectangle 84">
            <a:extLst>
              <a:ext uri="{FF2B5EF4-FFF2-40B4-BE49-F238E27FC236}">
                <a16:creationId xmlns:a16="http://schemas.microsoft.com/office/drawing/2014/main" id="{88DF9664-1F07-464F-91AB-A1F90E8EE571}"/>
              </a:ext>
            </a:extLst>
          </p:cNvPr>
          <p:cNvSpPr/>
          <p:nvPr/>
        </p:nvSpPr>
        <p:spPr bwMode="auto">
          <a:xfrm>
            <a:off x="10844655" y="2401438"/>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7" name="Rectangle 86">
            <a:extLst>
              <a:ext uri="{FF2B5EF4-FFF2-40B4-BE49-F238E27FC236}">
                <a16:creationId xmlns:a16="http://schemas.microsoft.com/office/drawing/2014/main" id="{3CD7C6AB-BE50-46FF-9C3E-8109B01180A4}"/>
              </a:ext>
            </a:extLst>
          </p:cNvPr>
          <p:cNvSpPr/>
          <p:nvPr/>
        </p:nvSpPr>
        <p:spPr bwMode="auto">
          <a:xfrm>
            <a:off x="10844654" y="2626405"/>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8" name="Rectangle 87">
            <a:extLst>
              <a:ext uri="{FF2B5EF4-FFF2-40B4-BE49-F238E27FC236}">
                <a16:creationId xmlns:a16="http://schemas.microsoft.com/office/drawing/2014/main" id="{0EE2D0EF-D77D-4967-A835-5BA547C23B3B}"/>
              </a:ext>
            </a:extLst>
          </p:cNvPr>
          <p:cNvSpPr/>
          <p:nvPr/>
        </p:nvSpPr>
        <p:spPr bwMode="auto">
          <a:xfrm>
            <a:off x="10608865" y="2853971"/>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89" name="Rectangle 88">
            <a:extLst>
              <a:ext uri="{FF2B5EF4-FFF2-40B4-BE49-F238E27FC236}">
                <a16:creationId xmlns:a16="http://schemas.microsoft.com/office/drawing/2014/main" id="{4B8C02DA-5EA9-4179-9C86-3E68EA999B23}"/>
              </a:ext>
            </a:extLst>
          </p:cNvPr>
          <p:cNvSpPr/>
          <p:nvPr/>
        </p:nvSpPr>
        <p:spPr bwMode="auto">
          <a:xfrm>
            <a:off x="10608866" y="2401438"/>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1" name="Rectangle 90">
            <a:extLst>
              <a:ext uri="{FF2B5EF4-FFF2-40B4-BE49-F238E27FC236}">
                <a16:creationId xmlns:a16="http://schemas.microsoft.com/office/drawing/2014/main" id="{0BFF7676-1A09-459D-86C4-45067544109E}"/>
              </a:ext>
            </a:extLst>
          </p:cNvPr>
          <p:cNvSpPr/>
          <p:nvPr/>
        </p:nvSpPr>
        <p:spPr bwMode="auto">
          <a:xfrm>
            <a:off x="10616758" y="1960960"/>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2" name="Rectangle 91">
            <a:extLst>
              <a:ext uri="{FF2B5EF4-FFF2-40B4-BE49-F238E27FC236}">
                <a16:creationId xmlns:a16="http://schemas.microsoft.com/office/drawing/2014/main" id="{78EBFB4C-136E-4514-A6C7-14637B498329}"/>
              </a:ext>
            </a:extLst>
          </p:cNvPr>
          <p:cNvSpPr/>
          <p:nvPr/>
        </p:nvSpPr>
        <p:spPr bwMode="auto">
          <a:xfrm>
            <a:off x="10612989" y="2626405"/>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3" name="Rectangle 92">
            <a:extLst>
              <a:ext uri="{FF2B5EF4-FFF2-40B4-BE49-F238E27FC236}">
                <a16:creationId xmlns:a16="http://schemas.microsoft.com/office/drawing/2014/main" id="{8043C582-B715-45F8-AE8A-BC07A5FF5D82}"/>
              </a:ext>
            </a:extLst>
          </p:cNvPr>
          <p:cNvSpPr/>
          <p:nvPr/>
        </p:nvSpPr>
        <p:spPr bwMode="auto">
          <a:xfrm>
            <a:off x="10616758" y="1764215"/>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4" name="Rectangle 93">
            <a:extLst>
              <a:ext uri="{FF2B5EF4-FFF2-40B4-BE49-F238E27FC236}">
                <a16:creationId xmlns:a16="http://schemas.microsoft.com/office/drawing/2014/main" id="{79209D1E-C12B-409F-A483-CB8C8450B7FA}"/>
              </a:ext>
            </a:extLst>
          </p:cNvPr>
          <p:cNvSpPr/>
          <p:nvPr/>
        </p:nvSpPr>
        <p:spPr bwMode="auto">
          <a:xfrm>
            <a:off x="10155542" y="1764215"/>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5" name="Rectangle 94">
            <a:extLst>
              <a:ext uri="{FF2B5EF4-FFF2-40B4-BE49-F238E27FC236}">
                <a16:creationId xmlns:a16="http://schemas.microsoft.com/office/drawing/2014/main" id="{3F4B8CF9-65A8-43F5-BF37-B373C18FF51F}"/>
              </a:ext>
            </a:extLst>
          </p:cNvPr>
          <p:cNvSpPr/>
          <p:nvPr/>
        </p:nvSpPr>
        <p:spPr bwMode="auto">
          <a:xfrm>
            <a:off x="10169285" y="2199823"/>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6" name="Rectangle 95">
            <a:extLst>
              <a:ext uri="{FF2B5EF4-FFF2-40B4-BE49-F238E27FC236}">
                <a16:creationId xmlns:a16="http://schemas.microsoft.com/office/drawing/2014/main" id="{E59195DF-C788-479E-AFD5-CB7413E9FBA0}"/>
              </a:ext>
            </a:extLst>
          </p:cNvPr>
          <p:cNvSpPr/>
          <p:nvPr/>
        </p:nvSpPr>
        <p:spPr bwMode="auto">
          <a:xfrm>
            <a:off x="10165207" y="2401438"/>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7" name="Rectangle 96">
            <a:extLst>
              <a:ext uri="{FF2B5EF4-FFF2-40B4-BE49-F238E27FC236}">
                <a16:creationId xmlns:a16="http://schemas.microsoft.com/office/drawing/2014/main" id="{7B13D641-0AB0-48C1-89BC-A3772FB51E86}"/>
              </a:ext>
            </a:extLst>
          </p:cNvPr>
          <p:cNvSpPr/>
          <p:nvPr/>
        </p:nvSpPr>
        <p:spPr bwMode="auto">
          <a:xfrm>
            <a:off x="10170002" y="1979518"/>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8" name="Rectangle 97">
            <a:extLst>
              <a:ext uri="{FF2B5EF4-FFF2-40B4-BE49-F238E27FC236}">
                <a16:creationId xmlns:a16="http://schemas.microsoft.com/office/drawing/2014/main" id="{B001BAA8-D77E-4197-A10F-51CA07E9A795}"/>
              </a:ext>
            </a:extLst>
          </p:cNvPr>
          <p:cNvSpPr/>
          <p:nvPr/>
        </p:nvSpPr>
        <p:spPr bwMode="auto">
          <a:xfrm>
            <a:off x="10392533" y="308526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99" name="Rectangle 98">
            <a:extLst>
              <a:ext uri="{FF2B5EF4-FFF2-40B4-BE49-F238E27FC236}">
                <a16:creationId xmlns:a16="http://schemas.microsoft.com/office/drawing/2014/main" id="{9A2D8D54-DAEA-4854-9086-96A9B67263EC}"/>
              </a:ext>
            </a:extLst>
          </p:cNvPr>
          <p:cNvSpPr/>
          <p:nvPr/>
        </p:nvSpPr>
        <p:spPr bwMode="auto">
          <a:xfrm>
            <a:off x="10388481" y="239752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0" name="Rectangle 99">
            <a:extLst>
              <a:ext uri="{FF2B5EF4-FFF2-40B4-BE49-F238E27FC236}">
                <a16:creationId xmlns:a16="http://schemas.microsoft.com/office/drawing/2014/main" id="{B50184CE-8895-4436-8988-4F66882EED59}"/>
              </a:ext>
            </a:extLst>
          </p:cNvPr>
          <p:cNvSpPr/>
          <p:nvPr/>
        </p:nvSpPr>
        <p:spPr bwMode="auto">
          <a:xfrm>
            <a:off x="10389085" y="1756502"/>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1" name="Rectangle 100">
            <a:extLst>
              <a:ext uri="{FF2B5EF4-FFF2-40B4-BE49-F238E27FC236}">
                <a16:creationId xmlns:a16="http://schemas.microsoft.com/office/drawing/2014/main" id="{02980317-2F4E-4BC2-AE3F-F1AA42861C26}"/>
              </a:ext>
            </a:extLst>
          </p:cNvPr>
          <p:cNvSpPr/>
          <p:nvPr/>
        </p:nvSpPr>
        <p:spPr bwMode="auto">
          <a:xfrm>
            <a:off x="10390326" y="1979518"/>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3" name="Rectangle 102">
            <a:extLst>
              <a:ext uri="{FF2B5EF4-FFF2-40B4-BE49-F238E27FC236}">
                <a16:creationId xmlns:a16="http://schemas.microsoft.com/office/drawing/2014/main" id="{06CECEE9-6967-4F23-AF25-B9DE9AB8A26C}"/>
              </a:ext>
            </a:extLst>
          </p:cNvPr>
          <p:cNvSpPr/>
          <p:nvPr/>
        </p:nvSpPr>
        <p:spPr bwMode="auto">
          <a:xfrm>
            <a:off x="10843716" y="3091605"/>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4" name="Rectangle 103">
            <a:extLst>
              <a:ext uri="{FF2B5EF4-FFF2-40B4-BE49-F238E27FC236}">
                <a16:creationId xmlns:a16="http://schemas.microsoft.com/office/drawing/2014/main" id="{0AA03867-C902-4985-BFC0-2D782C567519}"/>
              </a:ext>
            </a:extLst>
          </p:cNvPr>
          <p:cNvSpPr/>
          <p:nvPr/>
        </p:nvSpPr>
        <p:spPr bwMode="auto">
          <a:xfrm>
            <a:off x="10839595" y="2865120"/>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5" name="Rectangle 104">
            <a:extLst>
              <a:ext uri="{FF2B5EF4-FFF2-40B4-BE49-F238E27FC236}">
                <a16:creationId xmlns:a16="http://schemas.microsoft.com/office/drawing/2014/main" id="{49F76978-7F45-4A96-B39E-16760D29A5E6}"/>
              </a:ext>
            </a:extLst>
          </p:cNvPr>
          <p:cNvSpPr/>
          <p:nvPr/>
        </p:nvSpPr>
        <p:spPr bwMode="auto">
          <a:xfrm>
            <a:off x="10388796" y="2184287"/>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6" name="Rectangle 105">
            <a:extLst>
              <a:ext uri="{FF2B5EF4-FFF2-40B4-BE49-F238E27FC236}">
                <a16:creationId xmlns:a16="http://schemas.microsoft.com/office/drawing/2014/main" id="{C2619FB6-10CD-47B2-9F70-230FA8A75967}"/>
              </a:ext>
            </a:extLst>
          </p:cNvPr>
          <p:cNvSpPr/>
          <p:nvPr/>
        </p:nvSpPr>
        <p:spPr bwMode="auto">
          <a:xfrm>
            <a:off x="10401613" y="2836419"/>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7" name="Rectangle 106">
            <a:extLst>
              <a:ext uri="{FF2B5EF4-FFF2-40B4-BE49-F238E27FC236}">
                <a16:creationId xmlns:a16="http://schemas.microsoft.com/office/drawing/2014/main" id="{1BB6285A-BE41-4660-8D4F-AAF50368FC2E}"/>
              </a:ext>
            </a:extLst>
          </p:cNvPr>
          <p:cNvSpPr/>
          <p:nvPr/>
        </p:nvSpPr>
        <p:spPr bwMode="auto">
          <a:xfrm>
            <a:off x="10608864" y="3092981"/>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08" name="Rectangle 107">
            <a:extLst>
              <a:ext uri="{FF2B5EF4-FFF2-40B4-BE49-F238E27FC236}">
                <a16:creationId xmlns:a16="http://schemas.microsoft.com/office/drawing/2014/main" id="{E37237E5-1474-4D3B-A403-CA6A97C2EC25}"/>
              </a:ext>
            </a:extLst>
          </p:cNvPr>
          <p:cNvSpPr/>
          <p:nvPr/>
        </p:nvSpPr>
        <p:spPr bwMode="auto">
          <a:xfrm>
            <a:off x="10616959" y="2175791"/>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0" name="Rectangle 109">
            <a:extLst>
              <a:ext uri="{FF2B5EF4-FFF2-40B4-BE49-F238E27FC236}">
                <a16:creationId xmlns:a16="http://schemas.microsoft.com/office/drawing/2014/main" id="{B5CA6E89-5A4F-48C0-8487-CC80319BDDE8}"/>
              </a:ext>
            </a:extLst>
          </p:cNvPr>
          <p:cNvSpPr/>
          <p:nvPr/>
        </p:nvSpPr>
        <p:spPr bwMode="auto">
          <a:xfrm>
            <a:off x="10401613" y="2623182"/>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1" name="Rectangle 110">
            <a:extLst>
              <a:ext uri="{FF2B5EF4-FFF2-40B4-BE49-F238E27FC236}">
                <a16:creationId xmlns:a16="http://schemas.microsoft.com/office/drawing/2014/main" id="{28977EA9-DD0D-4390-81E0-8FCD6D7E32B3}"/>
              </a:ext>
            </a:extLst>
          </p:cNvPr>
          <p:cNvSpPr/>
          <p:nvPr/>
        </p:nvSpPr>
        <p:spPr bwMode="auto">
          <a:xfrm>
            <a:off x="10845122" y="2184287"/>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2" name="Rectangle 111">
            <a:extLst>
              <a:ext uri="{FF2B5EF4-FFF2-40B4-BE49-F238E27FC236}">
                <a16:creationId xmlns:a16="http://schemas.microsoft.com/office/drawing/2014/main" id="{5129B610-8318-4EAE-9A63-DA26186D71A4}"/>
              </a:ext>
            </a:extLst>
          </p:cNvPr>
          <p:cNvSpPr/>
          <p:nvPr/>
        </p:nvSpPr>
        <p:spPr bwMode="auto">
          <a:xfrm>
            <a:off x="10172553" y="2616875"/>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3" name="Rectangle 112">
            <a:extLst>
              <a:ext uri="{FF2B5EF4-FFF2-40B4-BE49-F238E27FC236}">
                <a16:creationId xmlns:a16="http://schemas.microsoft.com/office/drawing/2014/main" id="{8A283C4E-B77E-4191-AD9B-65AC734C2CEC}"/>
              </a:ext>
            </a:extLst>
          </p:cNvPr>
          <p:cNvSpPr/>
          <p:nvPr/>
        </p:nvSpPr>
        <p:spPr bwMode="auto">
          <a:xfrm>
            <a:off x="10168803" y="2836419"/>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4" name="Rectangle 113">
            <a:extLst>
              <a:ext uri="{FF2B5EF4-FFF2-40B4-BE49-F238E27FC236}">
                <a16:creationId xmlns:a16="http://schemas.microsoft.com/office/drawing/2014/main" id="{8D1CD9B9-34B4-4C64-98C9-54D6AC0CFCC5}"/>
              </a:ext>
            </a:extLst>
          </p:cNvPr>
          <p:cNvSpPr/>
          <p:nvPr/>
        </p:nvSpPr>
        <p:spPr bwMode="auto">
          <a:xfrm>
            <a:off x="10155541" y="3082408"/>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5" name="Rectangle 114">
            <a:extLst>
              <a:ext uri="{FF2B5EF4-FFF2-40B4-BE49-F238E27FC236}">
                <a16:creationId xmlns:a16="http://schemas.microsoft.com/office/drawing/2014/main" id="{D26A0F8A-469D-44BE-92B4-656BB6443952}"/>
              </a:ext>
            </a:extLst>
          </p:cNvPr>
          <p:cNvSpPr/>
          <p:nvPr/>
        </p:nvSpPr>
        <p:spPr bwMode="auto">
          <a:xfrm>
            <a:off x="9547312" y="1756311"/>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6" name="Rectangle 115">
            <a:extLst>
              <a:ext uri="{FF2B5EF4-FFF2-40B4-BE49-F238E27FC236}">
                <a16:creationId xmlns:a16="http://schemas.microsoft.com/office/drawing/2014/main" id="{9B8F5D5F-C921-4BFD-A11D-305740C771F4}"/>
              </a:ext>
            </a:extLst>
          </p:cNvPr>
          <p:cNvSpPr/>
          <p:nvPr/>
        </p:nvSpPr>
        <p:spPr bwMode="auto">
          <a:xfrm>
            <a:off x="9547312" y="1975329"/>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7" name="Rectangle 116">
            <a:extLst>
              <a:ext uri="{FF2B5EF4-FFF2-40B4-BE49-F238E27FC236}">
                <a16:creationId xmlns:a16="http://schemas.microsoft.com/office/drawing/2014/main" id="{E93E11E2-2548-4086-8F2C-02C7E7D975A0}"/>
              </a:ext>
            </a:extLst>
          </p:cNvPr>
          <p:cNvSpPr/>
          <p:nvPr/>
        </p:nvSpPr>
        <p:spPr bwMode="auto">
          <a:xfrm>
            <a:off x="9547312" y="2221951"/>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8" name="Rectangle 117">
            <a:extLst>
              <a:ext uri="{FF2B5EF4-FFF2-40B4-BE49-F238E27FC236}">
                <a16:creationId xmlns:a16="http://schemas.microsoft.com/office/drawing/2014/main" id="{EBA567C6-DB21-494B-AB3A-678977B3581A}"/>
              </a:ext>
            </a:extLst>
          </p:cNvPr>
          <p:cNvSpPr/>
          <p:nvPr/>
        </p:nvSpPr>
        <p:spPr bwMode="auto">
          <a:xfrm>
            <a:off x="9551327" y="2442587"/>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19" name="Rectangle 118">
            <a:extLst>
              <a:ext uri="{FF2B5EF4-FFF2-40B4-BE49-F238E27FC236}">
                <a16:creationId xmlns:a16="http://schemas.microsoft.com/office/drawing/2014/main" id="{8F3E5207-487F-4AAC-861D-7C821BD3973B}"/>
              </a:ext>
            </a:extLst>
          </p:cNvPr>
          <p:cNvSpPr/>
          <p:nvPr/>
        </p:nvSpPr>
        <p:spPr bwMode="auto">
          <a:xfrm>
            <a:off x="9829851" y="2427054"/>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0" name="Rectangle 119">
            <a:extLst>
              <a:ext uri="{FF2B5EF4-FFF2-40B4-BE49-F238E27FC236}">
                <a16:creationId xmlns:a16="http://schemas.microsoft.com/office/drawing/2014/main" id="{4FB7241A-8803-422E-94F4-EC1967C16A48}"/>
              </a:ext>
            </a:extLst>
          </p:cNvPr>
          <p:cNvSpPr/>
          <p:nvPr/>
        </p:nvSpPr>
        <p:spPr bwMode="auto">
          <a:xfrm>
            <a:off x="9834096" y="1753058"/>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1" name="Rectangle 120">
            <a:extLst>
              <a:ext uri="{FF2B5EF4-FFF2-40B4-BE49-F238E27FC236}">
                <a16:creationId xmlns:a16="http://schemas.microsoft.com/office/drawing/2014/main" id="{799394A4-26CB-471E-97F4-D461A2A00A6D}"/>
              </a:ext>
            </a:extLst>
          </p:cNvPr>
          <p:cNvSpPr/>
          <p:nvPr/>
        </p:nvSpPr>
        <p:spPr bwMode="auto">
          <a:xfrm>
            <a:off x="9546952" y="3081302"/>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2" name="Rectangle 121">
            <a:extLst>
              <a:ext uri="{FF2B5EF4-FFF2-40B4-BE49-F238E27FC236}">
                <a16:creationId xmlns:a16="http://schemas.microsoft.com/office/drawing/2014/main" id="{B924528C-CA00-4BE0-8616-4B17AE7E8588}"/>
              </a:ext>
            </a:extLst>
          </p:cNvPr>
          <p:cNvSpPr/>
          <p:nvPr/>
        </p:nvSpPr>
        <p:spPr bwMode="auto">
          <a:xfrm>
            <a:off x="9564019" y="2695337"/>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3" name="Rectangle 122">
            <a:extLst>
              <a:ext uri="{FF2B5EF4-FFF2-40B4-BE49-F238E27FC236}">
                <a16:creationId xmlns:a16="http://schemas.microsoft.com/office/drawing/2014/main" id="{43C8CEA1-F998-4265-BB10-28C26002F879}"/>
              </a:ext>
            </a:extLst>
          </p:cNvPr>
          <p:cNvSpPr/>
          <p:nvPr/>
        </p:nvSpPr>
        <p:spPr bwMode="auto">
          <a:xfrm>
            <a:off x="9811154" y="2642442"/>
            <a:ext cx="143219" cy="154236"/>
          </a:xfrm>
          <a:prstGeom prst="rect">
            <a:avLst/>
          </a:prstGeom>
          <a:solidFill>
            <a:schemeClr val="accent5">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4" name="Rectangle 123">
            <a:extLst>
              <a:ext uri="{FF2B5EF4-FFF2-40B4-BE49-F238E27FC236}">
                <a16:creationId xmlns:a16="http://schemas.microsoft.com/office/drawing/2014/main" id="{911D8D2F-E0A5-4C2F-BAD7-59FFA42FDE71}"/>
              </a:ext>
            </a:extLst>
          </p:cNvPr>
          <p:cNvSpPr/>
          <p:nvPr/>
        </p:nvSpPr>
        <p:spPr bwMode="auto">
          <a:xfrm>
            <a:off x="9827785" y="3082408"/>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5" name="Rectangle 124">
            <a:extLst>
              <a:ext uri="{FF2B5EF4-FFF2-40B4-BE49-F238E27FC236}">
                <a16:creationId xmlns:a16="http://schemas.microsoft.com/office/drawing/2014/main" id="{A3A6D93C-C9F0-411C-84F4-409DE616949A}"/>
              </a:ext>
            </a:extLst>
          </p:cNvPr>
          <p:cNvSpPr/>
          <p:nvPr/>
        </p:nvSpPr>
        <p:spPr bwMode="auto">
          <a:xfrm>
            <a:off x="9811154" y="1983865"/>
            <a:ext cx="143219" cy="15423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6" name="Rectangle 125">
            <a:extLst>
              <a:ext uri="{FF2B5EF4-FFF2-40B4-BE49-F238E27FC236}">
                <a16:creationId xmlns:a16="http://schemas.microsoft.com/office/drawing/2014/main" id="{9A05F9BE-07A7-4CC9-B930-5A4E59E9C43C}"/>
              </a:ext>
            </a:extLst>
          </p:cNvPr>
          <p:cNvSpPr/>
          <p:nvPr/>
        </p:nvSpPr>
        <p:spPr bwMode="auto">
          <a:xfrm>
            <a:off x="9797648" y="2849573"/>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7" name="Rectangle 126">
            <a:extLst>
              <a:ext uri="{FF2B5EF4-FFF2-40B4-BE49-F238E27FC236}">
                <a16:creationId xmlns:a16="http://schemas.microsoft.com/office/drawing/2014/main" id="{5E3055ED-5C41-414C-9C63-F9D34AC52909}"/>
              </a:ext>
            </a:extLst>
          </p:cNvPr>
          <p:cNvSpPr/>
          <p:nvPr/>
        </p:nvSpPr>
        <p:spPr bwMode="auto">
          <a:xfrm>
            <a:off x="9553840" y="2882780"/>
            <a:ext cx="143219" cy="154236"/>
          </a:xfrm>
          <a:prstGeom prst="rect">
            <a:avLst/>
          </a:prstGeom>
          <a:solidFill>
            <a:srgbClr val="4DB0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28" name="Rectangle 127">
            <a:extLst>
              <a:ext uri="{FF2B5EF4-FFF2-40B4-BE49-F238E27FC236}">
                <a16:creationId xmlns:a16="http://schemas.microsoft.com/office/drawing/2014/main" id="{C51D445A-0357-4D40-8003-D804964481B3}"/>
              </a:ext>
            </a:extLst>
          </p:cNvPr>
          <p:cNvSpPr/>
          <p:nvPr/>
        </p:nvSpPr>
        <p:spPr bwMode="auto">
          <a:xfrm>
            <a:off x="9799096" y="2216385"/>
            <a:ext cx="143219" cy="154236"/>
          </a:xfrm>
          <a:prstGeom prst="rect">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cxnSp>
        <p:nvCxnSpPr>
          <p:cNvPr id="130" name="Straight Connector 129">
            <a:extLst>
              <a:ext uri="{FF2B5EF4-FFF2-40B4-BE49-F238E27FC236}">
                <a16:creationId xmlns:a16="http://schemas.microsoft.com/office/drawing/2014/main" id="{83C2DEA4-A24F-4B4A-BE84-706E6C16D655}"/>
              </a:ext>
            </a:extLst>
          </p:cNvPr>
          <p:cNvCxnSpPr>
            <a:cxnSpLocks/>
          </p:cNvCxnSpPr>
          <p:nvPr/>
        </p:nvCxnSpPr>
        <p:spPr>
          <a:xfrm>
            <a:off x="1322025" y="4248150"/>
            <a:ext cx="9784216" cy="0"/>
          </a:xfrm>
          <a:prstGeom prst="line">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6D54C2B3-F24F-4FFC-8448-1D05C3CD623C}"/>
              </a:ext>
            </a:extLst>
          </p:cNvPr>
          <p:cNvSpPr/>
          <p:nvPr/>
        </p:nvSpPr>
        <p:spPr bwMode="auto">
          <a:xfrm>
            <a:off x="1927658" y="4171034"/>
            <a:ext cx="143219" cy="154231"/>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33" name="Oval 132">
            <a:extLst>
              <a:ext uri="{FF2B5EF4-FFF2-40B4-BE49-F238E27FC236}">
                <a16:creationId xmlns:a16="http://schemas.microsoft.com/office/drawing/2014/main" id="{C1A7BDFF-0A41-4E1C-8A05-CA662A9987FA}"/>
              </a:ext>
            </a:extLst>
          </p:cNvPr>
          <p:cNvSpPr/>
          <p:nvPr/>
        </p:nvSpPr>
        <p:spPr bwMode="auto">
          <a:xfrm>
            <a:off x="4543767" y="4171033"/>
            <a:ext cx="143219" cy="154231"/>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34" name="Oval 133">
            <a:extLst>
              <a:ext uri="{FF2B5EF4-FFF2-40B4-BE49-F238E27FC236}">
                <a16:creationId xmlns:a16="http://schemas.microsoft.com/office/drawing/2014/main" id="{C006AB07-3AB8-4FBF-B906-D868EE709D3B}"/>
              </a:ext>
            </a:extLst>
          </p:cNvPr>
          <p:cNvSpPr/>
          <p:nvPr/>
        </p:nvSpPr>
        <p:spPr bwMode="auto">
          <a:xfrm>
            <a:off x="7500998" y="4171033"/>
            <a:ext cx="143219" cy="154231"/>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35" name="Oval 134">
            <a:extLst>
              <a:ext uri="{FF2B5EF4-FFF2-40B4-BE49-F238E27FC236}">
                <a16:creationId xmlns:a16="http://schemas.microsoft.com/office/drawing/2014/main" id="{8ED1DAF9-9032-4879-BFA2-33269BADCFD5}"/>
              </a:ext>
            </a:extLst>
          </p:cNvPr>
          <p:cNvSpPr/>
          <p:nvPr/>
        </p:nvSpPr>
        <p:spPr bwMode="auto">
          <a:xfrm>
            <a:off x="10117107" y="4152135"/>
            <a:ext cx="143219" cy="154231"/>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36" name="TextBox 135">
            <a:extLst>
              <a:ext uri="{FF2B5EF4-FFF2-40B4-BE49-F238E27FC236}">
                <a16:creationId xmlns:a16="http://schemas.microsoft.com/office/drawing/2014/main" id="{BCA822CC-585C-4F16-B647-386C9F3BF316}"/>
              </a:ext>
            </a:extLst>
          </p:cNvPr>
          <p:cNvSpPr txBox="1"/>
          <p:nvPr/>
        </p:nvSpPr>
        <p:spPr>
          <a:xfrm>
            <a:off x="1421175" y="3763037"/>
            <a:ext cx="1608462"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000" b="1" dirty="0">
                <a:solidFill>
                  <a:srgbClr val="0078D7"/>
                </a:solidFill>
                <a:latin typeface="Segoe UI Semilight" panose="020B0402040204020203" pitchFamily="34" charset="0"/>
                <a:cs typeface="Segoe UI Semilight" panose="020B0402040204020203" pitchFamily="34" charset="0"/>
              </a:rPr>
              <a:t>Reactive</a:t>
            </a:r>
            <a:endParaRPr kumimoji="0" lang="en-US" sz="20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37" name="TextBox 136">
            <a:extLst>
              <a:ext uri="{FF2B5EF4-FFF2-40B4-BE49-F238E27FC236}">
                <a16:creationId xmlns:a16="http://schemas.microsoft.com/office/drawing/2014/main" id="{A6A4B77D-96D9-4016-BF02-EF5D617F84A0}"/>
              </a:ext>
            </a:extLst>
          </p:cNvPr>
          <p:cNvSpPr txBox="1"/>
          <p:nvPr/>
        </p:nvSpPr>
        <p:spPr>
          <a:xfrm>
            <a:off x="3883118" y="3760428"/>
            <a:ext cx="1988968"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000" b="1" dirty="0">
                <a:solidFill>
                  <a:srgbClr val="0078D7"/>
                </a:solidFill>
                <a:latin typeface="Segoe UI Semilight" panose="020B0402040204020203" pitchFamily="34" charset="0"/>
                <a:cs typeface="Segoe UI Semilight" panose="020B0402040204020203" pitchFamily="34" charset="0"/>
              </a:rPr>
              <a:t>Informative</a:t>
            </a:r>
            <a:endParaRPr kumimoji="0" lang="en-US" sz="20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38" name="TextBox 137">
            <a:extLst>
              <a:ext uri="{FF2B5EF4-FFF2-40B4-BE49-F238E27FC236}">
                <a16:creationId xmlns:a16="http://schemas.microsoft.com/office/drawing/2014/main" id="{3362CE26-D5F9-4F18-A682-244BAF51D020}"/>
              </a:ext>
            </a:extLst>
          </p:cNvPr>
          <p:cNvSpPr txBox="1"/>
          <p:nvPr/>
        </p:nvSpPr>
        <p:spPr>
          <a:xfrm>
            <a:off x="6900231" y="3782803"/>
            <a:ext cx="1988968"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000" b="1" dirty="0">
                <a:solidFill>
                  <a:srgbClr val="0078D7"/>
                </a:solidFill>
                <a:latin typeface="Segoe UI Semilight" panose="020B0402040204020203" pitchFamily="34" charset="0"/>
                <a:cs typeface="Segoe UI Semilight" panose="020B0402040204020203" pitchFamily="34" charset="0"/>
              </a:rPr>
              <a:t>Predictive</a:t>
            </a:r>
            <a:endParaRPr kumimoji="0" lang="en-US" sz="20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39" name="TextBox 138">
            <a:extLst>
              <a:ext uri="{FF2B5EF4-FFF2-40B4-BE49-F238E27FC236}">
                <a16:creationId xmlns:a16="http://schemas.microsoft.com/office/drawing/2014/main" id="{763597FF-471D-401A-9359-3C09F36EA3B1}"/>
              </a:ext>
            </a:extLst>
          </p:cNvPr>
          <p:cNvSpPr txBox="1"/>
          <p:nvPr/>
        </p:nvSpPr>
        <p:spPr>
          <a:xfrm>
            <a:off x="9218656" y="3766523"/>
            <a:ext cx="2509131"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600"/>
              </a:spcBef>
              <a:spcAft>
                <a:spcPts val="1200"/>
              </a:spcAft>
              <a:buClrTx/>
              <a:buSzTx/>
              <a:buFontTx/>
              <a:buNone/>
              <a:tabLst/>
              <a:defRPr/>
            </a:pPr>
            <a:r>
              <a:rPr lang="en-US" sz="2000" b="1" dirty="0">
                <a:solidFill>
                  <a:srgbClr val="0078D7"/>
                </a:solidFill>
                <a:latin typeface="Segoe UI Semilight" panose="020B0402040204020203" pitchFamily="34" charset="0"/>
                <a:cs typeface="Segoe UI Semilight" panose="020B0402040204020203" pitchFamily="34" charset="0"/>
              </a:rPr>
              <a:t>Transformative</a:t>
            </a:r>
            <a:endParaRPr kumimoji="0" lang="en-US" sz="2000" b="1"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endParaRPr>
          </a:p>
        </p:txBody>
      </p:sp>
      <p:sp>
        <p:nvSpPr>
          <p:cNvPr id="140" name="Rectangle 139">
            <a:extLst>
              <a:ext uri="{FF2B5EF4-FFF2-40B4-BE49-F238E27FC236}">
                <a16:creationId xmlns:a16="http://schemas.microsoft.com/office/drawing/2014/main" id="{C197ABD0-9400-43B6-9C4B-B3F52DB3F856}"/>
              </a:ext>
            </a:extLst>
          </p:cNvPr>
          <p:cNvSpPr/>
          <p:nvPr/>
        </p:nvSpPr>
        <p:spPr>
          <a:xfrm>
            <a:off x="883885" y="4465328"/>
            <a:ext cx="260790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2">
                    <a:lumMod val="50000"/>
                  </a:schemeClr>
                </a:solidFill>
                <a:effectLst/>
                <a:uLnTx/>
                <a:uFillTx/>
                <a:latin typeface="Segoe UI"/>
                <a:ea typeface="+mn-ea"/>
                <a:cs typeface="+mn-cs"/>
              </a:rPr>
              <a:t>Data is used reactively and not used to inform business</a:t>
            </a:r>
            <a:r>
              <a:rPr lang="en-GB" sz="1400" dirty="0">
                <a:solidFill>
                  <a:schemeClr val="bg2">
                    <a:lumMod val="50000"/>
                  </a:schemeClr>
                </a:solidFill>
                <a:latin typeface="Segoe UI"/>
              </a:rPr>
              <a:t>s operation</a:t>
            </a:r>
            <a:endParaRPr kumimoji="0" lang="en-GB" sz="1400" b="0" i="0" u="none" strike="noStrike" kern="1200" cap="none" spc="0" normalizeH="0" baseline="0" noProof="0" dirty="0">
              <a:ln>
                <a:noFill/>
              </a:ln>
              <a:solidFill>
                <a:schemeClr val="bg2">
                  <a:lumMod val="50000"/>
                </a:schemeClr>
              </a:solidFill>
              <a:effectLst/>
              <a:uLnTx/>
              <a:uFillTx/>
              <a:latin typeface="Segoe UI"/>
            </a:endParaRPr>
          </a:p>
        </p:txBody>
      </p:sp>
      <p:sp>
        <p:nvSpPr>
          <p:cNvPr id="141" name="Rectangle 140">
            <a:extLst>
              <a:ext uri="{FF2B5EF4-FFF2-40B4-BE49-F238E27FC236}">
                <a16:creationId xmlns:a16="http://schemas.microsoft.com/office/drawing/2014/main" id="{3A8C1D82-6973-42E0-985F-84CE2A5E9300}"/>
              </a:ext>
            </a:extLst>
          </p:cNvPr>
          <p:cNvSpPr/>
          <p:nvPr/>
        </p:nvSpPr>
        <p:spPr>
          <a:xfrm>
            <a:off x="3625340" y="4436948"/>
            <a:ext cx="260790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2">
                    <a:lumMod val="50000"/>
                  </a:schemeClr>
                </a:solidFill>
                <a:effectLst/>
                <a:uLnTx/>
                <a:uFillTx/>
                <a:latin typeface="Segoe UI"/>
                <a:ea typeface="+mn-ea"/>
                <a:cs typeface="+mn-cs"/>
              </a:rPr>
              <a:t>Data is helping inform business of past events. It is not making predictions</a:t>
            </a:r>
          </a:p>
        </p:txBody>
      </p:sp>
      <p:sp>
        <p:nvSpPr>
          <p:cNvPr id="142" name="Rectangle 141">
            <a:extLst>
              <a:ext uri="{FF2B5EF4-FFF2-40B4-BE49-F238E27FC236}">
                <a16:creationId xmlns:a16="http://schemas.microsoft.com/office/drawing/2014/main" id="{ACDB18B9-8E1A-47EF-A057-C7444F73FAE6}"/>
              </a:ext>
            </a:extLst>
          </p:cNvPr>
          <p:cNvSpPr/>
          <p:nvPr/>
        </p:nvSpPr>
        <p:spPr>
          <a:xfrm>
            <a:off x="6578957" y="4410371"/>
            <a:ext cx="2607906"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2">
                    <a:lumMod val="50000"/>
                  </a:schemeClr>
                </a:solidFill>
                <a:effectLst/>
                <a:uLnTx/>
                <a:uFillTx/>
                <a:latin typeface="Segoe UI"/>
                <a:ea typeface="+mn-ea"/>
                <a:cs typeface="+mn-cs"/>
              </a:rPr>
              <a:t>Data is predicting future events and trends.</a:t>
            </a:r>
          </a:p>
        </p:txBody>
      </p:sp>
      <p:sp>
        <p:nvSpPr>
          <p:cNvPr id="143" name="Rectangle 142">
            <a:extLst>
              <a:ext uri="{FF2B5EF4-FFF2-40B4-BE49-F238E27FC236}">
                <a16:creationId xmlns:a16="http://schemas.microsoft.com/office/drawing/2014/main" id="{BBF1AE5E-05D4-4C3A-8D9A-C300D3FFA030}"/>
              </a:ext>
            </a:extLst>
          </p:cNvPr>
          <p:cNvSpPr/>
          <p:nvPr/>
        </p:nvSpPr>
        <p:spPr>
          <a:xfrm>
            <a:off x="9203883" y="4416999"/>
            <a:ext cx="2607906"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chemeClr val="bg2">
                    <a:lumMod val="50000"/>
                  </a:schemeClr>
                </a:solidFill>
                <a:effectLst/>
                <a:uLnTx/>
                <a:uFillTx/>
                <a:latin typeface="Segoe UI"/>
                <a:ea typeface="+mn-ea"/>
                <a:cs typeface="+mn-cs"/>
              </a:rPr>
              <a:t>Data is transforming operations and driving new business opportunities.</a:t>
            </a:r>
          </a:p>
        </p:txBody>
      </p:sp>
      <p:sp>
        <p:nvSpPr>
          <p:cNvPr id="144" name="Isosceles Triangle 143">
            <a:extLst>
              <a:ext uri="{FF2B5EF4-FFF2-40B4-BE49-F238E27FC236}">
                <a16:creationId xmlns:a16="http://schemas.microsoft.com/office/drawing/2014/main" id="{25709E21-3609-46C3-BE55-7198E680C3A5}"/>
              </a:ext>
            </a:extLst>
          </p:cNvPr>
          <p:cNvSpPr/>
          <p:nvPr/>
        </p:nvSpPr>
        <p:spPr bwMode="auto">
          <a:xfrm>
            <a:off x="4294013" y="5236845"/>
            <a:ext cx="506587" cy="362749"/>
          </a:xfrm>
          <a:prstGeom prst="triangl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47" name="Rectangle 146">
            <a:extLst>
              <a:ext uri="{FF2B5EF4-FFF2-40B4-BE49-F238E27FC236}">
                <a16:creationId xmlns:a16="http://schemas.microsoft.com/office/drawing/2014/main" id="{287403DD-61B5-4E6D-9E17-DE4728215E5C}"/>
              </a:ext>
            </a:extLst>
          </p:cNvPr>
          <p:cNvSpPr/>
          <p:nvPr/>
        </p:nvSpPr>
        <p:spPr>
          <a:xfrm>
            <a:off x="5872086" y="5337315"/>
            <a:ext cx="519296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4"/>
                </a:solidFill>
                <a:effectLst/>
                <a:uLnTx/>
                <a:uFillTx/>
                <a:latin typeface="Segoe UI"/>
                <a:ea typeface="+mn-ea"/>
                <a:cs typeface="+mn-cs"/>
              </a:rPr>
              <a:t>Legacy SQL Server restrict Organisations to transform to a Modern Data Platform</a:t>
            </a:r>
          </a:p>
        </p:txBody>
      </p:sp>
      <p:sp>
        <p:nvSpPr>
          <p:cNvPr id="148" name="Isosceles Triangle 147">
            <a:extLst>
              <a:ext uri="{FF2B5EF4-FFF2-40B4-BE49-F238E27FC236}">
                <a16:creationId xmlns:a16="http://schemas.microsoft.com/office/drawing/2014/main" id="{101F9516-2E5C-4568-8D0E-A13DAC418E68}"/>
              </a:ext>
            </a:extLst>
          </p:cNvPr>
          <p:cNvSpPr/>
          <p:nvPr/>
        </p:nvSpPr>
        <p:spPr bwMode="auto">
          <a:xfrm rot="5400000">
            <a:off x="3649574" y="2202305"/>
            <a:ext cx="870892" cy="36366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49" name="Isosceles Triangle 148">
            <a:extLst>
              <a:ext uri="{FF2B5EF4-FFF2-40B4-BE49-F238E27FC236}">
                <a16:creationId xmlns:a16="http://schemas.microsoft.com/office/drawing/2014/main" id="{CBF45CDB-50F1-44A9-B44E-BF15F2BA1A14}"/>
              </a:ext>
            </a:extLst>
          </p:cNvPr>
          <p:cNvSpPr/>
          <p:nvPr/>
        </p:nvSpPr>
        <p:spPr bwMode="auto">
          <a:xfrm rot="5400000">
            <a:off x="7759501" y="2239062"/>
            <a:ext cx="870892" cy="363667"/>
          </a:xfrm>
          <a:prstGeom prst="triangl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GB" sz="2000" dirty="0">
              <a:gradFill>
                <a:gsLst>
                  <a:gs pos="0">
                    <a:srgbClr val="FFFFFF"/>
                  </a:gs>
                  <a:gs pos="100000">
                    <a:srgbClr val="FFFFFF"/>
                  </a:gs>
                </a:gsLst>
                <a:lin ang="5400000" scaled="0"/>
              </a:gradFill>
            </a:endParaRPr>
          </a:p>
        </p:txBody>
      </p:sp>
      <p:sp>
        <p:nvSpPr>
          <p:cNvPr id="150" name="Rectangle 149">
            <a:extLst>
              <a:ext uri="{FF2B5EF4-FFF2-40B4-BE49-F238E27FC236}">
                <a16:creationId xmlns:a16="http://schemas.microsoft.com/office/drawing/2014/main" id="{173EAE15-D6A3-4AD8-9205-3AA577015FEF}"/>
              </a:ext>
            </a:extLst>
          </p:cNvPr>
          <p:cNvSpPr/>
          <p:nvPr/>
        </p:nvSpPr>
        <p:spPr>
          <a:xfrm>
            <a:off x="499042" y="6132974"/>
            <a:ext cx="7589941" cy="923330"/>
          </a:xfrm>
          <a:prstGeom prst="rect">
            <a:avLst/>
          </a:prstGeom>
        </p:spPr>
        <p:txBody>
          <a:bodyPr wrap="square">
            <a:spAutoFit/>
          </a:bodyPr>
          <a:lstStyle/>
          <a:p>
            <a:pPr>
              <a:defRPr/>
            </a:pPr>
            <a:r>
              <a:rPr kumimoji="0" lang="en-GB" sz="1800" b="0" i="0" u="none" strike="noStrike" kern="1200" cap="none" spc="0" normalizeH="0" baseline="0" noProof="0" dirty="0">
                <a:ln>
                  <a:noFill/>
                </a:ln>
                <a:solidFill>
                  <a:srgbClr val="FF0000"/>
                </a:solidFill>
                <a:effectLst/>
                <a:uLnTx/>
                <a:uFillTx/>
                <a:latin typeface="Segoe UI"/>
                <a:ea typeface="+mn-ea"/>
                <a:cs typeface="+mn-cs"/>
              </a:rPr>
              <a:t>Take your own Data Maturity Assessment:  </a:t>
            </a:r>
            <a:r>
              <a:rPr lang="en-GB" dirty="0">
                <a:solidFill>
                  <a:srgbClr val="000000"/>
                </a:solidFill>
                <a:hlinkClick r:id="rId3"/>
              </a:rPr>
              <a:t>https://datamodernizationplanner.azurewebsites.net</a:t>
            </a:r>
            <a:endParaRPr lang="en-GB" dirty="0">
              <a:solidFill>
                <a:srgbClr val="0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4"/>
                </a:solidFill>
                <a:effectLst/>
                <a:uLnTx/>
                <a:uFillTx/>
                <a:latin typeface="Segoe UI"/>
                <a:ea typeface="+mn-ea"/>
                <a:cs typeface="+mn-cs"/>
              </a:rPr>
              <a:t> </a:t>
            </a:r>
          </a:p>
        </p:txBody>
      </p:sp>
      <p:sp>
        <p:nvSpPr>
          <p:cNvPr id="151" name="Rectangle 150">
            <a:extLst>
              <a:ext uri="{FF2B5EF4-FFF2-40B4-BE49-F238E27FC236}">
                <a16:creationId xmlns:a16="http://schemas.microsoft.com/office/drawing/2014/main" id="{5D33FBA7-5983-4AE5-9A06-B3DA7954107B}"/>
              </a:ext>
            </a:extLst>
          </p:cNvPr>
          <p:cNvSpPr/>
          <p:nvPr/>
        </p:nvSpPr>
        <p:spPr>
          <a:xfrm>
            <a:off x="3993902" y="5612713"/>
            <a:ext cx="170681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78D4"/>
                </a:solidFill>
                <a:effectLst/>
                <a:uLnTx/>
                <a:uFillTx/>
                <a:latin typeface="Segoe UI"/>
                <a:ea typeface="+mn-ea"/>
                <a:cs typeface="+mn-cs"/>
              </a:rPr>
              <a:t>Are you Here?</a:t>
            </a:r>
          </a:p>
        </p:txBody>
      </p:sp>
    </p:spTree>
    <p:extLst>
      <p:ext uri="{BB962C8B-B14F-4D97-AF65-F5344CB8AC3E}">
        <p14:creationId xmlns:p14="http://schemas.microsoft.com/office/powerpoint/2010/main" val="23326494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A83AFE6-8B20-4ADD-B1CC-FE92EA5EF39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59" y="-1"/>
            <a:ext cx="12186682" cy="6855008"/>
          </a:xfrm>
          <a:prstGeom prst="rect">
            <a:avLst/>
          </a:prstGeom>
        </p:spPr>
      </p:pic>
      <p:sp>
        <p:nvSpPr>
          <p:cNvPr id="609" name="Rectangle 608">
            <a:extLst>
              <a:ext uri="{FF2B5EF4-FFF2-40B4-BE49-F238E27FC236}">
                <a16:creationId xmlns:a16="http://schemas.microsoft.com/office/drawing/2014/main" id="{5A779207-320D-4A49-9827-EE30C1E343D9}"/>
              </a:ext>
            </a:extLst>
          </p:cNvPr>
          <p:cNvSpPr/>
          <p:nvPr/>
        </p:nvSpPr>
        <p:spPr bwMode="auto">
          <a:xfrm>
            <a:off x="0" y="-2"/>
            <a:ext cx="12191999" cy="6858001"/>
          </a:xfrm>
          <a:prstGeom prst="rect">
            <a:avLst/>
          </a:pr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414241"/>
              </a:solidFill>
              <a:effectLst/>
              <a:uLnTx/>
              <a:uFillTx/>
              <a:latin typeface="Segoe UI"/>
              <a:ea typeface="+mn-ea"/>
              <a:cs typeface="+mn-cs"/>
            </a:endParaRPr>
          </a:p>
        </p:txBody>
      </p:sp>
      <p:sp>
        <p:nvSpPr>
          <p:cNvPr id="607" name="Rectangle 606">
            <a:extLst>
              <a:ext uri="{FF2B5EF4-FFF2-40B4-BE49-F238E27FC236}">
                <a16:creationId xmlns:a16="http://schemas.microsoft.com/office/drawing/2014/main" id="{57010D0C-CCCE-4DA1-9B5F-AAA44C3A7EA2}"/>
              </a:ext>
            </a:extLst>
          </p:cNvPr>
          <p:cNvSpPr/>
          <p:nvPr/>
        </p:nvSpPr>
        <p:spPr>
          <a:xfrm>
            <a:off x="0" y="0"/>
            <a:ext cx="12192000" cy="6858001"/>
          </a:xfrm>
          <a:prstGeom prst="rect">
            <a:avLst/>
          </a:prstGeom>
          <a:solidFill>
            <a:schemeClr val="bg2">
              <a:lumMod val="50000"/>
              <a:alpha val="72000"/>
            </a:scheme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2FF5E6CD-CDF5-49F1-8761-47EFD84F04A6}"/>
              </a:ext>
            </a:extLst>
          </p:cNvPr>
          <p:cNvSpPr>
            <a:spLocks noGrp="1"/>
          </p:cNvSpPr>
          <p:nvPr>
            <p:ph type="title"/>
          </p:nvPr>
        </p:nvSpPr>
        <p:spPr>
          <a:xfrm>
            <a:off x="575564" y="3152042"/>
            <a:ext cx="11410950" cy="1218795"/>
          </a:xfrm>
        </p:spPr>
        <p:txBody>
          <a:bodyPr/>
          <a:lstStyle/>
          <a:p>
            <a:pPr algn="ctr"/>
            <a:r>
              <a:rPr lang="en-GB"/>
              <a:t>SO HOW CAN WE ELEVATE THE MESSAGE?</a:t>
            </a:r>
            <a:br>
              <a:rPr lang="en-US"/>
            </a:br>
            <a:endParaRPr lang="en-US"/>
          </a:p>
        </p:txBody>
      </p:sp>
    </p:spTree>
    <p:extLst>
      <p:ext uri="{BB962C8B-B14F-4D97-AF65-F5344CB8AC3E}">
        <p14:creationId xmlns:p14="http://schemas.microsoft.com/office/powerpoint/2010/main" val="483783730"/>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400" cap="all">
                <a:solidFill>
                  <a:schemeClr val="tx2"/>
                </a:solidFill>
                <a:latin typeface="Segoe UI Semilight" panose="020B0402040204020203" pitchFamily="34" charset="0"/>
                <a:cs typeface="Segoe UI Semilight" panose="020B0402040204020203" pitchFamily="34" charset="0"/>
              </a:rPr>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3029654" y="1698088"/>
            <a:ext cx="2151115"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2958299" y="4900550"/>
            <a:ext cx="2293824"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7347663" y="4900550"/>
            <a:ext cx="25622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7468313" y="1698088"/>
            <a:ext cx="23209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84A5E1"/>
                </a:solidFill>
                <a:effectLst/>
                <a:uLnTx/>
                <a:uFillTx/>
                <a:latin typeface="Segoe UI Semilight" panose="020B0402040204020203" pitchFamily="34" charset="0"/>
                <a:ea typeface="+mn-ea"/>
                <a:cs typeface="Segoe UI Semilight" panose="020B0402040204020203" pitchFamily="34" charset="0"/>
              </a:rPr>
              <a:t>Transform your products</a:t>
            </a:r>
          </a:p>
        </p:txBody>
      </p:sp>
      <p:sp>
        <p:nvSpPr>
          <p:cNvPr id="42" name="Business Trans large">
            <a:extLst>
              <a:ext uri="{FF2B5EF4-FFF2-40B4-BE49-F238E27FC236}">
                <a16:creationId xmlns:a16="http://schemas.microsoft.com/office/drawing/2014/main" id="{77BB5C44-B6D6-4B18-8927-9B3B1A0384B0}"/>
              </a:ext>
            </a:extLst>
          </p:cNvPr>
          <p:cNvSpPr txBox="1"/>
          <p:nvPr/>
        </p:nvSpPr>
        <p:spPr>
          <a:xfrm>
            <a:off x="5014796" y="3215807"/>
            <a:ext cx="2533879" cy="794428"/>
          </a:xfrm>
          <a:prstGeom prst="rect">
            <a:avLst/>
          </a:prstGeom>
          <a:noFill/>
          <a:ln w="25400">
            <a:noFill/>
            <a:miter lim="800000"/>
          </a:ln>
        </p:spPr>
        <p:txBody>
          <a:bodyPr wrap="square" lIns="0" tIns="0" rIns="0" bIns="0" rtlCol="0" anchor="ctr">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2745" b="1" i="0" u="none" strike="noStrike" kern="0" cap="none" spc="0" normalizeH="0" baseline="0" noProof="0">
                <a:ln w="3175">
                  <a:noFill/>
                </a:ln>
                <a:solidFill>
                  <a:srgbClr val="000000">
                    <a:lumMod val="65000"/>
                    <a:lumOff val="35000"/>
                  </a:srgbClr>
                </a:solidFill>
                <a:effectLst/>
                <a:uLnTx/>
                <a:uFillTx/>
                <a:latin typeface="Segoe Pro SemiLight" panose="020B0402040204020203" pitchFamily="34" charset="0"/>
                <a:ea typeface="+mn-ea"/>
                <a:cs typeface="Segoe UI Semilight" panose="020B0402040204020203" pitchFamily="34" charset="0"/>
              </a:rPr>
              <a:t>Digital transformation</a:t>
            </a:r>
          </a:p>
        </p:txBody>
      </p:sp>
      <p:grpSp>
        <p:nvGrpSpPr>
          <p:cNvPr id="47" name="Group 46">
            <a:extLst>
              <a:ext uri="{FF2B5EF4-FFF2-40B4-BE49-F238E27FC236}">
                <a16:creationId xmlns:a16="http://schemas.microsoft.com/office/drawing/2014/main" id="{FDA7B71A-5B57-402E-9C80-91760BF20FFE}"/>
              </a:ext>
            </a:extLst>
          </p:cNvPr>
          <p:cNvGrpSpPr/>
          <p:nvPr/>
        </p:nvGrpSpPr>
        <p:grpSpPr>
          <a:xfrm>
            <a:off x="4489451" y="1720930"/>
            <a:ext cx="3616586" cy="3842318"/>
            <a:chOff x="4224178" y="1296820"/>
            <a:chExt cx="3666426" cy="3895268"/>
          </a:xfrm>
        </p:grpSpPr>
        <p:grpSp>
          <p:nvGrpSpPr>
            <p:cNvPr id="48" name="Group 47">
              <a:extLst>
                <a:ext uri="{FF2B5EF4-FFF2-40B4-BE49-F238E27FC236}">
                  <a16:creationId xmlns:a16="http://schemas.microsoft.com/office/drawing/2014/main" id="{A3645DF3-96BD-46E9-AE35-2AD450278417}"/>
                </a:ext>
              </a:extLst>
            </p:cNvPr>
            <p:cNvGrpSpPr/>
            <p:nvPr/>
          </p:nvGrpSpPr>
          <p:grpSpPr>
            <a:xfrm>
              <a:off x="4224178" y="1525658"/>
              <a:ext cx="3666426" cy="3666430"/>
              <a:chOff x="4224178" y="1525658"/>
              <a:chExt cx="3666426" cy="3666430"/>
            </a:xfrm>
          </p:grpSpPr>
          <p:sp>
            <p:nvSpPr>
              <p:cNvPr id="53" name="Freeform 89">
                <a:extLst>
                  <a:ext uri="{FF2B5EF4-FFF2-40B4-BE49-F238E27FC236}">
                    <a16:creationId xmlns:a16="http://schemas.microsoft.com/office/drawing/2014/main" id="{8AD9359E-7ADA-4857-B6BD-C072F1DBAE54}"/>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Arc 53">
                <a:extLst>
                  <a:ext uri="{FF2B5EF4-FFF2-40B4-BE49-F238E27FC236}">
                    <a16:creationId xmlns:a16="http://schemas.microsoft.com/office/drawing/2014/main" id="{5360F044-2AFC-4937-88F5-CA86CEF42C9E}"/>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8">
                <a:extLst>
                  <a:ext uri="{FF2B5EF4-FFF2-40B4-BE49-F238E27FC236}">
                    <a16:creationId xmlns:a16="http://schemas.microsoft.com/office/drawing/2014/main" id="{B124B68B-F2D3-42C5-8AEF-13A4A7703F34}"/>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60A3E177-F8CA-4E3A-96C0-9FC32A3FF2BD}"/>
                </a:ext>
              </a:extLst>
            </p:cNvPr>
            <p:cNvGrpSpPr/>
            <p:nvPr/>
          </p:nvGrpSpPr>
          <p:grpSpPr>
            <a:xfrm flipV="1">
              <a:off x="4224178" y="1296820"/>
              <a:ext cx="3666426" cy="3666430"/>
              <a:chOff x="4224178" y="1525658"/>
              <a:chExt cx="3666426" cy="3666430"/>
            </a:xfrm>
          </p:grpSpPr>
          <p:sp>
            <p:nvSpPr>
              <p:cNvPr id="50" name="Freeform 82">
                <a:extLst>
                  <a:ext uri="{FF2B5EF4-FFF2-40B4-BE49-F238E27FC236}">
                    <a16:creationId xmlns:a16="http://schemas.microsoft.com/office/drawing/2014/main" id="{B9AFC195-40A0-4700-A1D5-84F71BD57EEF}"/>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c 50">
                <a:extLst>
                  <a:ext uri="{FF2B5EF4-FFF2-40B4-BE49-F238E27FC236}">
                    <a16:creationId xmlns:a16="http://schemas.microsoft.com/office/drawing/2014/main" id="{CBCF7100-CF8D-40DE-8F43-2CADED6B963C}"/>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6">
                <a:extLst>
                  <a:ext uri="{FF2B5EF4-FFF2-40B4-BE49-F238E27FC236}">
                    <a16:creationId xmlns:a16="http://schemas.microsoft.com/office/drawing/2014/main" id="{D8E7CF12-0180-44AA-8EF0-058040F266F6}"/>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0E6905C2-36D9-4855-A10C-DE20DE80F6FC}"/>
              </a:ext>
            </a:extLst>
          </p:cNvPr>
          <p:cNvGrpSpPr/>
          <p:nvPr/>
        </p:nvGrpSpPr>
        <p:grpSpPr>
          <a:xfrm rot="5400000">
            <a:off x="4473442" y="1720932"/>
            <a:ext cx="3616586" cy="3842318"/>
            <a:chOff x="3007793" y="1296820"/>
            <a:chExt cx="3666426" cy="3895268"/>
          </a:xfrm>
        </p:grpSpPr>
        <p:grpSp>
          <p:nvGrpSpPr>
            <p:cNvPr id="57" name="Group 56">
              <a:extLst>
                <a:ext uri="{FF2B5EF4-FFF2-40B4-BE49-F238E27FC236}">
                  <a16:creationId xmlns:a16="http://schemas.microsoft.com/office/drawing/2014/main" id="{4CDF7961-1080-4CDA-9C61-5078C18F79A3}"/>
                </a:ext>
              </a:extLst>
            </p:cNvPr>
            <p:cNvGrpSpPr/>
            <p:nvPr/>
          </p:nvGrpSpPr>
          <p:grpSpPr>
            <a:xfrm>
              <a:off x="3007793" y="1525658"/>
              <a:ext cx="3666426" cy="3666430"/>
              <a:chOff x="4224178" y="1525658"/>
              <a:chExt cx="3666426" cy="3666430"/>
            </a:xfrm>
          </p:grpSpPr>
          <p:sp>
            <p:nvSpPr>
              <p:cNvPr id="62" name="Freeform 111">
                <a:extLst>
                  <a:ext uri="{FF2B5EF4-FFF2-40B4-BE49-F238E27FC236}">
                    <a16:creationId xmlns:a16="http://schemas.microsoft.com/office/drawing/2014/main" id="{A684C3F7-E4B6-420B-A37B-F38215BFB04D}"/>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AA4A4400-8DDB-4341-9951-5C7C3049A5E6}"/>
                  </a:ext>
                </a:extLst>
              </p:cNvPr>
              <p:cNvSpPr/>
              <p:nvPr/>
            </p:nvSpPr>
            <p:spPr>
              <a:xfrm rot="20312244">
                <a:off x="4224178" y="1525658"/>
                <a:ext cx="3666426" cy="3666430"/>
              </a:xfrm>
              <a:prstGeom prst="arc">
                <a:avLst>
                  <a:gd name="adj1" fmla="val 16108988"/>
                  <a:gd name="adj2" fmla="val 19203716"/>
                </a:avLst>
              </a:prstGeom>
              <a:ln w="28575">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13">
                <a:extLst>
                  <a:ext uri="{FF2B5EF4-FFF2-40B4-BE49-F238E27FC236}">
                    <a16:creationId xmlns:a16="http://schemas.microsoft.com/office/drawing/2014/main" id="{DBAF6DD4-D150-48ED-AE78-71B647443C71}"/>
                  </a:ext>
                </a:extLst>
              </p:cNvPr>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CCD324A-F096-4369-9994-9B9638A6F209}"/>
                </a:ext>
              </a:extLst>
            </p:cNvPr>
            <p:cNvGrpSpPr/>
            <p:nvPr/>
          </p:nvGrpSpPr>
          <p:grpSpPr>
            <a:xfrm flipV="1">
              <a:off x="3007793" y="1296820"/>
              <a:ext cx="3666426" cy="3666430"/>
              <a:chOff x="4224178" y="1525658"/>
              <a:chExt cx="3666426" cy="3666430"/>
            </a:xfrm>
          </p:grpSpPr>
          <p:sp>
            <p:nvSpPr>
              <p:cNvPr id="59" name="Freeform 115">
                <a:extLst>
                  <a:ext uri="{FF2B5EF4-FFF2-40B4-BE49-F238E27FC236}">
                    <a16:creationId xmlns:a16="http://schemas.microsoft.com/office/drawing/2014/main" id="{E3CFB04C-C306-40CA-B8A2-9BA268D53B7A}"/>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Arc 59">
                <a:extLst>
                  <a:ext uri="{FF2B5EF4-FFF2-40B4-BE49-F238E27FC236}">
                    <a16:creationId xmlns:a16="http://schemas.microsoft.com/office/drawing/2014/main" id="{26871505-2568-412E-8E72-ACAA46A8F711}"/>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4A5E1"/>
                  </a:solidFill>
                  <a:effectLst/>
                  <a:uLnTx/>
                  <a:uFillTx/>
                  <a:latin typeface="Segoe UI"/>
                  <a:ea typeface="+mn-ea"/>
                  <a:cs typeface="+mn-cs"/>
                </a:endParaRPr>
              </a:p>
            </p:txBody>
          </p:sp>
          <p:sp>
            <p:nvSpPr>
              <p:cNvPr id="61" name="Freeform 117">
                <a:extLst>
                  <a:ext uri="{FF2B5EF4-FFF2-40B4-BE49-F238E27FC236}">
                    <a16:creationId xmlns:a16="http://schemas.microsoft.com/office/drawing/2014/main" id="{685351F5-45EF-43F9-86EB-5331CDD26153}"/>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73" name="Oval 21">
            <a:extLst>
              <a:ext uri="{FF2B5EF4-FFF2-40B4-BE49-F238E27FC236}">
                <a16:creationId xmlns:a16="http://schemas.microsoft.com/office/drawing/2014/main" id="{45E9EAEE-FD18-4BE3-8687-87EC67271DA4}"/>
              </a:ext>
            </a:extLst>
          </p:cNvPr>
          <p:cNvSpPr>
            <a:spLocks noChangeArrowheads="1"/>
          </p:cNvSpPr>
          <p:nvPr/>
        </p:nvSpPr>
        <p:spPr bwMode="auto">
          <a:xfrm>
            <a:off x="4973667" y="5036713"/>
            <a:ext cx="27864" cy="27864"/>
          </a:xfrm>
          <a:prstGeom prst="ellipse">
            <a:avLst/>
          </a:prstGeom>
          <a:solidFill>
            <a:srgbClr val="001F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7" name="Graphic 36" descr="Box">
            <a:extLst>
              <a:ext uri="{FF2B5EF4-FFF2-40B4-BE49-F238E27FC236}">
                <a16:creationId xmlns:a16="http://schemas.microsoft.com/office/drawing/2014/main" id="{1A3D1118-6F8C-42B0-8522-C55D5E2C63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59727" y="2167779"/>
            <a:ext cx="653521" cy="653521"/>
          </a:xfrm>
          <a:prstGeom prst="rect">
            <a:avLst/>
          </a:prstGeom>
        </p:spPr>
      </p:pic>
      <p:pic>
        <p:nvPicPr>
          <p:cNvPr id="38" name="Graphic 37" descr="Gears">
            <a:extLst>
              <a:ext uri="{FF2B5EF4-FFF2-40B4-BE49-F238E27FC236}">
                <a16:creationId xmlns:a16="http://schemas.microsoft.com/office/drawing/2014/main" id="{CB07A0CD-EA87-474D-AE4A-C5AA3F0712B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5545" y="4537313"/>
            <a:ext cx="653521" cy="653521"/>
          </a:xfrm>
          <a:prstGeom prst="rect">
            <a:avLst/>
          </a:prstGeom>
        </p:spPr>
      </p:pic>
      <p:pic>
        <p:nvPicPr>
          <p:cNvPr id="39" name="Graphic 38" descr="Handshake">
            <a:extLst>
              <a:ext uri="{FF2B5EF4-FFF2-40B4-BE49-F238E27FC236}">
                <a16:creationId xmlns:a16="http://schemas.microsoft.com/office/drawing/2014/main" id="{24891FE5-F8D8-4415-89B9-548006BFFE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83402" y="2165215"/>
            <a:ext cx="653521" cy="653521"/>
          </a:xfrm>
          <a:prstGeom prst="rect">
            <a:avLst/>
          </a:prstGeom>
        </p:spPr>
      </p:pic>
      <p:pic>
        <p:nvPicPr>
          <p:cNvPr id="40" name="Graphic 39" descr="Tools">
            <a:extLst>
              <a:ext uri="{FF2B5EF4-FFF2-40B4-BE49-F238E27FC236}">
                <a16:creationId xmlns:a16="http://schemas.microsoft.com/office/drawing/2014/main" id="{EFB0B45E-5148-4BC6-844F-8ECE7C6493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13497" y="4557423"/>
            <a:ext cx="547221" cy="547221"/>
          </a:xfrm>
          <a:prstGeom prst="rect">
            <a:avLst/>
          </a:prstGeom>
        </p:spPr>
      </p:pic>
    </p:spTree>
    <p:extLst>
      <p:ext uri="{BB962C8B-B14F-4D97-AF65-F5344CB8AC3E}">
        <p14:creationId xmlns:p14="http://schemas.microsoft.com/office/powerpoint/2010/main" val="875012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44"/>
                                        </p:tgtEl>
                                      </p:cBhvr>
                                      <p:by x="0" y="0"/>
                                    </p:animScale>
                                  </p:childTnLst>
                                </p:cTn>
                              </p:par>
                              <p:par>
                                <p:cTn id="13" presetID="1" presetClass="entr" presetSubtype="0" fill="hold" grpId="0" nodeType="with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45"/>
                                        </p:tgtEl>
                                      </p:cBhvr>
                                      <p:by x="0" y="0"/>
                                    </p:animScale>
                                  </p:childTnLst>
                                </p:cTn>
                              </p:par>
                              <p:par>
                                <p:cTn id="17" presetID="1" presetClass="entr" presetSubtype="0" fill="hold" grpId="0" nodeType="withEffect">
                                  <p:stCondLst>
                                    <p:cond delay="0"/>
                                  </p:stCondLst>
                                  <p:childTnLst>
                                    <p:set>
                                      <p:cBhvr>
                                        <p:cTn id="18" dur="1" fill="hold">
                                          <p:stCondLst>
                                            <p:cond delay="499"/>
                                          </p:stCondLst>
                                        </p:cTn>
                                        <p:tgtEl>
                                          <p:spTgt spid="46"/>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theme/theme1.xml><?xml version="1.0" encoding="utf-8"?>
<a:theme xmlns:a="http://schemas.openxmlformats.org/drawingml/2006/main" name="Modernisation Hack">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 Modernisation Hackathon - Presenter Template" id="{B09684E7-ECB0-43F9-896D-B8B2D4F5A739}" vid="{BE5893EB-1554-478F-A1F6-92090009D33F}"/>
    </a:ext>
  </a:extLst>
</a:theme>
</file>

<file path=ppt/theme/theme10.xml><?xml version="1.0" encoding="utf-8"?>
<a:theme xmlns:a="http://schemas.openxmlformats.org/drawingml/2006/main" name="2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12.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3.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4.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15.xml><?xml version="1.0" encoding="utf-8"?>
<a:theme xmlns:a="http://schemas.openxmlformats.org/drawingml/2006/main" name="NavisiteMainDeck-2018-16x9-theme">
  <a:themeElements>
    <a:clrScheme name="Spectrum">
      <a:dk1>
        <a:srgbClr val="5A5A5A"/>
      </a:dk1>
      <a:lt1>
        <a:srgbClr val="FFFFFF"/>
      </a:lt1>
      <a:dk2>
        <a:srgbClr val="7E7E7E"/>
      </a:dk2>
      <a:lt2>
        <a:srgbClr val="EBEBEB"/>
      </a:lt2>
      <a:accent1>
        <a:srgbClr val="0082E6"/>
      </a:accent1>
      <a:accent2>
        <a:srgbClr val="172A5A"/>
      </a:accent2>
      <a:accent3>
        <a:srgbClr val="28A5FF"/>
      </a:accent3>
      <a:accent4>
        <a:srgbClr val="0069C3"/>
      </a:accent4>
      <a:accent5>
        <a:srgbClr val="253C70"/>
      </a:accent5>
      <a:accent6>
        <a:srgbClr val="071E44"/>
      </a:accent6>
      <a:hlink>
        <a:srgbClr val="0082E6"/>
      </a:hlink>
      <a:folHlink>
        <a:srgbClr val="00B4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t"/>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lgn="l">
          <a:defRPr dirty="0" err="1" smtClean="0"/>
        </a:defPPr>
      </a:lstStyle>
    </a:txDef>
  </a:objectDefaults>
  <a:extraClrSchemeLst/>
  <a:extLst>
    <a:ext uri="{05A4C25C-085E-4340-85A3-A5531E510DB2}">
      <thm15:themeFamily xmlns:thm15="http://schemas.microsoft.com/office/thememl/2012/main" name="NavisiteMainDeck-2018-16x9-theme" id="{86631261-C48E-497A-9A1C-1B3C77B4CE89}" vid="{D33617DD-7AD3-4284-B302-95E435EA500F}"/>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4_WHITE TEMPLATE">
  <a:themeElements>
    <a:clrScheme name="Custom 47">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89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2_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5.xml><?xml version="1.0" encoding="utf-8"?>
<a:theme xmlns:a="http://schemas.openxmlformats.org/drawingml/2006/main" name="4_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6.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2_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9.xml><?xml version="1.0" encoding="utf-8"?>
<a:theme xmlns:a="http://schemas.openxmlformats.org/drawingml/2006/main" name="Dark Background">
  <a:themeElements>
    <a:clrScheme name="REF_Orange-Dark">
      <a:dk1>
        <a:srgbClr val="505050"/>
      </a:dk1>
      <a:lt1>
        <a:srgbClr val="FFFFFF"/>
      </a:lt1>
      <a:dk2>
        <a:srgbClr val="D83B01"/>
      </a:dk2>
      <a:lt2>
        <a:srgbClr val="FFE5E5"/>
      </a:lt2>
      <a:accent1>
        <a:srgbClr val="0078D7"/>
      </a:accent1>
      <a:accent2>
        <a:srgbClr val="008272"/>
      </a:accent2>
      <a:accent3>
        <a:srgbClr val="A80000"/>
      </a:accent3>
      <a:accent4>
        <a:srgbClr val="107C10"/>
      </a:accent4>
      <a:accent5>
        <a:srgbClr val="00188F"/>
      </a:accent5>
      <a:accent6>
        <a:srgbClr val="5C2D91"/>
      </a:accent6>
      <a:hlink>
        <a:srgbClr val="FFE5E5"/>
      </a:hlink>
      <a:folHlink>
        <a:srgbClr val="FFE5E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Forum agenda (00000002)" id="{B874D14B-CBDA-459C-BDE9-B7C1A9D071B6}" vid="{BD5F7600-9CF0-4C32-BA04-983ACC5282F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c1afa32-8f5b-4c67-a411-ffa9490da07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96F445F9727844F8EDD735F6FE0F953" ma:contentTypeVersion="15" ma:contentTypeDescription="Create a new document." ma:contentTypeScope="" ma:versionID="c224b2328a2f0570061eb923f359f4df">
  <xsd:schema xmlns:xsd="http://www.w3.org/2001/XMLSchema" xmlns:xs="http://www.w3.org/2001/XMLSchema" xmlns:p="http://schemas.microsoft.com/office/2006/metadata/properties" xmlns:ns3="dc1afa32-8f5b-4c67-a411-ffa9490da07a" xmlns:ns4="f24db705-e4ff-4530-89c3-e8a7fb3be8bd" targetNamespace="http://schemas.microsoft.com/office/2006/metadata/properties" ma:root="true" ma:fieldsID="450111b1edba312c22ca3d23985da138" ns3:_="" ns4:_="">
    <xsd:import namespace="dc1afa32-8f5b-4c67-a411-ffa9490da07a"/>
    <xsd:import namespace="f24db705-e4ff-4530-89c3-e8a7fb3be8bd"/>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4:SharedWithUsers" minOccurs="0"/>
                <xsd:element ref="ns4:SharedWithDetails" minOccurs="0"/>
                <xsd:element ref="ns4:SharingHintHash" minOccurs="0"/>
                <xsd:element ref="ns4:LastSharedByUser" minOccurs="0"/>
                <xsd:element ref="ns4:LastSharedByTime" minOccurs="0"/>
                <xsd:element ref="ns3:MediaServiceDateTaken" minOccurs="0"/>
                <xsd:element ref="ns3:MediaServiceLocation" minOccurs="0"/>
                <xsd:element ref="ns3:MediaServiceAutoKeyPoints" minOccurs="0"/>
                <xsd:element ref="ns3:MediaServiceKeyPoint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afa32-8f5b-4c67-a411-ffa9490da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MediaServic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4db705-e4ff-4530-89c3-e8a7fb3be8b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DF4827-CA84-4701-A9D7-2E2F6FF6E246}">
  <ds:schemaRefs>
    <ds:schemaRef ds:uri="f24db705-e4ff-4530-89c3-e8a7fb3be8bd"/>
    <ds:schemaRef ds:uri="http://schemas.openxmlformats.org/package/2006/metadata/core-properties"/>
    <ds:schemaRef ds:uri="dc1afa32-8f5b-4c67-a411-ffa9490da07a"/>
    <ds:schemaRef ds:uri="http://purl.org/dc/terms/"/>
    <ds:schemaRef ds:uri="http://purl.org/dc/elements/1.1/"/>
    <ds:schemaRef ds:uri="http://schemas.microsoft.com/office/2006/documentManagement/types"/>
    <ds:schemaRef ds:uri="http://purl.org/dc/dcmitype/"/>
    <ds:schemaRef ds:uri="http://www.w3.org/XML/1998/namespace"/>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B2463F2E-4455-4916-9FA9-EF0107ECAF86}">
  <ds:schemaRefs>
    <ds:schemaRef ds:uri="http://schemas.microsoft.com/sharepoint/v3/contenttype/forms"/>
  </ds:schemaRefs>
</ds:datastoreItem>
</file>

<file path=customXml/itemProps3.xml><?xml version="1.0" encoding="utf-8"?>
<ds:datastoreItem xmlns:ds="http://schemas.openxmlformats.org/officeDocument/2006/customXml" ds:itemID="{70CB1C02-B2CD-4259-BF6E-C189A1193F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1afa32-8f5b-4c67-a411-ffa9490da07a"/>
    <ds:schemaRef ds:uri="f24db705-e4ff-4530-89c3-e8a7fb3be8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SQL Modernisation Hackathon - Presenter Template</Template>
  <TotalTime>245</TotalTime>
  <Words>6418</Words>
  <Application>Microsoft Office PowerPoint</Application>
  <PresentationFormat>Widescreen</PresentationFormat>
  <Paragraphs>782</Paragraphs>
  <Slides>41</Slides>
  <Notes>39</Notes>
  <HiddenSlides>4</HiddenSlides>
  <MMClips>0</MMClips>
  <ScaleCrop>false</ScaleCrop>
  <HeadingPairs>
    <vt:vector size="6" baseType="variant">
      <vt:variant>
        <vt:lpstr>Fonts Used</vt:lpstr>
      </vt:variant>
      <vt:variant>
        <vt:i4>13</vt:i4>
      </vt:variant>
      <vt:variant>
        <vt:lpstr>Theme</vt:lpstr>
      </vt:variant>
      <vt:variant>
        <vt:i4>15</vt:i4>
      </vt:variant>
      <vt:variant>
        <vt:lpstr>Slide Titles</vt:lpstr>
      </vt:variant>
      <vt:variant>
        <vt:i4>41</vt:i4>
      </vt:variant>
    </vt:vector>
  </HeadingPairs>
  <TitlesOfParts>
    <vt:vector size="69" baseType="lpstr">
      <vt:lpstr>Arial</vt:lpstr>
      <vt:lpstr>Calibri</vt:lpstr>
      <vt:lpstr>Consolas</vt:lpstr>
      <vt:lpstr>Courier New</vt:lpstr>
      <vt:lpstr>Segoe Pro Semibold</vt:lpstr>
      <vt:lpstr>Segoe Pro SemiLight</vt:lpstr>
      <vt:lpstr>Segoe UI</vt:lpstr>
      <vt:lpstr>Segoe UI Black</vt:lpstr>
      <vt:lpstr>Segoe UI Light</vt:lpstr>
      <vt:lpstr>Segoe UI Semibold</vt:lpstr>
      <vt:lpstr>Segoe UI Semilight</vt:lpstr>
      <vt:lpstr>Wingdings</vt:lpstr>
      <vt:lpstr>Wingdings 3</vt:lpstr>
      <vt:lpstr>Modernisation Hack</vt:lpstr>
      <vt:lpstr>1_SQL Server 2017</vt:lpstr>
      <vt:lpstr>4_WHITE TEMPLATE</vt:lpstr>
      <vt:lpstr>2_SQL Server 2017</vt:lpstr>
      <vt:lpstr>4_5-30664_S4_Q1_FY16_Light_Template</vt:lpstr>
      <vt:lpstr>2_WHITE TEMPLATE</vt:lpstr>
      <vt:lpstr>2_Azure PPT Template - 2018</vt:lpstr>
      <vt:lpstr>1_5-30664_S4_Q1_FY16_Light_Template</vt:lpstr>
      <vt:lpstr>Dark Background</vt:lpstr>
      <vt:lpstr>2_5-30664_S4_Q1_FY16_Light_Template</vt:lpstr>
      <vt:lpstr>9-51027_Microsoft_Ready_Template</vt:lpstr>
      <vt:lpstr>3_WHITE TEMPLATE</vt:lpstr>
      <vt:lpstr>SQL Server 2017</vt:lpstr>
      <vt:lpstr>MGXFY15</vt:lpstr>
      <vt:lpstr>NavisiteMainDeck-2018-16x9-theme</vt:lpstr>
      <vt:lpstr>SQL Modernisation What is SQL Modernisation and how do we approach it?</vt:lpstr>
      <vt:lpstr>What is SQL modernisation, why is it important? </vt:lpstr>
      <vt:lpstr>SQL MODERNISATION DRIVERS</vt:lpstr>
      <vt:lpstr>Pressure is mounting for organizations to stay relevant and get ahead. </vt:lpstr>
      <vt:lpstr>DATA OPTIMISATION is key to digital transformation</vt:lpstr>
      <vt:lpstr>But data is more complex than ever</vt:lpstr>
      <vt:lpstr>DATA MATURITY Assessment</vt:lpstr>
      <vt:lpstr>SO HOW CAN WE ELEVATE THE MESSAGE? </vt:lpstr>
      <vt:lpstr>Technology is shaping how businesses innovate and grow</vt:lpstr>
      <vt:lpstr>Technology is shaping how businesses innovate and grow</vt:lpstr>
      <vt:lpstr>A Modern data platform is your key to digital transformation </vt:lpstr>
      <vt:lpstr>A Modern data platform is your key to digital transformation </vt:lpstr>
      <vt:lpstr>TOOLS FOR BUILDING YOUR BUSINESS VALUE</vt:lpstr>
      <vt:lpstr>AZURE IS THE MOST COST-EFFECTIVE CLOUD FOR SQL SERVER</vt:lpstr>
      <vt:lpstr>Azure hybrid benefit for sql server</vt:lpstr>
      <vt:lpstr>RESERVED CAPACITY FOR AZURE SQL DATABASE</vt:lpstr>
      <vt:lpstr>THE TOTAL ECONOMIC IMPACT OF AZURE SQL DATABASE MANAGED INSTANCE</vt:lpstr>
      <vt:lpstr>WHAT IS THE PROCESS FOR MIGRATION?</vt:lpstr>
      <vt:lpstr>Migrating databases to azure</vt:lpstr>
      <vt:lpstr>DEPLOYMENT OPTIONS IN AZURE </vt:lpstr>
      <vt:lpstr>Modernizing your data estate unlocks significant benefits  </vt:lpstr>
      <vt:lpstr>SQL Database hosting options IN AZURE</vt:lpstr>
      <vt:lpstr>Migration of SQL Server to Azure PaaS</vt:lpstr>
      <vt:lpstr>PowerPoint Presentation</vt:lpstr>
      <vt:lpstr>PowerPoint Presentation</vt:lpstr>
      <vt:lpstr>PowerPoint Presentation</vt:lpstr>
      <vt:lpstr>Dedicated resources and familiar tools</vt:lpstr>
      <vt:lpstr>Committed to customer choice</vt:lpstr>
      <vt:lpstr>MIGRATION PROCESS and tools </vt:lpstr>
      <vt:lpstr>Routes to Data Platform Modernization</vt:lpstr>
      <vt:lpstr>Routes to Data Platform Modernization in azure</vt:lpstr>
      <vt:lpstr>Upgrade &amp; migration tools</vt:lpstr>
      <vt:lpstr>PowerPoint Presentation</vt:lpstr>
      <vt:lpstr>SQL DATA MIGRATION PROCESS  Microsoft tools to accelerate your journey to the cloud during the migration lifecycle</vt:lpstr>
      <vt:lpstr>Azure Database Migration Service</vt:lpstr>
      <vt:lpstr>DATA MIGRATION METHODS SQL SERVER</vt:lpstr>
      <vt:lpstr>WHERE TO GO TO GET STARTED </vt:lpstr>
      <vt:lpstr>Migration cookbook</vt:lpstr>
      <vt:lpstr>Your single destination for all things migration</vt:lpstr>
      <vt:lpstr>SUMMRY  &amp; TIPS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Modernisation What is SQL Modernisation and why is it important to  digital transformation</dc:title>
  <dc:creator>Mark Jones</dc:creator>
  <cp:lastModifiedBy>Mark Jones</cp:lastModifiedBy>
  <cp:revision>9</cp:revision>
  <dcterms:created xsi:type="dcterms:W3CDTF">2019-03-01T08:45:27Z</dcterms:created>
  <dcterms:modified xsi:type="dcterms:W3CDTF">2019-11-27T13:32:36Z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0x010100496F445F9727844F8EDD735F6FE0F953</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freder@microsoft.com</vt:lpwstr>
  </property>
  <property fmtid="{D5CDD505-2E9C-101B-9397-08002B2CF9AE}" pid="7" name="MSIP_Label_f42aa342-8706-4288-bd11-ebb85995028c_SetDate">
    <vt:lpwstr>2017-08-28T10:04:36.7027373-07:00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y fmtid="{D5CDD505-2E9C-101B-9397-08002B2CF9AE}" pid="12" name="_dlc_policyId">
    <vt:lpwstr>0x0101000E4CB7077FEE4FF7AE86D4A500EEC780030016C849C62B10EB41ACA8C7EEDEF40BB20099ECF64382448D48A56095091C66B1A9|-661092312</vt:lpwstr>
  </property>
  <property fmtid="{D5CDD505-2E9C-101B-9397-08002B2CF9AE}" pid="1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4" name="_dlc_DocIdItemGuid">
    <vt:lpwstr>a43604a8-10dc-423b-9493-d2f3accb2c8f</vt:lpwstr>
  </property>
  <property fmtid="{D5CDD505-2E9C-101B-9397-08002B2CF9AE}" pid="15" name="of67e5d4b76f4a9db8769983fda9cec0">
    <vt:lpwstr/>
  </property>
  <property fmtid="{D5CDD505-2E9C-101B-9397-08002B2CF9AE}" pid="16" name="TaxKeyword">
    <vt:lpwstr/>
  </property>
  <property fmtid="{D5CDD505-2E9C-101B-9397-08002B2CF9AE}" pid="17" name="NewsType">
    <vt:lpwstr/>
  </property>
  <property fmtid="{D5CDD505-2E9C-101B-9397-08002B2CF9AE}" pid="18" name="Region">
    <vt:lpwstr/>
  </property>
  <property fmtid="{D5CDD505-2E9C-101B-9397-08002B2CF9AE}" pid="19" name="ItemType">
    <vt:lpwstr>107;#sales guides|dbc0d3ee-e678-45c3-b9bf-fe10a3ea9eb5;#13;#exclude from search|c615713c-3fa7-4da8-a67d-e8af8fbda013</vt:lpwstr>
  </property>
  <property fmtid="{D5CDD505-2E9C-101B-9397-08002B2CF9AE}" pid="20" name="Confidentiality">
    <vt:lpwstr>5;#Microsoft confidential|461efa83-0283-486a-a8d5-943328f3693f</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82;#SQL Server Domain|0c0f1824-39dc-4b26-8c74-eff4364b812b;#22;#Server and Tools Business|6783548d-8609-4f97-be4a-4ca2616905a6;#21;#Intelligent Cloud|adc2fe87-c79a-4ded-a449-3f86b954069d;#20;#Microsoft Azure Domain|d600a391-d529-4311-892b-2c05c1ab2538</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73;#Microsoft SQL Server|261ba873-f3ab-420e-96d6-e3004596a551;#2218;#Azure Data Factory|fdd46938-00cb-4956-a9bd-9ee636ecbeaa</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29;#features|94b87768-f145-4764-adbd-fec700e47348</vt:lpwstr>
  </property>
  <property fmtid="{D5CDD505-2E9C-101B-9397-08002B2CF9AE}" pid="36" name="Groups">
    <vt:lpwstr>399;#SQL Server Marketing|bb7921b3-c1d8-4da4-b894-8b6075d9546d</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AuthorIds_UIVersion_20992">
    <vt:lpwstr>23</vt:lpwstr>
  </property>
  <property fmtid="{D5CDD505-2E9C-101B-9397-08002B2CF9AE}" pid="51" name="Order">
    <vt:r8>5700</vt:r8>
  </property>
  <property fmtid="{D5CDD505-2E9C-101B-9397-08002B2CF9AE}" pid="52" name="xd_ProgID">
    <vt:lpwstr/>
  </property>
  <property fmtid="{D5CDD505-2E9C-101B-9397-08002B2CF9AE}" pid="53" name="ComplianceAssetId">
    <vt:lpwstr/>
  </property>
  <property fmtid="{D5CDD505-2E9C-101B-9397-08002B2CF9AE}" pid="54" name="TemplateUrl">
    <vt:lpwstr/>
  </property>
  <property fmtid="{D5CDD505-2E9C-101B-9397-08002B2CF9AE}" pid="55" name="xd_Signature">
    <vt:bool>false</vt:bool>
  </property>
</Properties>
</file>